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p:sldMasterIdLst>
    <p:sldMasterId id="2147483648" r:id="rId4"/>
  </p:sldMasterIdLst>
  <p:notesMasterIdLst>
    <p:notesMasterId r:id="rId71"/>
  </p:notesMasterIdLst>
  <p:handoutMasterIdLst>
    <p:handoutMasterId r:id="rId72"/>
  </p:handoutMasterIdLst>
  <p:sldIdLst>
    <p:sldId id="256" r:id="rId5"/>
    <p:sldId id="345" r:id="rId6"/>
    <p:sldId id="257" r:id="rId7"/>
    <p:sldId id="258" r:id="rId8"/>
    <p:sldId id="259" r:id="rId9"/>
    <p:sldId id="260" r:id="rId10"/>
    <p:sldId id="261" r:id="rId11"/>
    <p:sldId id="262" r:id="rId12"/>
    <p:sldId id="263" r:id="rId13"/>
    <p:sldId id="264" r:id="rId14"/>
    <p:sldId id="265" r:id="rId15"/>
    <p:sldId id="346" r:id="rId16"/>
    <p:sldId id="347" r:id="rId17"/>
    <p:sldId id="348" r:id="rId18"/>
    <p:sldId id="349" r:id="rId19"/>
    <p:sldId id="350" r:id="rId20"/>
    <p:sldId id="351" r:id="rId21"/>
    <p:sldId id="266" r:id="rId22"/>
    <p:sldId id="269" r:id="rId23"/>
    <p:sldId id="271" r:id="rId24"/>
    <p:sldId id="272" r:id="rId25"/>
    <p:sldId id="273" r:id="rId26"/>
    <p:sldId id="274" r:id="rId27"/>
    <p:sldId id="277" r:id="rId28"/>
    <p:sldId id="278" r:id="rId29"/>
    <p:sldId id="279" r:id="rId30"/>
    <p:sldId id="280" r:id="rId31"/>
    <p:sldId id="281" r:id="rId32"/>
    <p:sldId id="282" r:id="rId33"/>
    <p:sldId id="283" r:id="rId34"/>
    <p:sldId id="284" r:id="rId35"/>
    <p:sldId id="285" r:id="rId36"/>
    <p:sldId id="288" r:id="rId37"/>
    <p:sldId id="289" r:id="rId38"/>
    <p:sldId id="292" r:id="rId39"/>
    <p:sldId id="293" r:id="rId40"/>
    <p:sldId id="294" r:id="rId41"/>
    <p:sldId id="295" r:id="rId42"/>
    <p:sldId id="296" r:id="rId43"/>
    <p:sldId id="300" r:id="rId44"/>
    <p:sldId id="301" r:id="rId45"/>
    <p:sldId id="302" r:id="rId46"/>
    <p:sldId id="304" r:id="rId47"/>
    <p:sldId id="305" r:id="rId48"/>
    <p:sldId id="306" r:id="rId49"/>
    <p:sldId id="307" r:id="rId50"/>
    <p:sldId id="310" r:id="rId51"/>
    <p:sldId id="311" r:id="rId52"/>
    <p:sldId id="312" r:id="rId53"/>
    <p:sldId id="314" r:id="rId54"/>
    <p:sldId id="316" r:id="rId55"/>
    <p:sldId id="319" r:id="rId56"/>
    <p:sldId id="322" r:id="rId57"/>
    <p:sldId id="327" r:id="rId58"/>
    <p:sldId id="329" r:id="rId59"/>
    <p:sldId id="330" r:id="rId60"/>
    <p:sldId id="331" r:id="rId61"/>
    <p:sldId id="333" r:id="rId62"/>
    <p:sldId id="334" r:id="rId63"/>
    <p:sldId id="335" r:id="rId64"/>
    <p:sldId id="336" r:id="rId65"/>
    <p:sldId id="339" r:id="rId66"/>
    <p:sldId id="340" r:id="rId67"/>
    <p:sldId id="341" r:id="rId68"/>
    <p:sldId id="342" r:id="rId69"/>
    <p:sldId id="343" r:id="rId70"/>
  </p:sldIdLst>
  <p:sldSz cx="9144000" cy="6858000" type="screen4x3"/>
  <p:notesSz cx="7315200" cy="9601200"/>
  <p:embeddedFontLst>
    <p:embeddedFont>
      <p:font typeface="Elephant" panose="02020904090505020303" pitchFamily="18" charset="0"/>
      <p:regular r:id="rId73"/>
      <p:italic r:id="rId74"/>
    </p:embeddedFont>
    <p:embeddedFont>
      <p:font typeface="Comic Sans MS" panose="030F0702030302020204" pitchFamily="66" charset="0"/>
      <p:regular r:id="rId75"/>
      <p:bold r:id="rId76"/>
    </p:embeddedFont>
  </p:embeddedFontLst>
  <p:defaultTextStyle>
    <a:defPPr>
      <a:defRPr lang="en-GB"/>
    </a:defPPr>
    <a:lvl1pPr algn="l" defTabSz="457200" rtl="0" fontAlgn="base">
      <a:spcBef>
        <a:spcPct val="0"/>
      </a:spcBef>
      <a:spcAft>
        <a:spcPct val="0"/>
      </a:spcAft>
      <a:buClr>
        <a:srgbClr val="000000"/>
      </a:buClr>
      <a:buSzPct val="100000"/>
      <a:buFont typeface="Times New Roman" panose="02020603050405020304" pitchFamily="18" charset="0"/>
      <a:defRPr sz="2400" kern="1200">
        <a:solidFill>
          <a:schemeClr val="bg1"/>
        </a:solidFill>
        <a:latin typeface="Times New Roman" panose="02020603050405020304" pitchFamily="18" charset="0"/>
        <a:ea typeface="+mn-ea"/>
        <a:cs typeface="+mn-cs"/>
      </a:defRPr>
    </a:lvl1pPr>
    <a:lvl2pPr marL="742950" indent="-285750" algn="l" defTabSz="457200" rtl="0" fontAlgn="base">
      <a:spcBef>
        <a:spcPct val="0"/>
      </a:spcBef>
      <a:spcAft>
        <a:spcPct val="0"/>
      </a:spcAft>
      <a:buClr>
        <a:srgbClr val="000000"/>
      </a:buClr>
      <a:buSzPct val="100000"/>
      <a:buFont typeface="Times New Roman" panose="02020603050405020304" pitchFamily="18" charset="0"/>
      <a:defRPr sz="2400" kern="1200">
        <a:solidFill>
          <a:schemeClr val="bg1"/>
        </a:solidFill>
        <a:latin typeface="Times New Roman" panose="02020603050405020304" pitchFamily="18" charset="0"/>
        <a:ea typeface="+mn-ea"/>
        <a:cs typeface="+mn-cs"/>
      </a:defRPr>
    </a:lvl2pPr>
    <a:lvl3pPr marL="1143000" indent="-228600" algn="l" defTabSz="457200" rtl="0" fontAlgn="base">
      <a:spcBef>
        <a:spcPct val="0"/>
      </a:spcBef>
      <a:spcAft>
        <a:spcPct val="0"/>
      </a:spcAft>
      <a:buClr>
        <a:srgbClr val="000000"/>
      </a:buClr>
      <a:buSzPct val="100000"/>
      <a:buFont typeface="Times New Roman" panose="02020603050405020304" pitchFamily="18" charset="0"/>
      <a:defRPr sz="2400" kern="1200">
        <a:solidFill>
          <a:schemeClr val="bg1"/>
        </a:solidFill>
        <a:latin typeface="Times New Roman" panose="02020603050405020304" pitchFamily="18" charset="0"/>
        <a:ea typeface="+mn-ea"/>
        <a:cs typeface="+mn-cs"/>
      </a:defRPr>
    </a:lvl3pPr>
    <a:lvl4pPr marL="1600200" indent="-228600" algn="l" defTabSz="457200" rtl="0" fontAlgn="base">
      <a:spcBef>
        <a:spcPct val="0"/>
      </a:spcBef>
      <a:spcAft>
        <a:spcPct val="0"/>
      </a:spcAft>
      <a:buClr>
        <a:srgbClr val="000000"/>
      </a:buClr>
      <a:buSzPct val="100000"/>
      <a:buFont typeface="Times New Roman" panose="02020603050405020304" pitchFamily="18" charset="0"/>
      <a:defRPr sz="2400" kern="1200">
        <a:solidFill>
          <a:schemeClr val="bg1"/>
        </a:solidFill>
        <a:latin typeface="Times New Roman" panose="02020603050405020304" pitchFamily="18" charset="0"/>
        <a:ea typeface="+mn-ea"/>
        <a:cs typeface="+mn-cs"/>
      </a:defRPr>
    </a:lvl4pPr>
    <a:lvl5pPr marL="2057400" indent="-228600" algn="l" defTabSz="457200" rtl="0" fontAlgn="base">
      <a:spcBef>
        <a:spcPct val="0"/>
      </a:spcBef>
      <a:spcAft>
        <a:spcPct val="0"/>
      </a:spcAft>
      <a:buClr>
        <a:srgbClr val="000000"/>
      </a:buClr>
      <a:buSzPct val="100000"/>
      <a:buFont typeface="Times New Roman" panose="02020603050405020304" pitchFamily="18" charset="0"/>
      <a:defRPr sz="2400" kern="1200">
        <a:solidFill>
          <a:schemeClr val="bg1"/>
        </a:solidFill>
        <a:latin typeface="Times New Roman" panose="02020603050405020304" pitchFamily="18" charset="0"/>
        <a:ea typeface="+mn-ea"/>
        <a:cs typeface="+mn-cs"/>
      </a:defRPr>
    </a:lvl5pPr>
    <a:lvl6pPr marL="2286000" algn="l" defTabSz="914400" rtl="0" eaLnBrk="1" latinLnBrk="0" hangingPunct="1">
      <a:defRPr sz="2400" kern="1200">
        <a:solidFill>
          <a:schemeClr val="bg1"/>
        </a:solidFill>
        <a:latin typeface="Times New Roman" panose="02020603050405020304" pitchFamily="18" charset="0"/>
        <a:ea typeface="+mn-ea"/>
        <a:cs typeface="+mn-cs"/>
      </a:defRPr>
    </a:lvl6pPr>
    <a:lvl7pPr marL="2743200" algn="l" defTabSz="914400" rtl="0" eaLnBrk="1" latinLnBrk="0" hangingPunct="1">
      <a:defRPr sz="2400" kern="1200">
        <a:solidFill>
          <a:schemeClr val="bg1"/>
        </a:solidFill>
        <a:latin typeface="Times New Roman" panose="02020603050405020304" pitchFamily="18" charset="0"/>
        <a:ea typeface="+mn-ea"/>
        <a:cs typeface="+mn-cs"/>
      </a:defRPr>
    </a:lvl7pPr>
    <a:lvl8pPr marL="3200400" algn="l" defTabSz="914400" rtl="0" eaLnBrk="1" latinLnBrk="0" hangingPunct="1">
      <a:defRPr sz="2400" kern="1200">
        <a:solidFill>
          <a:schemeClr val="bg1"/>
        </a:solidFill>
        <a:latin typeface="Times New Roman" panose="02020603050405020304" pitchFamily="18" charset="0"/>
        <a:ea typeface="+mn-ea"/>
        <a:cs typeface="+mn-cs"/>
      </a:defRPr>
    </a:lvl8pPr>
    <a:lvl9pPr marL="3657600" algn="l" defTabSz="914400" rtl="0" eaLnBrk="1" latinLnBrk="0" hangingPunct="1">
      <a:defRPr sz="2400" kern="1200">
        <a:solidFill>
          <a:schemeClr val="bg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99">
          <p15:clr>
            <a:srgbClr val="A4A3A4"/>
          </p15:clr>
        </p15:guide>
        <p15:guide id="2" pos="227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782" autoAdjust="0"/>
    <p:restoredTop sz="61063" autoAdjust="0"/>
  </p:normalViewPr>
  <p:slideViewPr>
    <p:cSldViewPr>
      <p:cViewPr varScale="1">
        <p:scale>
          <a:sx n="45" d="100"/>
          <a:sy n="45" d="100"/>
        </p:scale>
        <p:origin x="2016" y="42"/>
      </p:cViewPr>
      <p:guideLst>
        <p:guide orient="horz" pos="2160"/>
        <p:guide pos="2880"/>
      </p:guideLst>
    </p:cSldViewPr>
  </p:slideViewPr>
  <p:outlineViewPr>
    <p:cViewPr>
      <p:scale>
        <a:sx n="30" d="100"/>
        <a:sy n="30" d="100"/>
      </p:scale>
      <p:origin x="-780" y="-84"/>
    </p:cViewPr>
  </p:outlineViewPr>
  <p:notesTextViewPr>
    <p:cViewPr>
      <p:scale>
        <a:sx n="100" d="100"/>
        <a:sy n="100" d="100"/>
      </p:scale>
      <p:origin x="0" y="0"/>
    </p:cViewPr>
  </p:notesTextViewPr>
  <p:sorterViewPr>
    <p:cViewPr>
      <p:scale>
        <a:sx n="66" d="100"/>
        <a:sy n="66" d="100"/>
      </p:scale>
      <p:origin x="0" y="6534"/>
    </p:cViewPr>
  </p:sorterViewPr>
  <p:notesViewPr>
    <p:cSldViewPr>
      <p:cViewPr varScale="1">
        <p:scale>
          <a:sx n="66" d="100"/>
          <a:sy n="66" d="100"/>
        </p:scale>
        <p:origin x="-2142" y="-120"/>
      </p:cViewPr>
      <p:guideLst>
        <p:guide orient="horz" pos="2999"/>
        <p:guide pos="227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font" Target="fonts/font4.fntdata"/><Relationship Id="rId7" Type="http://schemas.openxmlformats.org/officeDocument/2006/relationships/slide" Target="slides/slide3.xml"/><Relationship Id="rId71"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font" Target="fonts/font2.fntdata"/><Relationship Id="rId79" Type="http://schemas.openxmlformats.org/officeDocument/2006/relationships/theme" Target="theme/theme1.xml"/><Relationship Id="rId5" Type="http://schemas.openxmlformats.org/officeDocument/2006/relationships/slide" Target="slides/slide1.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font" Target="fonts/font1.fntdata"/><Relationship Id="rId78"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handoutMaster" Target="handoutMasters/handoutMaster1.xml"/><Relationship Id="rId80"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font" Target="fonts/font3.fntdata"/><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7874"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5665" tIns="47832" rIns="95665" bIns="47832" numCol="1" anchor="t" anchorCtr="0" compatLnSpc="1">
            <a:prstTxWarp prst="textNoShape">
              <a:avLst/>
            </a:prstTxWarp>
          </a:bodyPr>
          <a:lstStyle>
            <a:lvl1pPr defTabSz="477838">
              <a:defRPr sz="1300">
                <a:solidFill>
                  <a:srgbClr val="000000"/>
                </a:solidFill>
              </a:defRPr>
            </a:lvl1pPr>
          </a:lstStyle>
          <a:p>
            <a:pPr>
              <a:defRPr/>
            </a:pPr>
            <a:endParaRPr lang="en-US"/>
          </a:p>
        </p:txBody>
      </p:sp>
      <p:sp>
        <p:nvSpPr>
          <p:cNvPr id="207875" name="Rectangle 3"/>
          <p:cNvSpPr>
            <a:spLocks noGrp="1" noChangeArrowheads="1"/>
          </p:cNvSpPr>
          <p:nvPr>
            <p:ph type="dt" sz="quarter" idx="1"/>
          </p:nvPr>
        </p:nvSpPr>
        <p:spPr bwMode="auto">
          <a:xfrm>
            <a:off x="4143375" y="0"/>
            <a:ext cx="3170238" cy="479425"/>
          </a:xfrm>
          <a:prstGeom prst="rect">
            <a:avLst/>
          </a:prstGeom>
          <a:noFill/>
          <a:ln w="9525">
            <a:noFill/>
            <a:miter lim="800000"/>
            <a:headEnd/>
            <a:tailEnd/>
          </a:ln>
          <a:effectLst/>
        </p:spPr>
        <p:txBody>
          <a:bodyPr vert="horz" wrap="square" lIns="95665" tIns="47832" rIns="95665" bIns="47832" numCol="1" anchor="t" anchorCtr="0" compatLnSpc="1">
            <a:prstTxWarp prst="textNoShape">
              <a:avLst/>
            </a:prstTxWarp>
          </a:bodyPr>
          <a:lstStyle>
            <a:lvl1pPr algn="r" defTabSz="477838">
              <a:defRPr sz="1300">
                <a:solidFill>
                  <a:srgbClr val="000000"/>
                </a:solidFill>
              </a:defRPr>
            </a:lvl1pPr>
          </a:lstStyle>
          <a:p>
            <a:pPr>
              <a:defRPr/>
            </a:pPr>
            <a:endParaRPr lang="en-US"/>
          </a:p>
        </p:txBody>
      </p:sp>
      <p:sp>
        <p:nvSpPr>
          <p:cNvPr id="207876" name="Rectangle 4"/>
          <p:cNvSpPr>
            <a:spLocks noGrp="1" noChangeArrowheads="1"/>
          </p:cNvSpPr>
          <p:nvPr>
            <p:ph type="ftr" sz="quarter" idx="2"/>
          </p:nvPr>
        </p:nvSpPr>
        <p:spPr bwMode="auto">
          <a:xfrm>
            <a:off x="0" y="9120188"/>
            <a:ext cx="3170238" cy="479425"/>
          </a:xfrm>
          <a:prstGeom prst="rect">
            <a:avLst/>
          </a:prstGeom>
          <a:noFill/>
          <a:ln w="9525">
            <a:noFill/>
            <a:miter lim="800000"/>
            <a:headEnd/>
            <a:tailEnd/>
          </a:ln>
          <a:effectLst/>
        </p:spPr>
        <p:txBody>
          <a:bodyPr vert="horz" wrap="square" lIns="95665" tIns="47832" rIns="95665" bIns="47832" numCol="1" anchor="b" anchorCtr="0" compatLnSpc="1">
            <a:prstTxWarp prst="textNoShape">
              <a:avLst/>
            </a:prstTxWarp>
          </a:bodyPr>
          <a:lstStyle>
            <a:lvl1pPr defTabSz="477838">
              <a:defRPr sz="1300">
                <a:solidFill>
                  <a:srgbClr val="000000"/>
                </a:solidFill>
              </a:defRPr>
            </a:lvl1pPr>
          </a:lstStyle>
          <a:p>
            <a:pPr>
              <a:defRPr/>
            </a:pPr>
            <a:endParaRPr lang="en-US"/>
          </a:p>
        </p:txBody>
      </p:sp>
      <p:sp>
        <p:nvSpPr>
          <p:cNvPr id="207877" name="Rectangle 5"/>
          <p:cNvSpPr>
            <a:spLocks noGrp="1" noChangeArrowheads="1"/>
          </p:cNvSpPr>
          <p:nvPr>
            <p:ph type="sldNum" sz="quarter" idx="3"/>
          </p:nvPr>
        </p:nvSpPr>
        <p:spPr bwMode="auto">
          <a:xfrm>
            <a:off x="4143375" y="9120188"/>
            <a:ext cx="3170238" cy="479425"/>
          </a:xfrm>
          <a:prstGeom prst="rect">
            <a:avLst/>
          </a:prstGeom>
          <a:noFill/>
          <a:ln w="9525">
            <a:noFill/>
            <a:miter lim="800000"/>
            <a:headEnd/>
            <a:tailEnd/>
          </a:ln>
          <a:effectLst/>
        </p:spPr>
        <p:txBody>
          <a:bodyPr vert="horz" wrap="square" lIns="95665" tIns="47832" rIns="95665" bIns="47832" numCol="1" anchor="b" anchorCtr="0" compatLnSpc="1">
            <a:prstTxWarp prst="textNoShape">
              <a:avLst/>
            </a:prstTxWarp>
          </a:bodyPr>
          <a:lstStyle>
            <a:lvl1pPr algn="r" defTabSz="477838">
              <a:defRPr sz="1300">
                <a:solidFill>
                  <a:srgbClr val="000000"/>
                </a:solidFill>
              </a:defRPr>
            </a:lvl1pPr>
          </a:lstStyle>
          <a:p>
            <a:r>
              <a:rPr lang="en-US" altLang="en-US"/>
              <a:t>H</a:t>
            </a:r>
            <a:fld id="{170B0E6B-3AAB-48A1-9A3F-5DE5818E6D89}" type="slidenum">
              <a:rPr lang="en-US" altLang="en-US"/>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9090" name="Text Box 3"/>
          <p:cNvSpPr txBox="1">
            <a:spLocks noChangeArrowheads="1"/>
          </p:cNvSpPr>
          <p:nvPr/>
        </p:nvSpPr>
        <p:spPr bwMode="auto">
          <a:xfrm>
            <a:off x="0" y="0"/>
            <a:ext cx="3168650"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tLang="en-US"/>
          </a:p>
        </p:txBody>
      </p:sp>
      <p:sp>
        <p:nvSpPr>
          <p:cNvPr id="2052" name="Rectangle 4"/>
          <p:cNvSpPr>
            <a:spLocks noGrp="1" noChangeArrowheads="1"/>
          </p:cNvSpPr>
          <p:nvPr>
            <p:ph type="dt"/>
          </p:nvPr>
        </p:nvSpPr>
        <p:spPr bwMode="auto">
          <a:xfrm>
            <a:off x="4143375" y="0"/>
            <a:ext cx="3165475" cy="476250"/>
          </a:xfrm>
          <a:prstGeom prst="rect">
            <a:avLst/>
          </a:prstGeom>
          <a:noFill/>
          <a:ln w="9525">
            <a:noFill/>
            <a:round/>
            <a:headEnd/>
            <a:tailEnd/>
          </a:ln>
          <a:effectLst/>
        </p:spPr>
        <p:txBody>
          <a:bodyPr vert="horz" wrap="square" lIns="96794" tIns="48209" rIns="96794" bIns="48209" numCol="1" anchor="t" anchorCtr="0" compatLnSpc="1">
            <a:prstTxWarp prst="textNoShape">
              <a:avLst/>
            </a:prstTxWarp>
          </a:bodyPr>
          <a:lstStyle>
            <a:lvl1pPr algn="r" defTabSz="477838">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1300">
                <a:solidFill>
                  <a:srgbClr val="000000"/>
                </a:solidFill>
              </a:defRPr>
            </a:lvl1pPr>
          </a:lstStyle>
          <a:p>
            <a:pPr>
              <a:defRPr/>
            </a:pPr>
            <a:endParaRPr lang="en-US"/>
          </a:p>
        </p:txBody>
      </p:sp>
      <p:sp>
        <p:nvSpPr>
          <p:cNvPr id="89092" name="Rectangle 5"/>
          <p:cNvSpPr>
            <a:spLocks noGrp="1" noChangeArrowheads="1"/>
          </p:cNvSpPr>
          <p:nvPr>
            <p:ph type="sldImg"/>
          </p:nvPr>
        </p:nvSpPr>
        <p:spPr bwMode="auto">
          <a:xfrm>
            <a:off x="1257300" y="720725"/>
            <a:ext cx="4795838" cy="3597275"/>
          </a:xfrm>
          <a:prstGeom prst="rect">
            <a:avLst/>
          </a:prstGeom>
          <a:noFill/>
          <a:ln w="126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54" name="Rectangle 6"/>
          <p:cNvSpPr>
            <a:spLocks noGrp="1" noChangeArrowheads="1"/>
          </p:cNvSpPr>
          <p:nvPr>
            <p:ph type="body"/>
          </p:nvPr>
        </p:nvSpPr>
        <p:spPr bwMode="auto">
          <a:xfrm>
            <a:off x="731838" y="4560888"/>
            <a:ext cx="5846762" cy="4316412"/>
          </a:xfrm>
          <a:prstGeom prst="rect">
            <a:avLst/>
          </a:prstGeom>
          <a:noFill/>
          <a:ln w="9525">
            <a:noFill/>
            <a:round/>
            <a:headEnd/>
            <a:tailEnd/>
          </a:ln>
          <a:effectLst/>
        </p:spPr>
        <p:txBody>
          <a:bodyPr vert="horz" wrap="square" lIns="96794" tIns="48209" rIns="96794" bIns="48209" numCol="1" anchor="t" anchorCtr="0" compatLnSpc="1">
            <a:prstTxWarp prst="textNoShape">
              <a:avLst/>
            </a:prstTxWarp>
          </a:bodyPr>
          <a:lstStyle/>
          <a:p>
            <a:pPr lvl="0"/>
            <a:endParaRPr lang="en-US" noProof="0" smtClean="0"/>
          </a:p>
        </p:txBody>
      </p:sp>
      <p:sp>
        <p:nvSpPr>
          <p:cNvPr id="89094" name="Text Box 7"/>
          <p:cNvSpPr txBox="1">
            <a:spLocks noChangeArrowheads="1"/>
          </p:cNvSpPr>
          <p:nvPr/>
        </p:nvSpPr>
        <p:spPr bwMode="auto">
          <a:xfrm>
            <a:off x="0" y="9118600"/>
            <a:ext cx="3168650"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tLang="en-US"/>
          </a:p>
        </p:txBody>
      </p:sp>
      <p:sp>
        <p:nvSpPr>
          <p:cNvPr id="2056" name="Rectangle 8"/>
          <p:cNvSpPr>
            <a:spLocks noGrp="1" noChangeArrowheads="1"/>
          </p:cNvSpPr>
          <p:nvPr>
            <p:ph type="sldNum"/>
          </p:nvPr>
        </p:nvSpPr>
        <p:spPr bwMode="auto">
          <a:xfrm>
            <a:off x="4143375" y="9118600"/>
            <a:ext cx="3165475" cy="476250"/>
          </a:xfrm>
          <a:prstGeom prst="rect">
            <a:avLst/>
          </a:prstGeom>
          <a:noFill/>
          <a:ln w="9525">
            <a:noFill/>
            <a:round/>
            <a:headEnd/>
            <a:tailEnd/>
          </a:ln>
          <a:effectLst/>
        </p:spPr>
        <p:txBody>
          <a:bodyPr vert="horz" wrap="square" lIns="96794" tIns="48209" rIns="96794" bIns="48209" numCol="1" anchor="b" anchorCtr="0" compatLnSpc="1">
            <a:prstTxWarp prst="textNoShape">
              <a:avLst/>
            </a:prstTxWarp>
          </a:bodyPr>
          <a:lstStyle>
            <a:lvl1pPr algn="r" defTabSz="477838">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1300">
                <a:solidFill>
                  <a:srgbClr val="000000"/>
                </a:solidFill>
              </a:defRPr>
            </a:lvl1pPr>
          </a:lstStyle>
          <a:p>
            <a:r>
              <a:rPr lang="en-US" altLang="en-US"/>
              <a:t>S</a:t>
            </a:r>
            <a:fld id="{6B71A62D-1611-4279-97BF-34196444EAB3}"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8" charset="0"/>
        <a:ea typeface="+mn-ea"/>
        <a:cs typeface="+mn-cs"/>
      </a:defRPr>
    </a:lvl1pPr>
    <a:lvl2pPr marL="742950" indent="-28575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8" charset="0"/>
        <a:ea typeface="+mn-ea"/>
        <a:cs typeface="+mn-cs"/>
      </a:defRPr>
    </a:lvl2pPr>
    <a:lvl3pPr marL="1143000" indent="-22860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8" charset="0"/>
        <a:ea typeface="+mn-ea"/>
        <a:cs typeface="+mn-cs"/>
      </a:defRPr>
    </a:lvl3pPr>
    <a:lvl4pPr marL="1600200" indent="-22860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8" charset="0"/>
        <a:ea typeface="+mn-ea"/>
        <a:cs typeface="+mn-cs"/>
      </a:defRPr>
    </a:lvl4pPr>
    <a:lvl5pPr marL="2057400" indent="-22860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0114" name="Rectangle 8"/>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1pPr>
            <a:lvl2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2pPr>
            <a:lvl3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3pPr>
            <a:lvl4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4pPr>
            <a:lvl5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5pPr>
            <a:lvl6pPr marL="25146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6pPr>
            <a:lvl7pPr marL="29718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7pPr>
            <a:lvl8pPr marL="34290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8pPr>
            <a:lvl9pPr marL="38862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9pPr>
          </a:lstStyle>
          <a:p>
            <a:pPr eaLnBrk="1" hangingPunct="1"/>
            <a:r>
              <a:rPr lang="en-US" altLang="en-US" sz="1300">
                <a:solidFill>
                  <a:srgbClr val="000000"/>
                </a:solidFill>
              </a:rPr>
              <a:t>S</a:t>
            </a:r>
            <a:fld id="{E95F20E4-0F8F-4850-A4CE-CE580BAE360E}" type="slidenum">
              <a:rPr lang="en-US" altLang="en-US" sz="1300">
                <a:solidFill>
                  <a:srgbClr val="000000"/>
                </a:solidFill>
              </a:rPr>
              <a:pPr eaLnBrk="1" hangingPunct="1"/>
              <a:t>1</a:t>
            </a:fld>
            <a:endParaRPr lang="en-US" altLang="en-US" sz="1300">
              <a:solidFill>
                <a:srgbClr val="000000"/>
              </a:solidFill>
            </a:endParaRPr>
          </a:p>
        </p:txBody>
      </p:sp>
      <p:sp>
        <p:nvSpPr>
          <p:cNvPr id="90115" name="Text Box 1"/>
          <p:cNvSpPr txBox="1">
            <a:spLocks noChangeArrowheads="1"/>
          </p:cNvSpPr>
          <p:nvPr/>
        </p:nvSpPr>
        <p:spPr bwMode="auto">
          <a:xfrm>
            <a:off x="1230313" y="720725"/>
            <a:ext cx="4852987" cy="3600450"/>
          </a:xfrm>
          <a:prstGeom prst="rect">
            <a:avLst/>
          </a:prstGeom>
          <a:solidFill>
            <a:srgbClr val="FFFFFF"/>
          </a:solidFill>
          <a:ln w="9360">
            <a:solidFill>
              <a:srgbClr val="000000"/>
            </a:solidFill>
            <a:miter lim="800000"/>
            <a:headEnd/>
            <a:tailEnd/>
          </a:ln>
        </p:spPr>
        <p:txBody>
          <a:bodyPr wrap="none" anchor="ctr"/>
          <a:lstStyle/>
          <a:p>
            <a:endParaRPr lang="en-US" altLang="en-US"/>
          </a:p>
        </p:txBody>
      </p:sp>
      <p:sp>
        <p:nvSpPr>
          <p:cNvPr id="90116" name="Text Box 2"/>
          <p:cNvSpPr>
            <a:spLocks noChangeArrowheads="1"/>
          </p:cNvSpPr>
          <p:nvPr>
            <p:ph type="body"/>
          </p:nvPr>
        </p:nvSpPr>
        <p:spPr>
          <a:xfrm>
            <a:off x="449263" y="4522788"/>
            <a:ext cx="6418262" cy="43815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eaLnBrk="1" hangingPunct="1">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mtClean="0">
                <a:cs typeface="Times New Roman" panose="02020603050405020304" pitchFamily="18" charset="0"/>
              </a:rPr>
              <a:t>At the dawn of the 1940s, some Americans suspected that the war raging in Europe would eventually pull the U.S. into the fight, but most saw the conflict as far away and felt secure that they would be safe. However, the Japanese attack on the U.S. naval base at Pearl Harbor on December 7, 1941—“a date which will live in infamy”—changed things.</a:t>
            </a:r>
          </a:p>
          <a:p>
            <a:pPr eaLnBrk="1" hangingPunct="1">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ltLang="en-US" smtClean="0">
              <a:cs typeface="Times New Roman" panose="02020603050405020304" pitchFamily="18" charset="0"/>
            </a:endParaRPr>
          </a:p>
          <a:p>
            <a:pPr eaLnBrk="1" hangingPunct="1">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mtClean="0">
                <a:cs typeface="Times New Roman" panose="02020603050405020304" pitchFamily="18" charset="0"/>
              </a:rPr>
              <a:t>The attack thrust the nation into a global war that it had barely prepared for. The fight required the rapid mobilization of all aspects of American society, drawing all citizens into the war effort by demanding a degree of sacrifice by everyone. To this end, the federal government under Franklin Delano Roosevelt assumed tighter control of the economy and directed the energies of industry toward producing goods and materiel. The workforce was transformed as women took over traditionally male occupations, while business chafed under new regulations and price controls. Household staples became scarce as resources were diverted. Intense propaganda campaigns made Americans feel as if practically every move they made either helped or hurt the war effort.</a:t>
            </a:r>
          </a:p>
          <a:p>
            <a:pPr eaLnBrk="1" hangingPunct="1">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ltLang="en-US" smtClean="0">
              <a:cs typeface="Times New Roman" panose="02020603050405020304" pitchFamily="18" charset="0"/>
            </a:endParaRPr>
          </a:p>
          <a:p>
            <a:pPr eaLnBrk="1" hangingPunct="1">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mtClean="0">
                <a:cs typeface="Times New Roman" panose="02020603050405020304" pitchFamily="18" charset="0"/>
              </a:rPr>
              <a:t>Americans, meanwhile, tried to live their lives as normally as possible. Some could not: Misguided fears of espionage and sabotage resulted in the forced removal and internment of Japanese American citizens in large numbers. African Americans wanting to serve their country or work in the war industry faced racial discrimination but proved their worth to the war effort, as did other minorities.</a:t>
            </a:r>
          </a:p>
          <a:p>
            <a:pPr eaLnBrk="1" hangingPunct="1">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ltLang="en-US" smtClean="0">
              <a:cs typeface="Times New Roman" panose="02020603050405020304" pitchFamily="18" charset="0"/>
            </a:endParaRPr>
          </a:p>
          <a:p>
            <a:pPr eaLnBrk="1" hangingPunct="1">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mtClean="0">
                <a:cs typeface="Times New Roman" panose="02020603050405020304" pitchFamily="18" charset="0"/>
              </a:rPr>
              <a:t>America lost FDR not long before the war came to a close, leaving his successor to deal the final blows against the Axis powers. In many, the joy and relief of a hard-fought victory mingled with feelings of uncertainty about what would happen when the soldiers, sailors, and Marines came home to a country that had changed greatly in their absence.</a:t>
            </a:r>
          </a:p>
        </p:txBody>
      </p:sp>
      <p:sp>
        <p:nvSpPr>
          <p:cNvPr id="90117" name="Text Box 3"/>
          <p:cNvSpPr txBox="1">
            <a:spLocks noChangeArrowheads="1"/>
          </p:cNvSpPr>
          <p:nvPr/>
        </p:nvSpPr>
        <p:spPr bwMode="auto">
          <a:xfrm>
            <a:off x="4143375" y="9120188"/>
            <a:ext cx="3168650"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6794" tIns="48209" rIns="96794" bIns="48209" anchor="b"/>
          <a:lstStyle>
            <a:lvl1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1pPr>
            <a:lvl2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2pPr>
            <a:lvl3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3pPr>
            <a:lvl4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4pPr>
            <a:lvl5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5pPr>
            <a:lvl6pPr marL="25146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6pPr>
            <a:lvl7pPr marL="29718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7pPr>
            <a:lvl8pPr marL="34290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8pPr>
            <a:lvl9pPr marL="38862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9pPr>
          </a:lstStyle>
          <a:p>
            <a:pPr algn="r" eaLnBrk="1" hangingPunct="1"/>
            <a:fld id="{509AE785-68CF-497E-9874-720442C12930}" type="slidenum">
              <a:rPr lang="en-US" altLang="en-US" sz="1300">
                <a:solidFill>
                  <a:srgbClr val="000000"/>
                </a:solidFill>
              </a:rPr>
              <a:pPr algn="r" eaLnBrk="1" hangingPunct="1"/>
              <a:t>1</a:t>
            </a:fld>
            <a:endParaRPr lang="en-US" altLang="en-US" sz="1300">
              <a:solidFill>
                <a:srgbClr val="000000"/>
              </a:solidFill>
            </a:endParaRPr>
          </a:p>
        </p:txBody>
      </p:sp>
      <p:sp>
        <p:nvSpPr>
          <p:cNvPr id="90118" name="Rectangle 7"/>
          <p:cNvSpPr>
            <a:spLocks noGrp="1" noChangeArrowheads="1" noTextEdit="1"/>
          </p:cNvSpPr>
          <p:nvPr>
            <p:ph type="sldImg"/>
          </p:nvPr>
        </p:nvSpPr>
        <p:spPr>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9330" name="Rectangle 8"/>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1pPr>
            <a:lvl2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2pPr>
            <a:lvl3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3pPr>
            <a:lvl4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4pPr>
            <a:lvl5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5pPr>
            <a:lvl6pPr marL="25146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6pPr>
            <a:lvl7pPr marL="29718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7pPr>
            <a:lvl8pPr marL="34290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8pPr>
            <a:lvl9pPr marL="38862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9pPr>
          </a:lstStyle>
          <a:p>
            <a:pPr eaLnBrk="1" hangingPunct="1"/>
            <a:r>
              <a:rPr lang="en-US" altLang="en-US" sz="1300">
                <a:solidFill>
                  <a:srgbClr val="000000"/>
                </a:solidFill>
              </a:rPr>
              <a:t>S</a:t>
            </a:r>
            <a:fld id="{FD9FEF30-9E9F-4F25-8A4A-C1D04DD0D3DF}" type="slidenum">
              <a:rPr lang="en-US" altLang="en-US" sz="1300">
                <a:solidFill>
                  <a:srgbClr val="000000"/>
                </a:solidFill>
              </a:rPr>
              <a:pPr eaLnBrk="1" hangingPunct="1"/>
              <a:t>10</a:t>
            </a:fld>
            <a:endParaRPr lang="en-US" altLang="en-US" sz="1300">
              <a:solidFill>
                <a:srgbClr val="000000"/>
              </a:solidFill>
            </a:endParaRPr>
          </a:p>
        </p:txBody>
      </p:sp>
      <p:sp>
        <p:nvSpPr>
          <p:cNvPr id="99331" name="Text Box 1025"/>
          <p:cNvSpPr txBox="1">
            <a:spLocks noChangeArrowheads="1"/>
          </p:cNvSpPr>
          <p:nvPr/>
        </p:nvSpPr>
        <p:spPr bwMode="auto">
          <a:xfrm>
            <a:off x="1230313" y="720725"/>
            <a:ext cx="4852987" cy="3600450"/>
          </a:xfrm>
          <a:prstGeom prst="rect">
            <a:avLst/>
          </a:prstGeom>
          <a:solidFill>
            <a:srgbClr val="FFFFFF"/>
          </a:solidFill>
          <a:ln w="9360">
            <a:solidFill>
              <a:srgbClr val="000000"/>
            </a:solidFill>
            <a:miter lim="800000"/>
            <a:headEnd/>
            <a:tailEnd/>
          </a:ln>
        </p:spPr>
        <p:txBody>
          <a:bodyPr wrap="none" anchor="ctr"/>
          <a:lstStyle/>
          <a:p>
            <a:endParaRPr lang="en-US" altLang="en-US"/>
          </a:p>
        </p:txBody>
      </p:sp>
      <p:sp>
        <p:nvSpPr>
          <p:cNvPr id="99332" name="Text Box 1026"/>
          <p:cNvSpPr>
            <a:spLocks noChangeArrowheads="1"/>
          </p:cNvSpPr>
          <p:nvPr>
            <p:ph type="body"/>
          </p:nvPr>
        </p:nvSpPr>
        <p:spPr>
          <a:xfrm>
            <a:off x="731838" y="4560888"/>
            <a:ext cx="5849937" cy="43195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eaLnBrk="1" hangingPunct="1">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mtClean="0">
                <a:cs typeface="Times New Roman" panose="02020603050405020304" pitchFamily="18" charset="0"/>
              </a:rPr>
              <a:t>American hopes of staying out of war ended on December 7, 1941, when carrier-based Japanese planes bombed the U.S. naval base at Pearl Harbor, Hawaii. In the attack, more than 2400 Americans were killed, with over 1100 wounded. Several American battleships were either sunk or badly damaged. The USS </a:t>
            </a:r>
            <a:r>
              <a:rPr lang="en-US" altLang="en-US" i="1" smtClean="0">
                <a:cs typeface="Times New Roman" panose="02020603050405020304" pitchFamily="18" charset="0"/>
              </a:rPr>
              <a:t>Arizona</a:t>
            </a:r>
            <a:r>
              <a:rPr lang="en-US" altLang="en-US" smtClean="0">
                <a:cs typeface="Times New Roman" panose="02020603050405020304" pitchFamily="18" charset="0"/>
              </a:rPr>
              <a:t> was destroyed by an armor-piercing bomb that detonated in the ship’s fuel and ammunition chain; more than 1100 sailors and Marines died onboard the ship.</a:t>
            </a:r>
          </a:p>
          <a:p>
            <a:pPr eaLnBrk="1" hangingPunct="1">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ltLang="en-US" smtClean="0">
              <a:cs typeface="Times New Roman" panose="02020603050405020304" pitchFamily="18" charset="0"/>
            </a:endParaRPr>
          </a:p>
          <a:p>
            <a:pPr eaLnBrk="1" hangingPunct="1">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mtClean="0">
                <a:cs typeface="Times New Roman" panose="02020603050405020304" pitchFamily="18" charset="0"/>
              </a:rPr>
              <a:t>Other Japanese planes heavily damaged Pearl Harbor’s army installations and airfields. American naval and airpower eventually recovered from the attack, but on that day, it was far from certain whether the U.S. military could adequately respond to the Japanese threat.</a:t>
            </a:r>
          </a:p>
        </p:txBody>
      </p:sp>
      <p:sp>
        <p:nvSpPr>
          <p:cNvPr id="99333" name="Text Box 1027"/>
          <p:cNvSpPr txBox="1">
            <a:spLocks noChangeArrowheads="1"/>
          </p:cNvSpPr>
          <p:nvPr/>
        </p:nvSpPr>
        <p:spPr bwMode="auto">
          <a:xfrm>
            <a:off x="4143375" y="9120188"/>
            <a:ext cx="3168650"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6794" tIns="48209" rIns="96794" bIns="48209" anchor="b"/>
          <a:lstStyle>
            <a:lvl1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1pPr>
            <a:lvl2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2pPr>
            <a:lvl3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3pPr>
            <a:lvl4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4pPr>
            <a:lvl5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5pPr>
            <a:lvl6pPr marL="25146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6pPr>
            <a:lvl7pPr marL="29718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7pPr>
            <a:lvl8pPr marL="34290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8pPr>
            <a:lvl9pPr marL="38862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9pPr>
          </a:lstStyle>
          <a:p>
            <a:pPr algn="r" eaLnBrk="1" hangingPunct="1"/>
            <a:fld id="{564B5CE8-9F3D-466D-BF8F-14A4B383E3B2}" type="slidenum">
              <a:rPr lang="en-US" altLang="en-US" sz="1300">
                <a:solidFill>
                  <a:srgbClr val="000000"/>
                </a:solidFill>
              </a:rPr>
              <a:pPr algn="r" eaLnBrk="1" hangingPunct="1"/>
              <a:t>10</a:t>
            </a:fld>
            <a:endParaRPr lang="en-US" altLang="en-US" sz="1300">
              <a:solidFill>
                <a:srgbClr val="000000"/>
              </a:solidFill>
            </a:endParaRPr>
          </a:p>
        </p:txBody>
      </p:sp>
      <p:sp>
        <p:nvSpPr>
          <p:cNvPr id="99334" name="Rectangle 1029"/>
          <p:cNvSpPr>
            <a:spLocks noGrp="1" noChangeArrowheads="1" noTextEdit="1"/>
          </p:cNvSpPr>
          <p:nvPr>
            <p:ph type="sldImg"/>
          </p:nvPr>
        </p:nvSpPr>
        <p:spPr>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0354" name="Rectangle 8"/>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1pPr>
            <a:lvl2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2pPr>
            <a:lvl3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3pPr>
            <a:lvl4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4pPr>
            <a:lvl5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5pPr>
            <a:lvl6pPr marL="25146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6pPr>
            <a:lvl7pPr marL="29718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7pPr>
            <a:lvl8pPr marL="34290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8pPr>
            <a:lvl9pPr marL="38862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9pPr>
          </a:lstStyle>
          <a:p>
            <a:pPr eaLnBrk="1" hangingPunct="1"/>
            <a:r>
              <a:rPr lang="en-US" altLang="en-US" sz="1300">
                <a:solidFill>
                  <a:srgbClr val="000000"/>
                </a:solidFill>
              </a:rPr>
              <a:t>S</a:t>
            </a:r>
            <a:fld id="{B8D1AD42-2E5C-4CF6-9C62-30E2BDF22779}" type="slidenum">
              <a:rPr lang="en-US" altLang="en-US" sz="1300">
                <a:solidFill>
                  <a:srgbClr val="000000"/>
                </a:solidFill>
              </a:rPr>
              <a:pPr eaLnBrk="1" hangingPunct="1"/>
              <a:t>11</a:t>
            </a:fld>
            <a:endParaRPr lang="en-US" altLang="en-US" sz="1300">
              <a:solidFill>
                <a:srgbClr val="000000"/>
              </a:solidFill>
            </a:endParaRPr>
          </a:p>
        </p:txBody>
      </p:sp>
      <p:sp>
        <p:nvSpPr>
          <p:cNvPr id="100355" name="Text Box 1025"/>
          <p:cNvSpPr txBox="1">
            <a:spLocks noChangeArrowheads="1"/>
          </p:cNvSpPr>
          <p:nvPr/>
        </p:nvSpPr>
        <p:spPr bwMode="auto">
          <a:xfrm>
            <a:off x="1230313" y="720725"/>
            <a:ext cx="4852987" cy="3600450"/>
          </a:xfrm>
          <a:prstGeom prst="rect">
            <a:avLst/>
          </a:prstGeom>
          <a:solidFill>
            <a:srgbClr val="FFFFFF"/>
          </a:solidFill>
          <a:ln w="9360">
            <a:solidFill>
              <a:srgbClr val="000000"/>
            </a:solidFill>
            <a:miter lim="800000"/>
            <a:headEnd/>
            <a:tailEnd/>
          </a:ln>
        </p:spPr>
        <p:txBody>
          <a:bodyPr wrap="none" anchor="ctr"/>
          <a:lstStyle/>
          <a:p>
            <a:endParaRPr lang="en-US" altLang="en-US"/>
          </a:p>
        </p:txBody>
      </p:sp>
      <p:sp>
        <p:nvSpPr>
          <p:cNvPr id="100356" name="Text Box 1026"/>
          <p:cNvSpPr>
            <a:spLocks noChangeArrowheads="1"/>
          </p:cNvSpPr>
          <p:nvPr>
            <p:ph type="body"/>
          </p:nvPr>
        </p:nvSpPr>
        <p:spPr>
          <a:xfrm>
            <a:off x="731838" y="4560888"/>
            <a:ext cx="5849937" cy="43195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eaLnBrk="1" hangingPunct="1">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mtClean="0">
                <a:cs typeface="Times New Roman" panose="02020603050405020304" pitchFamily="18" charset="0"/>
              </a:rPr>
              <a:t>The Japanese designed their attack on Pearl Harbor to be a knockout blow. </a:t>
            </a:r>
            <a:br>
              <a:rPr lang="en-US" altLang="en-US" smtClean="0">
                <a:cs typeface="Times New Roman" panose="02020603050405020304" pitchFamily="18" charset="0"/>
              </a:rPr>
            </a:br>
            <a:r>
              <a:rPr lang="en-US" altLang="en-US" smtClean="0">
                <a:cs typeface="Times New Roman" panose="02020603050405020304" pitchFamily="18" charset="0"/>
              </a:rPr>
              <a:t>Members of the Japanese high command felt that if they could deliver a crippling </a:t>
            </a:r>
            <a:br>
              <a:rPr lang="en-US" altLang="en-US" smtClean="0">
                <a:cs typeface="Times New Roman" panose="02020603050405020304" pitchFamily="18" charset="0"/>
              </a:rPr>
            </a:br>
            <a:r>
              <a:rPr lang="en-US" altLang="en-US" smtClean="0">
                <a:cs typeface="Times New Roman" panose="02020603050405020304" pitchFamily="18" charset="0"/>
              </a:rPr>
              <a:t>blow to the Pacific Fleet, the U.S. would not have the heart for a prolonged war. However, the Japanese underestimated both the U.S. ability to make war and its economic capability.</a:t>
            </a:r>
          </a:p>
          <a:p>
            <a:pPr eaLnBrk="1" hangingPunct="1">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ltLang="en-US" smtClean="0">
              <a:cs typeface="Times New Roman" panose="02020603050405020304" pitchFamily="18" charset="0"/>
            </a:endParaRPr>
          </a:p>
          <a:p>
            <a:pPr eaLnBrk="1" hangingPunct="1">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mtClean="0">
                <a:cs typeface="Times New Roman" panose="02020603050405020304" pitchFamily="18" charset="0"/>
              </a:rPr>
              <a:t>In order to avoid detection, the Japanese fleet used a difficult northern, rather than eastern, route to approach Pearl Harbor. Many U.S. military officials, however, thought a Japanese attack at Pearl Harbor was impossible—due first to the distance from Japan to Hawaii, and second because the relatively shallow harbor would make torpedoes launched from planes simply impact harmlessly on the harbor floor. </a:t>
            </a:r>
          </a:p>
          <a:p>
            <a:pPr eaLnBrk="1" hangingPunct="1">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ltLang="en-US" smtClean="0">
              <a:cs typeface="Times New Roman" panose="02020603050405020304" pitchFamily="18" charset="0"/>
            </a:endParaRPr>
          </a:p>
          <a:p>
            <a:pPr eaLnBrk="1" hangingPunct="1">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mtClean="0">
                <a:cs typeface="Times New Roman" panose="02020603050405020304" pitchFamily="18" charset="0"/>
              </a:rPr>
              <a:t>Most Americans believed that the Japanese had planned a “sneak attack” on a Sunday to catch American military forces off-guard. In actuality, the Japanese plan did not call for the attack first and a declaration of hostilities later. Translation of a diplomatic cable to the U.S. government was delayed, and by the time the Japanese ambassador could deliver the cable, the attack had already begun. </a:t>
            </a:r>
          </a:p>
        </p:txBody>
      </p:sp>
      <p:sp>
        <p:nvSpPr>
          <p:cNvPr id="100357" name="Text Box 1027"/>
          <p:cNvSpPr txBox="1">
            <a:spLocks noChangeArrowheads="1"/>
          </p:cNvSpPr>
          <p:nvPr/>
        </p:nvSpPr>
        <p:spPr bwMode="auto">
          <a:xfrm>
            <a:off x="4143375" y="9120188"/>
            <a:ext cx="3168650"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6794" tIns="48209" rIns="96794" bIns="48209" anchor="b"/>
          <a:lstStyle>
            <a:lvl1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1pPr>
            <a:lvl2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2pPr>
            <a:lvl3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3pPr>
            <a:lvl4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4pPr>
            <a:lvl5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5pPr>
            <a:lvl6pPr marL="25146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6pPr>
            <a:lvl7pPr marL="29718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7pPr>
            <a:lvl8pPr marL="34290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8pPr>
            <a:lvl9pPr marL="38862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9pPr>
          </a:lstStyle>
          <a:p>
            <a:pPr algn="r" eaLnBrk="1" hangingPunct="1"/>
            <a:fld id="{92C02EDD-493F-45A5-B406-557B3555D18B}" type="slidenum">
              <a:rPr lang="en-US" altLang="en-US" sz="1300">
                <a:solidFill>
                  <a:srgbClr val="000000"/>
                </a:solidFill>
              </a:rPr>
              <a:pPr algn="r" eaLnBrk="1" hangingPunct="1"/>
              <a:t>11</a:t>
            </a:fld>
            <a:endParaRPr lang="en-US" altLang="en-US" sz="1300">
              <a:solidFill>
                <a:srgbClr val="000000"/>
              </a:solidFill>
            </a:endParaRPr>
          </a:p>
        </p:txBody>
      </p:sp>
      <p:sp>
        <p:nvSpPr>
          <p:cNvPr id="100358" name="Rectangle 1029"/>
          <p:cNvSpPr>
            <a:spLocks noGrp="1" noChangeArrowheads="1" noTextEdit="1"/>
          </p:cNvSpPr>
          <p:nvPr>
            <p:ph type="sldImg"/>
          </p:nvPr>
        </p:nvSpPr>
        <p:spPr>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4:notes"/>
          <p:cNvSpPr>
            <a:spLocks noGrp="1" noRot="1" noChangeAspect="1"/>
          </p:cNvSpPr>
          <p:nvPr>
            <p:ph type="sldImg" idx="2"/>
          </p:nvPr>
        </p:nvSpPr>
        <p:spPr>
          <a:xfrm>
            <a:off x="1106488" y="706438"/>
            <a:ext cx="4645025" cy="3484562"/>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200" name="Google Shape;200;p4:notes"/>
          <p:cNvSpPr txBox="1">
            <a:spLocks noGrp="1"/>
          </p:cNvSpPr>
          <p:nvPr>
            <p:ph type="body" idx="1"/>
          </p:nvPr>
        </p:nvSpPr>
        <p:spPr>
          <a:xfrm>
            <a:off x="685800" y="4414838"/>
            <a:ext cx="5486400" cy="4183062"/>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601538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5:notes"/>
          <p:cNvSpPr>
            <a:spLocks noGrp="1" noRot="1" noChangeAspect="1"/>
          </p:cNvSpPr>
          <p:nvPr>
            <p:ph type="sldImg" idx="2"/>
          </p:nvPr>
        </p:nvSpPr>
        <p:spPr>
          <a:xfrm>
            <a:off x="1106488" y="706438"/>
            <a:ext cx="4645025" cy="3484562"/>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207" name="Google Shape;207;p5:notes"/>
          <p:cNvSpPr txBox="1">
            <a:spLocks noGrp="1"/>
          </p:cNvSpPr>
          <p:nvPr>
            <p:ph type="body" idx="1"/>
          </p:nvPr>
        </p:nvSpPr>
        <p:spPr>
          <a:xfrm>
            <a:off x="685800" y="4414838"/>
            <a:ext cx="5486400" cy="4183062"/>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159771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p6:notes"/>
          <p:cNvSpPr>
            <a:spLocks noGrp="1" noRot="1" noChangeAspect="1"/>
          </p:cNvSpPr>
          <p:nvPr>
            <p:ph type="sldImg" idx="2"/>
          </p:nvPr>
        </p:nvSpPr>
        <p:spPr>
          <a:xfrm>
            <a:off x="1106488" y="706438"/>
            <a:ext cx="4645025" cy="3484562"/>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213" name="Google Shape;213;p6:notes"/>
          <p:cNvSpPr txBox="1">
            <a:spLocks noGrp="1"/>
          </p:cNvSpPr>
          <p:nvPr>
            <p:ph type="body" idx="1"/>
          </p:nvPr>
        </p:nvSpPr>
        <p:spPr>
          <a:xfrm>
            <a:off x="685800" y="4414838"/>
            <a:ext cx="5486400" cy="4183062"/>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106888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7:notes"/>
          <p:cNvSpPr>
            <a:spLocks noGrp="1" noRot="1" noChangeAspect="1"/>
          </p:cNvSpPr>
          <p:nvPr>
            <p:ph type="sldImg" idx="2"/>
          </p:nvPr>
        </p:nvSpPr>
        <p:spPr>
          <a:xfrm>
            <a:off x="1106488" y="706438"/>
            <a:ext cx="4645025" cy="3484562"/>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222" name="Google Shape;222;p7:notes"/>
          <p:cNvSpPr txBox="1">
            <a:spLocks noGrp="1"/>
          </p:cNvSpPr>
          <p:nvPr>
            <p:ph type="body" idx="1"/>
          </p:nvPr>
        </p:nvSpPr>
        <p:spPr>
          <a:xfrm>
            <a:off x="685800" y="4414838"/>
            <a:ext cx="5486400" cy="4183062"/>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119679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p8:notes"/>
          <p:cNvSpPr>
            <a:spLocks noGrp="1" noRot="1" noChangeAspect="1"/>
          </p:cNvSpPr>
          <p:nvPr>
            <p:ph type="sldImg" idx="2"/>
          </p:nvPr>
        </p:nvSpPr>
        <p:spPr>
          <a:xfrm>
            <a:off x="1106488" y="706438"/>
            <a:ext cx="4645025" cy="3484562"/>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227" name="Google Shape;227;p8:notes"/>
          <p:cNvSpPr txBox="1">
            <a:spLocks noGrp="1"/>
          </p:cNvSpPr>
          <p:nvPr>
            <p:ph type="body" idx="1"/>
          </p:nvPr>
        </p:nvSpPr>
        <p:spPr>
          <a:xfrm>
            <a:off x="685800" y="4414838"/>
            <a:ext cx="5486400" cy="4183062"/>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759139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p9:notes"/>
          <p:cNvSpPr>
            <a:spLocks noGrp="1" noRot="1" noChangeAspect="1"/>
          </p:cNvSpPr>
          <p:nvPr>
            <p:ph type="sldImg" idx="2"/>
          </p:nvPr>
        </p:nvSpPr>
        <p:spPr>
          <a:xfrm>
            <a:off x="1106488" y="706438"/>
            <a:ext cx="4645025" cy="3484562"/>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233" name="Google Shape;233;p9:notes"/>
          <p:cNvSpPr txBox="1">
            <a:spLocks noGrp="1"/>
          </p:cNvSpPr>
          <p:nvPr>
            <p:ph type="body" idx="1"/>
          </p:nvPr>
        </p:nvSpPr>
        <p:spPr>
          <a:xfrm>
            <a:off x="685800" y="4414838"/>
            <a:ext cx="5486400" cy="4183062"/>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57454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1378" name="Rectangle 8"/>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1pPr>
            <a:lvl2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2pPr>
            <a:lvl3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3pPr>
            <a:lvl4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4pPr>
            <a:lvl5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5pPr>
            <a:lvl6pPr marL="25146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6pPr>
            <a:lvl7pPr marL="29718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7pPr>
            <a:lvl8pPr marL="34290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8pPr>
            <a:lvl9pPr marL="38862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9pPr>
          </a:lstStyle>
          <a:p>
            <a:pPr eaLnBrk="1" hangingPunct="1"/>
            <a:r>
              <a:rPr lang="en-US" altLang="en-US" sz="1300">
                <a:solidFill>
                  <a:srgbClr val="000000"/>
                </a:solidFill>
              </a:rPr>
              <a:t>S</a:t>
            </a:r>
            <a:fld id="{0E0E0943-5757-4B8D-A112-98E2B13CD85A}" type="slidenum">
              <a:rPr lang="en-US" altLang="en-US" sz="1300">
                <a:solidFill>
                  <a:srgbClr val="000000"/>
                </a:solidFill>
              </a:rPr>
              <a:pPr eaLnBrk="1" hangingPunct="1"/>
              <a:t>18</a:t>
            </a:fld>
            <a:endParaRPr lang="en-US" altLang="en-US" sz="1300">
              <a:solidFill>
                <a:srgbClr val="000000"/>
              </a:solidFill>
            </a:endParaRPr>
          </a:p>
        </p:txBody>
      </p:sp>
      <p:sp>
        <p:nvSpPr>
          <p:cNvPr id="101379" name="Text Box 1"/>
          <p:cNvSpPr txBox="1">
            <a:spLocks noChangeArrowheads="1"/>
          </p:cNvSpPr>
          <p:nvPr/>
        </p:nvSpPr>
        <p:spPr bwMode="auto">
          <a:xfrm>
            <a:off x="1230313" y="720725"/>
            <a:ext cx="4852987" cy="3600450"/>
          </a:xfrm>
          <a:prstGeom prst="rect">
            <a:avLst/>
          </a:prstGeom>
          <a:solidFill>
            <a:srgbClr val="FFFFFF"/>
          </a:solidFill>
          <a:ln w="9360">
            <a:solidFill>
              <a:srgbClr val="000000"/>
            </a:solidFill>
            <a:miter lim="800000"/>
            <a:headEnd/>
            <a:tailEnd/>
          </a:ln>
        </p:spPr>
        <p:txBody>
          <a:bodyPr wrap="none" anchor="ctr"/>
          <a:lstStyle/>
          <a:p>
            <a:endParaRPr lang="en-US" altLang="en-US"/>
          </a:p>
        </p:txBody>
      </p:sp>
      <p:sp>
        <p:nvSpPr>
          <p:cNvPr id="101380" name="Text Box 2"/>
          <p:cNvSpPr>
            <a:spLocks noChangeArrowheads="1"/>
          </p:cNvSpPr>
          <p:nvPr>
            <p:ph type="body"/>
          </p:nvPr>
        </p:nvSpPr>
        <p:spPr>
          <a:xfrm>
            <a:off x="731838" y="4560888"/>
            <a:ext cx="5849937" cy="43195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mtClean="0">
                <a:cs typeface="Times New Roman" panose="02020603050405020304" pitchFamily="18" charset="0"/>
              </a:rPr>
              <a:t>The day after the Japanese attack on Pearl Harbor, President Roosevelt addressed a joint session of Congress and asked for a declaration of war against Japan. He opened his speech with the famous words, “Yesterday, December 7, 1941, a date which will live in infamy.” FDR also described the attack as “dastardly and unprovoked.”</a:t>
            </a: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ltLang="en-US" smtClean="0">
              <a:cs typeface="Times New Roman" panose="02020603050405020304" pitchFamily="18" charset="0"/>
            </a:endParaRP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mtClean="0">
                <a:cs typeface="Times New Roman" panose="02020603050405020304" pitchFamily="18" charset="0"/>
              </a:rPr>
              <a:t>The Senate voted unanimously to declare war on Japan. Only one member of the House of Representatives, Jeanette Rankin of Montana, voted against the resolution. Rankin became the only member of Congress to vote against U.S. entry into both World War I and World War II.  </a:t>
            </a: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ltLang="en-US" smtClean="0">
              <a:cs typeface="Times New Roman" panose="02020603050405020304" pitchFamily="18" charset="0"/>
            </a:endParaRP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mtClean="0">
                <a:cs typeface="Times New Roman" panose="02020603050405020304" pitchFamily="18" charset="0"/>
              </a:rPr>
              <a:t>FDR did not ask Congress to declare war against Germany; however, both Germany and Italy declared war on the U.S. on December 11th. America now found itself fighting a two-front war.</a:t>
            </a: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ltLang="en-US" smtClean="0">
              <a:cs typeface="Times New Roman" panose="02020603050405020304" pitchFamily="18" charset="0"/>
            </a:endParaRP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b="1" smtClean="0">
                <a:cs typeface="Times New Roman" panose="02020603050405020304" pitchFamily="18" charset="0"/>
              </a:rPr>
              <a:t>Note to teacher: </a:t>
            </a:r>
            <a:r>
              <a:rPr lang="en-US" altLang="en-US" smtClean="0">
                <a:cs typeface="Times New Roman" panose="02020603050405020304" pitchFamily="18" charset="0"/>
              </a:rPr>
              <a:t>You may wish to play the audio file of this speech, included on the CD-ROM.</a:t>
            </a:r>
            <a:endParaRPr lang="en-US" altLang="en-US" b="1" smtClean="0">
              <a:cs typeface="Times New Roman" panose="02020603050405020304" pitchFamily="18" charset="0"/>
            </a:endParaRP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ltLang="en-US" smtClean="0">
              <a:cs typeface="Times New Roman" panose="02020603050405020304" pitchFamily="18" charset="0"/>
            </a:endParaRPr>
          </a:p>
        </p:txBody>
      </p:sp>
      <p:sp>
        <p:nvSpPr>
          <p:cNvPr id="101381" name="Text Box 3"/>
          <p:cNvSpPr txBox="1">
            <a:spLocks noChangeArrowheads="1"/>
          </p:cNvSpPr>
          <p:nvPr/>
        </p:nvSpPr>
        <p:spPr bwMode="auto">
          <a:xfrm>
            <a:off x="4143375" y="9120188"/>
            <a:ext cx="3168650"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6794" tIns="48209" rIns="96794" bIns="48209" anchor="b"/>
          <a:lstStyle>
            <a:lvl1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1pPr>
            <a:lvl2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2pPr>
            <a:lvl3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3pPr>
            <a:lvl4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4pPr>
            <a:lvl5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5pPr>
            <a:lvl6pPr marL="25146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6pPr>
            <a:lvl7pPr marL="29718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7pPr>
            <a:lvl8pPr marL="34290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8pPr>
            <a:lvl9pPr marL="38862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9pPr>
          </a:lstStyle>
          <a:p>
            <a:pPr algn="r" eaLnBrk="1" hangingPunct="1"/>
            <a:fld id="{13DFFA56-5C25-45B0-B0C3-5DFDEDAA8462}" type="slidenum">
              <a:rPr lang="en-US" altLang="en-US" sz="1300">
                <a:solidFill>
                  <a:srgbClr val="000000"/>
                </a:solidFill>
              </a:rPr>
              <a:pPr algn="r" eaLnBrk="1" hangingPunct="1"/>
              <a:t>18</a:t>
            </a:fld>
            <a:endParaRPr lang="en-US" altLang="en-US" sz="1300">
              <a:solidFill>
                <a:srgbClr val="000000"/>
              </a:solidFill>
            </a:endParaRPr>
          </a:p>
        </p:txBody>
      </p:sp>
      <p:sp>
        <p:nvSpPr>
          <p:cNvPr id="101382" name="Rectangle 5"/>
          <p:cNvSpPr>
            <a:spLocks noGrp="1" noChangeArrowheads="1" noTextEdit="1"/>
          </p:cNvSpPr>
          <p:nvPr>
            <p:ph type="sldImg"/>
          </p:nvPr>
        </p:nvSpPr>
        <p:spPr>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4450" name="Rectangle 8"/>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1pPr>
            <a:lvl2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2pPr>
            <a:lvl3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3pPr>
            <a:lvl4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4pPr>
            <a:lvl5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5pPr>
            <a:lvl6pPr marL="25146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6pPr>
            <a:lvl7pPr marL="29718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7pPr>
            <a:lvl8pPr marL="34290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8pPr>
            <a:lvl9pPr marL="38862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9pPr>
          </a:lstStyle>
          <a:p>
            <a:pPr eaLnBrk="1" hangingPunct="1"/>
            <a:r>
              <a:rPr lang="en-US" altLang="en-US" sz="1300">
                <a:solidFill>
                  <a:srgbClr val="000000"/>
                </a:solidFill>
              </a:rPr>
              <a:t>S</a:t>
            </a:r>
            <a:fld id="{CD2A9BBE-3781-4EB1-BDF7-23169ABEFCC4}" type="slidenum">
              <a:rPr lang="en-US" altLang="en-US" sz="1300">
                <a:solidFill>
                  <a:srgbClr val="000000"/>
                </a:solidFill>
              </a:rPr>
              <a:pPr eaLnBrk="1" hangingPunct="1"/>
              <a:t>19</a:t>
            </a:fld>
            <a:endParaRPr lang="en-US" altLang="en-US" sz="1300">
              <a:solidFill>
                <a:srgbClr val="000000"/>
              </a:solidFill>
            </a:endParaRPr>
          </a:p>
        </p:txBody>
      </p:sp>
      <p:sp>
        <p:nvSpPr>
          <p:cNvPr id="104451" name="Text Box 1025"/>
          <p:cNvSpPr txBox="1">
            <a:spLocks noChangeArrowheads="1"/>
          </p:cNvSpPr>
          <p:nvPr/>
        </p:nvSpPr>
        <p:spPr bwMode="auto">
          <a:xfrm>
            <a:off x="1230313" y="720725"/>
            <a:ext cx="4852987" cy="3600450"/>
          </a:xfrm>
          <a:prstGeom prst="rect">
            <a:avLst/>
          </a:prstGeom>
          <a:solidFill>
            <a:srgbClr val="FFFFFF"/>
          </a:solidFill>
          <a:ln w="9360">
            <a:solidFill>
              <a:srgbClr val="000000"/>
            </a:solidFill>
            <a:miter lim="800000"/>
            <a:headEnd/>
            <a:tailEnd/>
          </a:ln>
        </p:spPr>
        <p:txBody>
          <a:bodyPr wrap="none" anchor="ctr"/>
          <a:lstStyle/>
          <a:p>
            <a:endParaRPr lang="en-US" altLang="en-US"/>
          </a:p>
        </p:txBody>
      </p:sp>
      <p:sp>
        <p:nvSpPr>
          <p:cNvPr id="104452" name="Text Box 1026"/>
          <p:cNvSpPr>
            <a:spLocks noChangeArrowheads="1"/>
          </p:cNvSpPr>
          <p:nvPr>
            <p:ph type="body"/>
          </p:nvPr>
        </p:nvSpPr>
        <p:spPr>
          <a:xfrm>
            <a:off x="731838" y="4560888"/>
            <a:ext cx="5849937" cy="43195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mtClean="0">
                <a:cs typeface="Times New Roman" panose="02020603050405020304" pitchFamily="18" charset="0"/>
              </a:rPr>
              <a:t>German submarines (</a:t>
            </a:r>
            <a:r>
              <a:rPr lang="en-US" altLang="en-US" i="1" smtClean="0">
                <a:cs typeface="Times New Roman" panose="02020603050405020304" pitchFamily="18" charset="0"/>
              </a:rPr>
              <a:t>Unterseeboote,</a:t>
            </a:r>
            <a:r>
              <a:rPr lang="en-US" altLang="en-US" smtClean="0">
                <a:cs typeface="Times New Roman" panose="02020603050405020304" pitchFamily="18" charset="0"/>
              </a:rPr>
              <a:t> or “U-boats”) patrolling off the East Coast of the U.S. in the days after Pearl Harbor found the coastline essentially unguarded. In addition, most shipping in the region traveled with lights on and unescorted—easy prey for German U-boats.</a:t>
            </a: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ltLang="en-US" smtClean="0">
              <a:cs typeface="Times New Roman" panose="02020603050405020304" pitchFamily="18" charset="0"/>
            </a:endParaRP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mtClean="0">
                <a:cs typeface="Times New Roman" panose="02020603050405020304" pitchFamily="18" charset="0"/>
              </a:rPr>
              <a:t>The German navy instituted Operation </a:t>
            </a:r>
            <a:r>
              <a:rPr lang="en-US" altLang="en-US" i="1" smtClean="0">
                <a:cs typeface="Times New Roman" panose="02020603050405020304" pitchFamily="18" charset="0"/>
              </a:rPr>
              <a:t>Paukenschlag </a:t>
            </a:r>
            <a:r>
              <a:rPr lang="en-US" altLang="en-US" smtClean="0">
                <a:cs typeface="Times New Roman" panose="02020603050405020304" pitchFamily="18" charset="0"/>
              </a:rPr>
              <a:t>(Drumbeat), in which German U-boat “wolfpacks” sank ships with impunity in what they called the “American shooting season.” In ten days, five U-Boats sank 25 ships, without a single U-boat sunk or damaged. U.S. shipping losses skyrocketed throughout the first part of 1942. More and more U-boats appeared in the waters of the western Atlantic—at one point, 105 U-boats were patrolling the U.S. coast, sinking 524 ships, along with nearly eight million tons of shipping.</a:t>
            </a: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ltLang="en-US" smtClean="0">
              <a:cs typeface="Times New Roman" panose="02020603050405020304" pitchFamily="18" charset="0"/>
            </a:endParaRP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mtClean="0">
                <a:cs typeface="Times New Roman" panose="02020603050405020304" pitchFamily="18" charset="0"/>
              </a:rPr>
              <a:t>Increased patrols by the U.S. navy’s 10th Fleet managed to strike back against the U-boats. Given the mission of finding, tracking, and destroying German subs, the fleet sank 65 in late 1943 and early 1944; it eventually sank more than 100. Eventually, the German high command judged losses in the western Atlantic too high and pulled the remaining U-boats from the area, reassigning them to the northern Atlantic.</a:t>
            </a:r>
          </a:p>
        </p:txBody>
      </p:sp>
      <p:sp>
        <p:nvSpPr>
          <p:cNvPr id="104453" name="Text Box 1027"/>
          <p:cNvSpPr txBox="1">
            <a:spLocks noChangeArrowheads="1"/>
          </p:cNvSpPr>
          <p:nvPr/>
        </p:nvSpPr>
        <p:spPr bwMode="auto">
          <a:xfrm>
            <a:off x="4143375" y="9120188"/>
            <a:ext cx="3168650"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6794" tIns="48209" rIns="96794" bIns="48209" anchor="b"/>
          <a:lstStyle>
            <a:lvl1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1pPr>
            <a:lvl2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2pPr>
            <a:lvl3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3pPr>
            <a:lvl4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4pPr>
            <a:lvl5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5pPr>
            <a:lvl6pPr marL="25146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6pPr>
            <a:lvl7pPr marL="29718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7pPr>
            <a:lvl8pPr marL="34290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8pPr>
            <a:lvl9pPr marL="38862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9pPr>
          </a:lstStyle>
          <a:p>
            <a:pPr algn="r" eaLnBrk="1" hangingPunct="1"/>
            <a:fld id="{D04A1523-5329-466D-9F39-BE04039E6B45}" type="slidenum">
              <a:rPr lang="en-US" altLang="en-US" sz="1300">
                <a:solidFill>
                  <a:srgbClr val="000000"/>
                </a:solidFill>
              </a:rPr>
              <a:pPr algn="r" eaLnBrk="1" hangingPunct="1"/>
              <a:t>19</a:t>
            </a:fld>
            <a:endParaRPr lang="en-US" altLang="en-US" sz="1300">
              <a:solidFill>
                <a:srgbClr val="000000"/>
              </a:solidFill>
            </a:endParaRPr>
          </a:p>
        </p:txBody>
      </p:sp>
      <p:sp>
        <p:nvSpPr>
          <p:cNvPr id="104454" name="Rectangle 1029"/>
          <p:cNvSpPr>
            <a:spLocks noGrp="1" noChangeArrowheads="1" noTextEdit="1"/>
          </p:cNvSpPr>
          <p:nvPr>
            <p:ph type="sldImg"/>
          </p:nvPr>
        </p:nvSpPr>
        <p:spPr>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8"/>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1pPr>
            <a:lvl2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2pPr>
            <a:lvl3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3pPr>
            <a:lvl4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4pPr>
            <a:lvl5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5pPr>
            <a:lvl6pPr marL="25146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6pPr>
            <a:lvl7pPr marL="29718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7pPr>
            <a:lvl8pPr marL="34290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8pPr>
            <a:lvl9pPr marL="38862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9pPr>
          </a:lstStyle>
          <a:p>
            <a:pPr eaLnBrk="1" hangingPunct="1"/>
            <a:r>
              <a:rPr lang="en-US" altLang="en-US" sz="1300">
                <a:solidFill>
                  <a:srgbClr val="000000"/>
                </a:solidFill>
              </a:rPr>
              <a:t>S</a:t>
            </a:r>
            <a:fld id="{8D6912EC-A576-4B68-ABCC-0F24E8038336}" type="slidenum">
              <a:rPr lang="en-US" altLang="en-US" sz="1300">
                <a:solidFill>
                  <a:srgbClr val="000000"/>
                </a:solidFill>
              </a:rPr>
              <a:pPr eaLnBrk="1" hangingPunct="1"/>
              <a:t>2</a:t>
            </a:fld>
            <a:endParaRPr lang="en-US" altLang="en-US" sz="1300">
              <a:solidFill>
                <a:srgbClr val="000000"/>
              </a:solidFill>
            </a:endParaRPr>
          </a:p>
        </p:txBody>
      </p:sp>
      <p:sp>
        <p:nvSpPr>
          <p:cNvPr id="91139" name="Rectangle 2"/>
          <p:cNvSpPr>
            <a:spLocks noGrp="1" noChangeArrowheads="1" noTextEdit="1"/>
          </p:cNvSpPr>
          <p:nvPr>
            <p:ph type="sldImg"/>
          </p:nvPr>
        </p:nvSpPr>
        <p:spPr>
          <a:ln/>
        </p:spPr>
      </p:sp>
      <p:sp>
        <p:nvSpPr>
          <p:cNvPr id="911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lt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6498" name="Rectangle 8"/>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1pPr>
            <a:lvl2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2pPr>
            <a:lvl3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3pPr>
            <a:lvl4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4pPr>
            <a:lvl5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5pPr>
            <a:lvl6pPr marL="25146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6pPr>
            <a:lvl7pPr marL="29718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7pPr>
            <a:lvl8pPr marL="34290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8pPr>
            <a:lvl9pPr marL="38862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9pPr>
          </a:lstStyle>
          <a:p>
            <a:pPr eaLnBrk="1" hangingPunct="1"/>
            <a:r>
              <a:rPr lang="en-US" altLang="en-US" sz="1300">
                <a:solidFill>
                  <a:srgbClr val="000000"/>
                </a:solidFill>
              </a:rPr>
              <a:t>S</a:t>
            </a:r>
            <a:fld id="{349315F9-A545-4129-B4B8-9D0CDF04A95D}" type="slidenum">
              <a:rPr lang="en-US" altLang="en-US" sz="1300">
                <a:solidFill>
                  <a:srgbClr val="000000"/>
                </a:solidFill>
              </a:rPr>
              <a:pPr eaLnBrk="1" hangingPunct="1"/>
              <a:t>20</a:t>
            </a:fld>
            <a:endParaRPr lang="en-US" altLang="en-US" sz="1300">
              <a:solidFill>
                <a:srgbClr val="000000"/>
              </a:solidFill>
            </a:endParaRPr>
          </a:p>
        </p:txBody>
      </p:sp>
      <p:sp>
        <p:nvSpPr>
          <p:cNvPr id="106499" name="Text Box 1"/>
          <p:cNvSpPr txBox="1">
            <a:spLocks noChangeArrowheads="1"/>
          </p:cNvSpPr>
          <p:nvPr/>
        </p:nvSpPr>
        <p:spPr bwMode="auto">
          <a:xfrm>
            <a:off x="1230313" y="720725"/>
            <a:ext cx="4852987" cy="3600450"/>
          </a:xfrm>
          <a:prstGeom prst="rect">
            <a:avLst/>
          </a:prstGeom>
          <a:solidFill>
            <a:srgbClr val="FFFFFF"/>
          </a:solidFill>
          <a:ln w="9360">
            <a:solidFill>
              <a:srgbClr val="000000"/>
            </a:solidFill>
            <a:miter lim="800000"/>
            <a:headEnd/>
            <a:tailEnd/>
          </a:ln>
        </p:spPr>
        <p:txBody>
          <a:bodyPr wrap="none" anchor="ctr"/>
          <a:lstStyle/>
          <a:p>
            <a:endParaRPr lang="en-US" altLang="en-US"/>
          </a:p>
        </p:txBody>
      </p:sp>
      <p:sp>
        <p:nvSpPr>
          <p:cNvPr id="106500" name="Text Box 2"/>
          <p:cNvSpPr>
            <a:spLocks noChangeArrowheads="1"/>
          </p:cNvSpPr>
          <p:nvPr>
            <p:ph type="body"/>
          </p:nvPr>
        </p:nvSpPr>
        <p:spPr>
          <a:xfrm>
            <a:off x="731838" y="4560888"/>
            <a:ext cx="5849937" cy="43195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mtClean="0">
                <a:cs typeface="Times New Roman" panose="02020603050405020304" pitchFamily="18" charset="0"/>
              </a:rPr>
              <a:t>Just as the terrorist attacks on September 11, 2001, showed that American cities </a:t>
            </a:r>
            <a:br>
              <a:rPr lang="en-US" altLang="en-US" smtClean="0">
                <a:cs typeface="Times New Roman" panose="02020603050405020304" pitchFamily="18" charset="0"/>
              </a:rPr>
            </a:br>
            <a:r>
              <a:rPr lang="en-US" altLang="en-US" smtClean="0">
                <a:cs typeface="Times New Roman" panose="02020603050405020304" pitchFamily="18" charset="0"/>
              </a:rPr>
              <a:t>were not safe from foreign attack, the attack on Pearl Harbor convinced many that “homeland security” had to be maintained in addition to fighting in Europe and the Pacific.</a:t>
            </a: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ltLang="en-US" smtClean="0">
              <a:cs typeface="Times New Roman" panose="02020603050405020304" pitchFamily="18" charset="0"/>
            </a:endParaRP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mtClean="0">
                <a:cs typeface="Times New Roman" panose="02020603050405020304" pitchFamily="18" charset="0"/>
              </a:rPr>
              <a:t>To ensure that American cities would remain safe, the Office of Civilian Defense, first headed by New York Mayor Fiorello La Guardia, had the responsibility of devising protective measures and elevating national morale. Soon, cities required citizens to practice blackout conditions, and air-raid wardens conducted drills as if German or Japanese aircraft were approaching to destroy houses and businesses.</a:t>
            </a: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ltLang="en-US" smtClean="0">
              <a:cs typeface="Times New Roman" panose="02020603050405020304" pitchFamily="18" charset="0"/>
            </a:endParaRP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mtClean="0">
                <a:cs typeface="Times New Roman" panose="02020603050405020304" pitchFamily="18" charset="0"/>
              </a:rPr>
              <a:t>The Civil Air Patrol’s duties included commissioning civilian pilots to patrol American coastlines and borders, and facilitating search-and-rescue missions where needed. Officials established the Civil Defense Corps to fight fires which might occur after a bombing raid, decontaminate areas following a chemical-weapons attack, and administer first aid. While the Axis Powers never attacked the mainland, the prevalent thought at the time was that an attack was not only possible, but likely.</a:t>
            </a: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ltLang="en-US" smtClean="0">
              <a:cs typeface="Times New Roman" panose="02020603050405020304" pitchFamily="18" charset="0"/>
            </a:endParaRP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mtClean="0">
                <a:cs typeface="Times New Roman" panose="02020603050405020304" pitchFamily="18" charset="0"/>
              </a:rPr>
              <a:t>Officials had dissolved the civil defense agencies established during World War I soon after the war. However, most of the World War II–era agencies remained in effect to help civilian populations deal with Cold War concerns.</a:t>
            </a:r>
          </a:p>
        </p:txBody>
      </p:sp>
      <p:sp>
        <p:nvSpPr>
          <p:cNvPr id="106501" name="Text Box 3"/>
          <p:cNvSpPr txBox="1">
            <a:spLocks noChangeArrowheads="1"/>
          </p:cNvSpPr>
          <p:nvPr/>
        </p:nvSpPr>
        <p:spPr bwMode="auto">
          <a:xfrm>
            <a:off x="4143375" y="9120188"/>
            <a:ext cx="3168650"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6794" tIns="48209" rIns="96794" bIns="48209" anchor="b"/>
          <a:lstStyle>
            <a:lvl1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1pPr>
            <a:lvl2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2pPr>
            <a:lvl3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3pPr>
            <a:lvl4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4pPr>
            <a:lvl5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5pPr>
            <a:lvl6pPr marL="25146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6pPr>
            <a:lvl7pPr marL="29718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7pPr>
            <a:lvl8pPr marL="34290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8pPr>
            <a:lvl9pPr marL="38862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9pPr>
          </a:lstStyle>
          <a:p>
            <a:pPr algn="r" eaLnBrk="1" hangingPunct="1"/>
            <a:fld id="{F32E7665-3F48-4859-93B1-0A21862AF2EF}" type="slidenum">
              <a:rPr lang="en-US" altLang="en-US" sz="1300">
                <a:solidFill>
                  <a:srgbClr val="000000"/>
                </a:solidFill>
              </a:rPr>
              <a:pPr algn="r" eaLnBrk="1" hangingPunct="1"/>
              <a:t>20</a:t>
            </a:fld>
            <a:endParaRPr lang="en-US" altLang="en-US" sz="1300">
              <a:solidFill>
                <a:srgbClr val="000000"/>
              </a:solidFill>
            </a:endParaRPr>
          </a:p>
        </p:txBody>
      </p:sp>
      <p:sp>
        <p:nvSpPr>
          <p:cNvPr id="106502" name="Rectangle 5"/>
          <p:cNvSpPr>
            <a:spLocks noGrp="1" noChangeArrowheads="1" noTextEdit="1"/>
          </p:cNvSpPr>
          <p:nvPr>
            <p:ph type="sldImg"/>
          </p:nvPr>
        </p:nvSpPr>
        <p:spPr>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7522" name="Rectangle 8"/>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1pPr>
            <a:lvl2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2pPr>
            <a:lvl3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3pPr>
            <a:lvl4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4pPr>
            <a:lvl5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5pPr>
            <a:lvl6pPr marL="25146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6pPr>
            <a:lvl7pPr marL="29718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7pPr>
            <a:lvl8pPr marL="34290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8pPr>
            <a:lvl9pPr marL="38862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9pPr>
          </a:lstStyle>
          <a:p>
            <a:pPr eaLnBrk="1" hangingPunct="1"/>
            <a:r>
              <a:rPr lang="en-US" altLang="en-US" sz="1300">
                <a:solidFill>
                  <a:srgbClr val="000000"/>
                </a:solidFill>
              </a:rPr>
              <a:t>S</a:t>
            </a:r>
            <a:fld id="{21B29A96-B7BD-4C86-9789-8D087997FE69}" type="slidenum">
              <a:rPr lang="en-US" altLang="en-US" sz="1300">
                <a:solidFill>
                  <a:srgbClr val="000000"/>
                </a:solidFill>
              </a:rPr>
              <a:pPr eaLnBrk="1" hangingPunct="1"/>
              <a:t>21</a:t>
            </a:fld>
            <a:endParaRPr lang="en-US" altLang="en-US" sz="1300">
              <a:solidFill>
                <a:srgbClr val="000000"/>
              </a:solidFill>
            </a:endParaRPr>
          </a:p>
        </p:txBody>
      </p:sp>
      <p:sp>
        <p:nvSpPr>
          <p:cNvPr id="107523" name="Text Box 1"/>
          <p:cNvSpPr txBox="1">
            <a:spLocks noChangeArrowheads="1"/>
          </p:cNvSpPr>
          <p:nvPr/>
        </p:nvSpPr>
        <p:spPr bwMode="auto">
          <a:xfrm>
            <a:off x="1230313" y="720725"/>
            <a:ext cx="4852987" cy="3600450"/>
          </a:xfrm>
          <a:prstGeom prst="rect">
            <a:avLst/>
          </a:prstGeom>
          <a:solidFill>
            <a:srgbClr val="FFFFFF"/>
          </a:solidFill>
          <a:ln w="9360">
            <a:solidFill>
              <a:srgbClr val="000000"/>
            </a:solidFill>
            <a:miter lim="800000"/>
            <a:headEnd/>
            <a:tailEnd/>
          </a:ln>
        </p:spPr>
        <p:txBody>
          <a:bodyPr wrap="none" anchor="ctr"/>
          <a:lstStyle/>
          <a:p>
            <a:endParaRPr lang="en-US" altLang="en-US"/>
          </a:p>
        </p:txBody>
      </p:sp>
      <p:sp>
        <p:nvSpPr>
          <p:cNvPr id="107524" name="Text Box 2"/>
          <p:cNvSpPr>
            <a:spLocks noChangeArrowheads="1"/>
          </p:cNvSpPr>
          <p:nvPr>
            <p:ph type="body"/>
          </p:nvPr>
        </p:nvSpPr>
        <p:spPr>
          <a:xfrm>
            <a:off x="731838" y="4560888"/>
            <a:ext cx="5849937" cy="43195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mtClean="0">
                <a:cs typeface="Times New Roman" panose="02020603050405020304" pitchFamily="18" charset="0"/>
              </a:rPr>
              <a:t>Within days of formally declaring war against the Axis Powers, Congress passed the 1941 War Powers Act, which gave the president sweeping authority to conduct the war. As commander-in-chief, FDR could enter into and terminate contracts with defense industries. The act reconfigured government agencies to deal with war-related situations and emergencies and allowed for freezing foreign assets if needed.  </a:t>
            </a: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ltLang="en-US" smtClean="0">
              <a:cs typeface="Times New Roman" panose="02020603050405020304" pitchFamily="18" charset="0"/>
            </a:endParaRP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mtClean="0">
                <a:cs typeface="Times New Roman" panose="02020603050405020304" pitchFamily="18" charset="0"/>
              </a:rPr>
              <a:t>Most significantly, the act gave the president the power to censor all incoming and outgoing communications. FDR appointed Byron Price, executive news director of the Associated Press, as director of censorship. Price relied mainly on the media to regulate itself, which it did fairly effectively. However, there were instances of fairly heavy-handed censorship. Magazines that sometimes included “adult” content were considered obscene, and </a:t>
            </a:r>
            <a:r>
              <a:rPr lang="en-US" altLang="en-US" i="1" smtClean="0">
                <a:cs typeface="Times New Roman" panose="02020603050405020304" pitchFamily="18" charset="0"/>
              </a:rPr>
              <a:t>Esquire</a:t>
            </a:r>
            <a:r>
              <a:rPr lang="en-US" altLang="en-US" smtClean="0">
                <a:cs typeface="Times New Roman" panose="02020603050405020304" pitchFamily="18" charset="0"/>
              </a:rPr>
              <a:t> magazine successfully sued the postal service to allow for distribution in the mail. In another instance, First Lady Eleanor Roosevelt received a letter of reprimand due to an entry in her “My Day” newspaper column in which she described the weather while on a trip with her husband; Mrs. Roosevelt promised not to do it again.</a:t>
            </a:r>
          </a:p>
        </p:txBody>
      </p:sp>
      <p:sp>
        <p:nvSpPr>
          <p:cNvPr id="107525" name="Text Box 3"/>
          <p:cNvSpPr txBox="1">
            <a:spLocks noChangeArrowheads="1"/>
          </p:cNvSpPr>
          <p:nvPr/>
        </p:nvSpPr>
        <p:spPr bwMode="auto">
          <a:xfrm>
            <a:off x="4143375" y="9120188"/>
            <a:ext cx="3168650"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6794" tIns="48209" rIns="96794" bIns="48209" anchor="b"/>
          <a:lstStyle>
            <a:lvl1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1pPr>
            <a:lvl2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2pPr>
            <a:lvl3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3pPr>
            <a:lvl4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4pPr>
            <a:lvl5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5pPr>
            <a:lvl6pPr marL="25146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6pPr>
            <a:lvl7pPr marL="29718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7pPr>
            <a:lvl8pPr marL="34290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8pPr>
            <a:lvl9pPr marL="38862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9pPr>
          </a:lstStyle>
          <a:p>
            <a:pPr algn="r" eaLnBrk="1" hangingPunct="1"/>
            <a:fld id="{7875C3F0-39A3-4CA4-9100-50D7EF5DB046}" type="slidenum">
              <a:rPr lang="en-US" altLang="en-US" sz="1300">
                <a:solidFill>
                  <a:srgbClr val="000000"/>
                </a:solidFill>
              </a:rPr>
              <a:pPr algn="r" eaLnBrk="1" hangingPunct="1"/>
              <a:t>21</a:t>
            </a:fld>
            <a:endParaRPr lang="en-US" altLang="en-US" sz="1300">
              <a:solidFill>
                <a:srgbClr val="000000"/>
              </a:solidFill>
            </a:endParaRPr>
          </a:p>
        </p:txBody>
      </p:sp>
      <p:sp>
        <p:nvSpPr>
          <p:cNvPr id="107526" name="Rectangle 5"/>
          <p:cNvSpPr>
            <a:spLocks noGrp="1" noChangeArrowheads="1" noTextEdit="1"/>
          </p:cNvSpPr>
          <p:nvPr>
            <p:ph type="sldImg"/>
          </p:nvPr>
        </p:nvSpPr>
        <p:spPr>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8546" name="Rectangle 8"/>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1pPr>
            <a:lvl2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2pPr>
            <a:lvl3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3pPr>
            <a:lvl4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4pPr>
            <a:lvl5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5pPr>
            <a:lvl6pPr marL="25146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6pPr>
            <a:lvl7pPr marL="29718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7pPr>
            <a:lvl8pPr marL="34290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8pPr>
            <a:lvl9pPr marL="38862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9pPr>
          </a:lstStyle>
          <a:p>
            <a:pPr eaLnBrk="1" hangingPunct="1"/>
            <a:r>
              <a:rPr lang="en-US" altLang="en-US" sz="1300">
                <a:solidFill>
                  <a:srgbClr val="000000"/>
                </a:solidFill>
              </a:rPr>
              <a:t>S</a:t>
            </a:r>
            <a:fld id="{826E44DA-F736-4B27-AAD7-64248E728663}" type="slidenum">
              <a:rPr lang="en-US" altLang="en-US" sz="1300">
                <a:solidFill>
                  <a:srgbClr val="000000"/>
                </a:solidFill>
              </a:rPr>
              <a:pPr eaLnBrk="1" hangingPunct="1"/>
              <a:t>22</a:t>
            </a:fld>
            <a:endParaRPr lang="en-US" altLang="en-US" sz="1300">
              <a:solidFill>
                <a:srgbClr val="000000"/>
              </a:solidFill>
            </a:endParaRPr>
          </a:p>
        </p:txBody>
      </p:sp>
      <p:sp>
        <p:nvSpPr>
          <p:cNvPr id="108547" name="Text Box 1"/>
          <p:cNvSpPr txBox="1">
            <a:spLocks noChangeArrowheads="1"/>
          </p:cNvSpPr>
          <p:nvPr/>
        </p:nvSpPr>
        <p:spPr bwMode="auto">
          <a:xfrm>
            <a:off x="1230313" y="720725"/>
            <a:ext cx="4852987" cy="3600450"/>
          </a:xfrm>
          <a:prstGeom prst="rect">
            <a:avLst/>
          </a:prstGeom>
          <a:solidFill>
            <a:srgbClr val="FFFFFF"/>
          </a:solidFill>
          <a:ln w="9360">
            <a:solidFill>
              <a:srgbClr val="000000"/>
            </a:solidFill>
            <a:miter lim="800000"/>
            <a:headEnd/>
            <a:tailEnd/>
          </a:ln>
        </p:spPr>
        <p:txBody>
          <a:bodyPr wrap="none" anchor="ctr"/>
          <a:lstStyle/>
          <a:p>
            <a:endParaRPr lang="en-US" altLang="en-US"/>
          </a:p>
        </p:txBody>
      </p:sp>
      <p:sp>
        <p:nvSpPr>
          <p:cNvPr id="108548" name="Text Box 2"/>
          <p:cNvSpPr>
            <a:spLocks noChangeArrowheads="1"/>
          </p:cNvSpPr>
          <p:nvPr>
            <p:ph type="body"/>
          </p:nvPr>
        </p:nvSpPr>
        <p:spPr>
          <a:xfrm>
            <a:off x="731838" y="4560888"/>
            <a:ext cx="5849937" cy="43846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marL="228600" indent="-228600">
              <a:spcBef>
                <a:spcPts val="450"/>
              </a:spcBef>
              <a:buFont typeface="Times New Roman" panose="02020603050405020304" pitchFamily="18" charset="0"/>
              <a:buAutoNum type="arabicPeriod"/>
              <a:tabLst>
                <a:tab pos="228600" algn="l"/>
                <a:tab pos="685800" algn="l"/>
                <a:tab pos="1143000" algn="l"/>
                <a:tab pos="1600200" algn="l"/>
                <a:tab pos="2057400" algn="l"/>
                <a:tab pos="2514600" algn="l"/>
                <a:tab pos="2971800" algn="l"/>
                <a:tab pos="3429000" algn="l"/>
                <a:tab pos="3886200" algn="l"/>
                <a:tab pos="4343400" algn="l"/>
                <a:tab pos="4800600" algn="l"/>
                <a:tab pos="5257800" algn="l"/>
                <a:tab pos="5715000" algn="l"/>
                <a:tab pos="6172200" algn="l"/>
                <a:tab pos="6629400" algn="l"/>
                <a:tab pos="7086600" algn="l"/>
                <a:tab pos="7543800" algn="l"/>
                <a:tab pos="8001000" algn="l"/>
                <a:tab pos="8458200" algn="l"/>
                <a:tab pos="8915400" algn="l"/>
                <a:tab pos="9372600" algn="l"/>
              </a:tabLst>
            </a:pPr>
            <a:r>
              <a:rPr lang="en-US" altLang="en-US" smtClean="0">
                <a:cs typeface="Times New Roman" panose="02020603050405020304" pitchFamily="18" charset="0"/>
              </a:rPr>
              <a:t>While the Japanese attack on Pearl Harbor lowered U.S. morale in December 1941, it also resulted in a significant setback for the American military. More than 2400 American servicemen died in the attack, and several ships in the Pacific Fleet were severely damaged or destroyed. The attack also crippled the army installations and airfields there. Most importantly, the attack led FDR to ask Congress for a declaration of war against Japan. </a:t>
            </a:r>
          </a:p>
          <a:p>
            <a:pPr marL="228600" indent="-228600">
              <a:spcBef>
                <a:spcPts val="450"/>
              </a:spcBef>
              <a:buFont typeface="Times New Roman" panose="02020603050405020304" pitchFamily="18" charset="0"/>
              <a:buAutoNum type="arabicPeriod"/>
              <a:tabLst>
                <a:tab pos="228600" algn="l"/>
                <a:tab pos="685800" algn="l"/>
                <a:tab pos="1143000" algn="l"/>
                <a:tab pos="1600200" algn="l"/>
                <a:tab pos="2057400" algn="l"/>
                <a:tab pos="2514600" algn="l"/>
                <a:tab pos="2971800" algn="l"/>
                <a:tab pos="3429000" algn="l"/>
                <a:tab pos="3886200" algn="l"/>
                <a:tab pos="4343400" algn="l"/>
                <a:tab pos="4800600" algn="l"/>
                <a:tab pos="5257800" algn="l"/>
                <a:tab pos="5715000" algn="l"/>
                <a:tab pos="6172200" algn="l"/>
                <a:tab pos="6629400" algn="l"/>
                <a:tab pos="7086600" algn="l"/>
                <a:tab pos="7543800" algn="l"/>
                <a:tab pos="8001000" algn="l"/>
                <a:tab pos="8458200" algn="l"/>
                <a:tab pos="8915400" algn="l"/>
                <a:tab pos="9372600" algn="l"/>
              </a:tabLst>
            </a:pPr>
            <a:r>
              <a:rPr lang="en-US" altLang="en-US" smtClean="0">
                <a:cs typeface="Times New Roman" panose="02020603050405020304" pitchFamily="18" charset="0"/>
              </a:rPr>
              <a:t>In 1942, German agents attempted to infiltrate the U.S. from locations on Long Island (NY) and in Florida; while they did no significant damage to U.S. infrastructure, they planned to sabotage defense plants as well as bridges and railroads. German U-boats also inflicted great losses on shipping in the western Atlantic until American naval forces disrupted their sinking of merchant ships in 1944. The Japanese floated balloons carrying anti-personnel and incendiary bombs toward the West Coast.</a:t>
            </a:r>
          </a:p>
          <a:p>
            <a:pPr marL="228600" indent="-228600">
              <a:spcBef>
                <a:spcPts val="450"/>
              </a:spcBef>
              <a:buFont typeface="Times New Roman" panose="02020603050405020304" pitchFamily="18" charset="0"/>
              <a:buAutoNum type="arabicPeriod"/>
              <a:tabLst>
                <a:tab pos="228600" algn="l"/>
                <a:tab pos="685800" algn="l"/>
                <a:tab pos="1143000" algn="l"/>
                <a:tab pos="1600200" algn="l"/>
                <a:tab pos="2057400" algn="l"/>
                <a:tab pos="2514600" algn="l"/>
                <a:tab pos="2971800" algn="l"/>
                <a:tab pos="3429000" algn="l"/>
                <a:tab pos="3886200" algn="l"/>
                <a:tab pos="4343400" algn="l"/>
                <a:tab pos="4800600" algn="l"/>
                <a:tab pos="5257800" algn="l"/>
                <a:tab pos="5715000" algn="l"/>
                <a:tab pos="6172200" algn="l"/>
                <a:tab pos="6629400" algn="l"/>
                <a:tab pos="7086600" algn="l"/>
                <a:tab pos="7543800" algn="l"/>
                <a:tab pos="8001000" algn="l"/>
                <a:tab pos="8458200" algn="l"/>
                <a:tab pos="8915400" algn="l"/>
                <a:tab pos="9372600" algn="l"/>
              </a:tabLst>
            </a:pPr>
            <a:r>
              <a:rPr lang="en-US" altLang="en-US" smtClean="0">
                <a:cs typeface="Times New Roman" panose="02020603050405020304" pitchFamily="18" charset="0"/>
              </a:rPr>
              <a:t>The War Powers Act gave the president sweeping powers: he could enter into and terminate contracts with war industries, reconfigure government agencies to deal more effectively with war-related matters, and freeze the assets of foreign nations if needed. The act also allowed for censorship of the media, though the media essentially censored themselves.</a:t>
            </a:r>
          </a:p>
          <a:p>
            <a:pPr marL="228600" indent="-228600">
              <a:spcBef>
                <a:spcPts val="450"/>
              </a:spcBef>
              <a:buClrTx/>
              <a:buSzTx/>
              <a:buFontTx/>
              <a:buAutoNum type="arabicPeriod"/>
              <a:tabLst>
                <a:tab pos="228600" algn="l"/>
                <a:tab pos="685800" algn="l"/>
                <a:tab pos="1143000" algn="l"/>
                <a:tab pos="1600200" algn="l"/>
                <a:tab pos="2057400" algn="l"/>
                <a:tab pos="2514600" algn="l"/>
                <a:tab pos="2971800" algn="l"/>
                <a:tab pos="3429000" algn="l"/>
                <a:tab pos="3886200" algn="l"/>
                <a:tab pos="4343400" algn="l"/>
                <a:tab pos="4800600" algn="l"/>
                <a:tab pos="5257800" algn="l"/>
                <a:tab pos="5715000" algn="l"/>
                <a:tab pos="6172200" algn="l"/>
                <a:tab pos="6629400" algn="l"/>
                <a:tab pos="7086600" algn="l"/>
                <a:tab pos="7543800" algn="l"/>
                <a:tab pos="8001000" algn="l"/>
                <a:tab pos="8458200" algn="l"/>
                <a:tab pos="8915400" algn="l"/>
                <a:tab pos="9372600" algn="l"/>
              </a:tabLst>
            </a:pPr>
            <a:endParaRPr lang="en-US" altLang="en-US" smtClean="0">
              <a:cs typeface="Times New Roman" panose="02020603050405020304" pitchFamily="18" charset="0"/>
            </a:endParaRPr>
          </a:p>
        </p:txBody>
      </p:sp>
      <p:sp>
        <p:nvSpPr>
          <p:cNvPr id="108549" name="Text Box 3"/>
          <p:cNvSpPr txBox="1">
            <a:spLocks noChangeArrowheads="1"/>
          </p:cNvSpPr>
          <p:nvPr/>
        </p:nvSpPr>
        <p:spPr bwMode="auto">
          <a:xfrm>
            <a:off x="4143375" y="9120188"/>
            <a:ext cx="3168650"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6794" tIns="48209" rIns="96794" bIns="48209" anchor="b"/>
          <a:lstStyle>
            <a:lvl1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1pPr>
            <a:lvl2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2pPr>
            <a:lvl3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3pPr>
            <a:lvl4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4pPr>
            <a:lvl5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5pPr>
            <a:lvl6pPr marL="25146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6pPr>
            <a:lvl7pPr marL="29718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7pPr>
            <a:lvl8pPr marL="34290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8pPr>
            <a:lvl9pPr marL="38862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9pPr>
          </a:lstStyle>
          <a:p>
            <a:pPr algn="r" eaLnBrk="1" hangingPunct="1"/>
            <a:fld id="{C7060E41-CF22-4B0F-A755-2AD45C771290}" type="slidenum">
              <a:rPr lang="en-US" altLang="en-US" sz="1300">
                <a:solidFill>
                  <a:srgbClr val="000000"/>
                </a:solidFill>
              </a:rPr>
              <a:pPr algn="r" eaLnBrk="1" hangingPunct="1"/>
              <a:t>22</a:t>
            </a:fld>
            <a:endParaRPr lang="en-US" altLang="en-US" sz="1300">
              <a:solidFill>
                <a:srgbClr val="000000"/>
              </a:solidFill>
            </a:endParaRPr>
          </a:p>
        </p:txBody>
      </p:sp>
      <p:sp>
        <p:nvSpPr>
          <p:cNvPr id="108550" name="Rectangle 5"/>
          <p:cNvSpPr>
            <a:spLocks noGrp="1" noChangeArrowheads="1" noTextEdit="1"/>
          </p:cNvSpPr>
          <p:nvPr>
            <p:ph type="sldImg"/>
          </p:nvPr>
        </p:nvSpPr>
        <p:spPr>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9570" name="Rectangle 8"/>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1pPr>
            <a:lvl2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2pPr>
            <a:lvl3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3pPr>
            <a:lvl4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4pPr>
            <a:lvl5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5pPr>
            <a:lvl6pPr marL="25146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6pPr>
            <a:lvl7pPr marL="29718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7pPr>
            <a:lvl8pPr marL="34290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8pPr>
            <a:lvl9pPr marL="38862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9pPr>
          </a:lstStyle>
          <a:p>
            <a:pPr eaLnBrk="1" hangingPunct="1"/>
            <a:r>
              <a:rPr lang="en-US" altLang="en-US" sz="1300">
                <a:solidFill>
                  <a:srgbClr val="000000"/>
                </a:solidFill>
              </a:rPr>
              <a:t>S</a:t>
            </a:r>
            <a:fld id="{CFC4D9D7-141F-4CC8-8CAB-7F5EA2AD7F2F}" type="slidenum">
              <a:rPr lang="en-US" altLang="en-US" sz="1300">
                <a:solidFill>
                  <a:srgbClr val="000000"/>
                </a:solidFill>
              </a:rPr>
              <a:pPr eaLnBrk="1" hangingPunct="1"/>
              <a:t>23</a:t>
            </a:fld>
            <a:endParaRPr lang="en-US" altLang="en-US" sz="1300">
              <a:solidFill>
                <a:srgbClr val="000000"/>
              </a:solidFill>
            </a:endParaRPr>
          </a:p>
        </p:txBody>
      </p:sp>
      <p:sp>
        <p:nvSpPr>
          <p:cNvPr id="109571" name="Text Box 1"/>
          <p:cNvSpPr txBox="1">
            <a:spLocks noChangeArrowheads="1"/>
          </p:cNvSpPr>
          <p:nvPr/>
        </p:nvSpPr>
        <p:spPr bwMode="auto">
          <a:xfrm>
            <a:off x="1230313" y="720725"/>
            <a:ext cx="4852987" cy="3600450"/>
          </a:xfrm>
          <a:prstGeom prst="rect">
            <a:avLst/>
          </a:prstGeom>
          <a:solidFill>
            <a:srgbClr val="FFFFFF"/>
          </a:solidFill>
          <a:ln w="9360">
            <a:solidFill>
              <a:srgbClr val="000000"/>
            </a:solidFill>
            <a:miter lim="800000"/>
            <a:headEnd/>
            <a:tailEnd/>
          </a:ln>
        </p:spPr>
        <p:txBody>
          <a:bodyPr wrap="none" anchor="ctr"/>
          <a:lstStyle/>
          <a:p>
            <a:endParaRPr lang="en-US" altLang="en-US"/>
          </a:p>
        </p:txBody>
      </p:sp>
      <p:sp>
        <p:nvSpPr>
          <p:cNvPr id="109572" name="Text Box 2"/>
          <p:cNvSpPr>
            <a:spLocks noChangeArrowheads="1"/>
          </p:cNvSpPr>
          <p:nvPr>
            <p:ph type="body"/>
          </p:nvPr>
        </p:nvSpPr>
        <p:spPr>
          <a:xfrm>
            <a:off x="731838" y="4560888"/>
            <a:ext cx="5849937" cy="43195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mtClean="0">
                <a:cs typeface="Times New Roman" panose="02020603050405020304" pitchFamily="18" charset="0"/>
              </a:rPr>
              <a:t>Immediately after the attack on Pearl Harbor, more than 60,000 Americans </a:t>
            </a:r>
            <a:br>
              <a:rPr lang="en-US" altLang="en-US" smtClean="0">
                <a:cs typeface="Times New Roman" panose="02020603050405020304" pitchFamily="18" charset="0"/>
              </a:rPr>
            </a:br>
            <a:r>
              <a:rPr lang="en-US" altLang="en-US" smtClean="0">
                <a:cs typeface="Times New Roman" panose="02020603050405020304" pitchFamily="18" charset="0"/>
              </a:rPr>
              <a:t>volunteered for military service. The already undersupplied U.S. military now found itself overwhelmed. Rather than house enlistees in barracks, the army put them in tents. The military also commonly had shortages of materiel: many recruits trained with broomsticks instead of rifles, rocks instead of grenades, and trucks rather than armored vehicles.</a:t>
            </a: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ltLang="en-US" smtClean="0">
              <a:cs typeface="Times New Roman" panose="02020603050405020304" pitchFamily="18" charset="0"/>
            </a:endParaRP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mtClean="0">
                <a:cs typeface="Times New Roman" panose="02020603050405020304" pitchFamily="18" charset="0"/>
              </a:rPr>
              <a:t>The typical enlistee first went to a “reception” center, where doctors administered physical exams and vaccinated recruits against diseases such as smallpox, typhoid, and others they might encounter overseas. In addition, doctors noted and assessed recruits’ physical issues such as poor vision and dental problems. </a:t>
            </a: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ltLang="en-US" smtClean="0">
              <a:cs typeface="Times New Roman" panose="02020603050405020304" pitchFamily="18" charset="0"/>
            </a:endParaRP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mtClean="0">
                <a:cs typeface="Times New Roman" panose="02020603050405020304" pitchFamily="18" charset="0"/>
              </a:rPr>
              <a:t>After the physical, the military issued recruits supplies needed for service, including uniforms, mess kits, and other equipment. Basic training for most recruits lasted eight weeks, in which instructors would subject them to physical training as well as classroom instruction on basic military strategies and tactics. Recruits with higher levels of education were frequently placed in Officer Candidate School. While the army segregated enlistees by race, they did not group them by region or social class. Mixed together, troops frequently developed a “brotherhood” with recruits from different backgrounds and ways of life.</a:t>
            </a:r>
          </a:p>
        </p:txBody>
      </p:sp>
      <p:sp>
        <p:nvSpPr>
          <p:cNvPr id="109573" name="Text Box 3"/>
          <p:cNvSpPr txBox="1">
            <a:spLocks noChangeArrowheads="1"/>
          </p:cNvSpPr>
          <p:nvPr/>
        </p:nvSpPr>
        <p:spPr bwMode="auto">
          <a:xfrm>
            <a:off x="4143375" y="9120188"/>
            <a:ext cx="3168650"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6794" tIns="48209" rIns="96794" bIns="48209" anchor="b"/>
          <a:lstStyle>
            <a:lvl1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1pPr>
            <a:lvl2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2pPr>
            <a:lvl3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3pPr>
            <a:lvl4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4pPr>
            <a:lvl5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5pPr>
            <a:lvl6pPr marL="25146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6pPr>
            <a:lvl7pPr marL="29718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7pPr>
            <a:lvl8pPr marL="34290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8pPr>
            <a:lvl9pPr marL="38862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9pPr>
          </a:lstStyle>
          <a:p>
            <a:pPr algn="r" eaLnBrk="1" hangingPunct="1"/>
            <a:fld id="{7E25F6C6-D719-4C8F-9118-D7DBBC37B15E}" type="slidenum">
              <a:rPr lang="en-US" altLang="en-US" sz="1300">
                <a:solidFill>
                  <a:srgbClr val="000000"/>
                </a:solidFill>
              </a:rPr>
              <a:pPr algn="r" eaLnBrk="1" hangingPunct="1"/>
              <a:t>23</a:t>
            </a:fld>
            <a:endParaRPr lang="en-US" altLang="en-US" sz="1300">
              <a:solidFill>
                <a:srgbClr val="000000"/>
              </a:solidFill>
            </a:endParaRPr>
          </a:p>
        </p:txBody>
      </p:sp>
      <p:sp>
        <p:nvSpPr>
          <p:cNvPr id="109574" name="Rectangle 5"/>
          <p:cNvSpPr>
            <a:spLocks noGrp="1" noChangeArrowheads="1" noTextEdit="1"/>
          </p:cNvSpPr>
          <p:nvPr>
            <p:ph type="sldImg"/>
          </p:nvPr>
        </p:nvSpPr>
        <p:spPr>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2642" name="Rectangle 8"/>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1pPr>
            <a:lvl2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2pPr>
            <a:lvl3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3pPr>
            <a:lvl4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4pPr>
            <a:lvl5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5pPr>
            <a:lvl6pPr marL="25146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6pPr>
            <a:lvl7pPr marL="29718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7pPr>
            <a:lvl8pPr marL="34290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8pPr>
            <a:lvl9pPr marL="38862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9pPr>
          </a:lstStyle>
          <a:p>
            <a:pPr eaLnBrk="1" hangingPunct="1"/>
            <a:r>
              <a:rPr lang="en-US" altLang="en-US" sz="1300">
                <a:solidFill>
                  <a:srgbClr val="000000"/>
                </a:solidFill>
              </a:rPr>
              <a:t>S</a:t>
            </a:r>
            <a:fld id="{A75B32B2-1C61-4800-970D-0C2F7BC1FED3}" type="slidenum">
              <a:rPr lang="en-US" altLang="en-US" sz="1300">
                <a:solidFill>
                  <a:srgbClr val="000000"/>
                </a:solidFill>
              </a:rPr>
              <a:pPr eaLnBrk="1" hangingPunct="1"/>
              <a:t>24</a:t>
            </a:fld>
            <a:endParaRPr lang="en-US" altLang="en-US" sz="1300">
              <a:solidFill>
                <a:srgbClr val="000000"/>
              </a:solidFill>
            </a:endParaRPr>
          </a:p>
        </p:txBody>
      </p:sp>
      <p:sp>
        <p:nvSpPr>
          <p:cNvPr id="112643" name="Text Box 1"/>
          <p:cNvSpPr txBox="1">
            <a:spLocks noChangeArrowheads="1"/>
          </p:cNvSpPr>
          <p:nvPr/>
        </p:nvSpPr>
        <p:spPr bwMode="auto">
          <a:xfrm>
            <a:off x="1230313" y="720725"/>
            <a:ext cx="4852987" cy="3600450"/>
          </a:xfrm>
          <a:prstGeom prst="rect">
            <a:avLst/>
          </a:prstGeom>
          <a:solidFill>
            <a:srgbClr val="FFFFFF"/>
          </a:solidFill>
          <a:ln w="9360">
            <a:solidFill>
              <a:srgbClr val="000000"/>
            </a:solidFill>
            <a:miter lim="800000"/>
            <a:headEnd/>
            <a:tailEnd/>
          </a:ln>
        </p:spPr>
        <p:txBody>
          <a:bodyPr wrap="none" anchor="ctr"/>
          <a:lstStyle/>
          <a:p>
            <a:endParaRPr lang="en-US" altLang="en-US"/>
          </a:p>
        </p:txBody>
      </p:sp>
      <p:sp>
        <p:nvSpPr>
          <p:cNvPr id="112644" name="Text Box 2"/>
          <p:cNvSpPr>
            <a:spLocks noChangeArrowheads="1"/>
          </p:cNvSpPr>
          <p:nvPr>
            <p:ph type="body"/>
          </p:nvPr>
        </p:nvSpPr>
        <p:spPr>
          <a:xfrm>
            <a:off x="731838" y="4560888"/>
            <a:ext cx="5849937" cy="43846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mtClean="0">
                <a:cs typeface="Times New Roman" panose="02020603050405020304" pitchFamily="18" charset="0"/>
              </a:rPr>
              <a:t>With millions of American men either enlisting in the armed forces or drafted, women had to take over many jobs usually performed by men, such as working in heavy industry, manufacturing tools of war including tanks, planes, and other materiel. The image of “Rosie the Riveter” became commonplace as women soon became the backbone of American industry during the war years.</a:t>
            </a: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ltLang="en-US" smtClean="0">
              <a:cs typeface="Times New Roman" panose="02020603050405020304" pitchFamily="18" charset="0"/>
            </a:endParaRP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mtClean="0">
                <a:cs typeface="Times New Roman" panose="02020603050405020304" pitchFamily="18" charset="0"/>
              </a:rPr>
              <a:t>Other women sought a more active role in defense by joining specially created women’s units in the armed forces. Many joined the WACs, WAVEs, SPARs, and other related units, filling many noncombat positions both stateside and overseas. Women also served as drivers, clerks, communications officers, pilots, and nurses. Thirty nurses were killed in action during World War II.</a:t>
            </a: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ltLang="en-US" smtClean="0">
              <a:cs typeface="Times New Roman" panose="02020603050405020304" pitchFamily="18" charset="0"/>
            </a:endParaRP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mtClean="0">
                <a:cs typeface="Times New Roman" panose="02020603050405020304" pitchFamily="18" charset="0"/>
              </a:rPr>
              <a:t>However, while many women became the family breadwinner and proved that they could work as hard as their male counterparts, wartime employment had substantial drawbacks. The divorce rate increased substantially, as did juvenile delinquency among females. The incidence of alcoholism among women also grew. Many women had to uproot themselves and their families to relocate to communities that provided more defense-industry opportunities. A new generation of “latchkey kids” frequently found itself without parental guidance or supervision, perhaps with fathers in the military and mothers working a shift at a defense plant.</a:t>
            </a: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ltLang="en-US" smtClean="0">
              <a:cs typeface="Times New Roman" panose="02020603050405020304" pitchFamily="18" charset="0"/>
            </a:endParaRPr>
          </a:p>
        </p:txBody>
      </p:sp>
      <p:sp>
        <p:nvSpPr>
          <p:cNvPr id="112645" name="Text Box 3"/>
          <p:cNvSpPr txBox="1">
            <a:spLocks noChangeArrowheads="1"/>
          </p:cNvSpPr>
          <p:nvPr/>
        </p:nvSpPr>
        <p:spPr bwMode="auto">
          <a:xfrm>
            <a:off x="4143375" y="9120188"/>
            <a:ext cx="3168650"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6794" tIns="48209" rIns="96794" bIns="48209" anchor="b"/>
          <a:lstStyle>
            <a:lvl1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1pPr>
            <a:lvl2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2pPr>
            <a:lvl3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3pPr>
            <a:lvl4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4pPr>
            <a:lvl5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5pPr>
            <a:lvl6pPr marL="25146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6pPr>
            <a:lvl7pPr marL="29718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7pPr>
            <a:lvl8pPr marL="34290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8pPr>
            <a:lvl9pPr marL="38862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9pPr>
          </a:lstStyle>
          <a:p>
            <a:pPr algn="r" eaLnBrk="1" hangingPunct="1"/>
            <a:fld id="{07473530-EA2A-43CA-B468-D3F466DFA0D0}" type="slidenum">
              <a:rPr lang="en-US" altLang="en-US" sz="1300">
                <a:solidFill>
                  <a:srgbClr val="000000"/>
                </a:solidFill>
              </a:rPr>
              <a:pPr algn="r" eaLnBrk="1" hangingPunct="1"/>
              <a:t>24</a:t>
            </a:fld>
            <a:endParaRPr lang="en-US" altLang="en-US" sz="1300">
              <a:solidFill>
                <a:srgbClr val="000000"/>
              </a:solidFill>
            </a:endParaRPr>
          </a:p>
        </p:txBody>
      </p:sp>
      <p:sp>
        <p:nvSpPr>
          <p:cNvPr id="112646" name="Rectangle 5"/>
          <p:cNvSpPr>
            <a:spLocks noGrp="1" noChangeArrowheads="1" noTextEdit="1"/>
          </p:cNvSpPr>
          <p:nvPr>
            <p:ph type="sldImg"/>
          </p:nvPr>
        </p:nvSpPr>
        <p:spPr>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3666" name="Rectangle 8"/>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1pPr>
            <a:lvl2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2pPr>
            <a:lvl3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3pPr>
            <a:lvl4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4pPr>
            <a:lvl5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5pPr>
            <a:lvl6pPr marL="25146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6pPr>
            <a:lvl7pPr marL="29718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7pPr>
            <a:lvl8pPr marL="34290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8pPr>
            <a:lvl9pPr marL="38862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9pPr>
          </a:lstStyle>
          <a:p>
            <a:pPr eaLnBrk="1" hangingPunct="1"/>
            <a:r>
              <a:rPr lang="en-US" altLang="en-US" sz="1300">
                <a:solidFill>
                  <a:srgbClr val="000000"/>
                </a:solidFill>
              </a:rPr>
              <a:t>S</a:t>
            </a:r>
            <a:fld id="{3491C81A-9DC3-426A-8A15-B8E38D4A9AD6}" type="slidenum">
              <a:rPr lang="en-US" altLang="en-US" sz="1300">
                <a:solidFill>
                  <a:srgbClr val="000000"/>
                </a:solidFill>
              </a:rPr>
              <a:pPr eaLnBrk="1" hangingPunct="1"/>
              <a:t>25</a:t>
            </a:fld>
            <a:endParaRPr lang="en-US" altLang="en-US" sz="1300">
              <a:solidFill>
                <a:srgbClr val="000000"/>
              </a:solidFill>
            </a:endParaRPr>
          </a:p>
        </p:txBody>
      </p:sp>
      <p:sp>
        <p:nvSpPr>
          <p:cNvPr id="113667" name="Text Box 1"/>
          <p:cNvSpPr txBox="1">
            <a:spLocks noChangeArrowheads="1"/>
          </p:cNvSpPr>
          <p:nvPr/>
        </p:nvSpPr>
        <p:spPr bwMode="auto">
          <a:xfrm>
            <a:off x="1230313" y="720725"/>
            <a:ext cx="4852987" cy="3600450"/>
          </a:xfrm>
          <a:prstGeom prst="rect">
            <a:avLst/>
          </a:prstGeom>
          <a:solidFill>
            <a:srgbClr val="FFFFFF"/>
          </a:solidFill>
          <a:ln w="9360">
            <a:solidFill>
              <a:srgbClr val="000000"/>
            </a:solidFill>
            <a:miter lim="800000"/>
            <a:headEnd/>
            <a:tailEnd/>
          </a:ln>
        </p:spPr>
        <p:txBody>
          <a:bodyPr wrap="none" anchor="ctr"/>
          <a:lstStyle/>
          <a:p>
            <a:endParaRPr lang="en-US" altLang="en-US"/>
          </a:p>
        </p:txBody>
      </p:sp>
      <p:sp>
        <p:nvSpPr>
          <p:cNvPr id="113668" name="Text Box 2"/>
          <p:cNvSpPr>
            <a:spLocks noChangeArrowheads="1"/>
          </p:cNvSpPr>
          <p:nvPr>
            <p:ph type="body"/>
          </p:nvPr>
        </p:nvSpPr>
        <p:spPr>
          <a:xfrm>
            <a:off x="731838" y="4560888"/>
            <a:ext cx="5849937" cy="43846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mtClean="0">
                <a:cs typeface="Times New Roman" panose="02020603050405020304" pitchFamily="18" charset="0"/>
              </a:rPr>
              <a:t>U.S. military leaders saw in the early days of the war that the female population could provide significant military service as well. Impressed with the British army’s incorporation of women in military service, Army Chief of Staff George C. Marshall became a main proponent of a women’s unit for the U.S. Army. With his backing, and at the urging of other women leaders including First Lady Eleanor Roosevelt, Congress created the Women’s Auxiliary Army Corps (WAAC) in May 1942. Congress upgraded the WAAC to full military status within a year, renaming it the “Women’s Army Corps” (WAC).</a:t>
            </a: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ltLang="en-US" smtClean="0">
              <a:cs typeface="Times New Roman" panose="02020603050405020304" pitchFamily="18" charset="0"/>
            </a:endParaRP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mtClean="0">
                <a:cs typeface="Times New Roman" panose="02020603050405020304" pitchFamily="18" charset="0"/>
              </a:rPr>
              <a:t>WACs (as corps members were informally known) contributed to the war effort by performing more than 200 noncombat jobs, including operating switchboards, driving staff cars, and sorting mail. The military stationed WACs at more than 400 mainland military bases as well as in both the European and Pacific theaters. By the end of the European war, the WACs had more than 100,000 members, including more than 6000 commissioned officers.</a:t>
            </a: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ltLang="en-US" smtClean="0">
              <a:cs typeface="Times New Roman" panose="02020603050405020304" pitchFamily="18" charset="0"/>
            </a:endParaRP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mtClean="0">
                <a:cs typeface="Times New Roman" panose="02020603050405020304" pitchFamily="18" charset="0"/>
              </a:rPr>
              <a:t>The army named as director Oveta Culp Hobby, wife of former Texas Governor William Hobby and head of the War Department’s Women’s Interest Section. After the war, she became the first secretary of the newly created Department of Health, Education, and Welfare (later, the Department of Health and Human Services).</a:t>
            </a: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ltLang="en-US" smtClean="0">
              <a:cs typeface="Times New Roman" panose="02020603050405020304" pitchFamily="18" charset="0"/>
            </a:endParaRPr>
          </a:p>
        </p:txBody>
      </p:sp>
      <p:sp>
        <p:nvSpPr>
          <p:cNvPr id="113669" name="Text Box 3"/>
          <p:cNvSpPr txBox="1">
            <a:spLocks noChangeArrowheads="1"/>
          </p:cNvSpPr>
          <p:nvPr/>
        </p:nvSpPr>
        <p:spPr bwMode="auto">
          <a:xfrm>
            <a:off x="4143375" y="9120188"/>
            <a:ext cx="3168650"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6794" tIns="48209" rIns="96794" bIns="48209" anchor="b"/>
          <a:lstStyle>
            <a:lvl1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1pPr>
            <a:lvl2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2pPr>
            <a:lvl3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3pPr>
            <a:lvl4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4pPr>
            <a:lvl5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5pPr>
            <a:lvl6pPr marL="25146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6pPr>
            <a:lvl7pPr marL="29718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7pPr>
            <a:lvl8pPr marL="34290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8pPr>
            <a:lvl9pPr marL="38862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9pPr>
          </a:lstStyle>
          <a:p>
            <a:pPr algn="r" eaLnBrk="1" hangingPunct="1"/>
            <a:fld id="{F971CC7A-D925-4B85-8EF7-6AA2CCEED268}" type="slidenum">
              <a:rPr lang="en-US" altLang="en-US" sz="1300">
                <a:solidFill>
                  <a:srgbClr val="000000"/>
                </a:solidFill>
              </a:rPr>
              <a:pPr algn="r" eaLnBrk="1" hangingPunct="1"/>
              <a:t>25</a:t>
            </a:fld>
            <a:endParaRPr lang="en-US" altLang="en-US" sz="1300">
              <a:solidFill>
                <a:srgbClr val="000000"/>
              </a:solidFill>
            </a:endParaRPr>
          </a:p>
        </p:txBody>
      </p:sp>
      <p:sp>
        <p:nvSpPr>
          <p:cNvPr id="113670" name="Rectangle 5"/>
          <p:cNvSpPr>
            <a:spLocks noGrp="1" noChangeArrowheads="1" noTextEdit="1"/>
          </p:cNvSpPr>
          <p:nvPr>
            <p:ph type="sldImg"/>
          </p:nvPr>
        </p:nvSpPr>
        <p:spPr>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4690" name="Rectangle 8"/>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1pPr>
            <a:lvl2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2pPr>
            <a:lvl3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3pPr>
            <a:lvl4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4pPr>
            <a:lvl5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5pPr>
            <a:lvl6pPr marL="25146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6pPr>
            <a:lvl7pPr marL="29718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7pPr>
            <a:lvl8pPr marL="34290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8pPr>
            <a:lvl9pPr marL="38862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9pPr>
          </a:lstStyle>
          <a:p>
            <a:pPr eaLnBrk="1" hangingPunct="1"/>
            <a:r>
              <a:rPr lang="en-US" altLang="en-US" sz="1300">
                <a:solidFill>
                  <a:srgbClr val="000000"/>
                </a:solidFill>
              </a:rPr>
              <a:t>S</a:t>
            </a:r>
            <a:fld id="{A3D49BEA-220E-4DA5-9794-DF4F5185AD52}" type="slidenum">
              <a:rPr lang="en-US" altLang="en-US" sz="1300">
                <a:solidFill>
                  <a:srgbClr val="000000"/>
                </a:solidFill>
              </a:rPr>
              <a:pPr eaLnBrk="1" hangingPunct="1"/>
              <a:t>26</a:t>
            </a:fld>
            <a:endParaRPr lang="en-US" altLang="en-US" sz="1300">
              <a:solidFill>
                <a:srgbClr val="000000"/>
              </a:solidFill>
            </a:endParaRPr>
          </a:p>
        </p:txBody>
      </p:sp>
      <p:sp>
        <p:nvSpPr>
          <p:cNvPr id="114691" name="Text Box 1"/>
          <p:cNvSpPr txBox="1">
            <a:spLocks noChangeArrowheads="1"/>
          </p:cNvSpPr>
          <p:nvPr/>
        </p:nvSpPr>
        <p:spPr bwMode="auto">
          <a:xfrm>
            <a:off x="1230313" y="720725"/>
            <a:ext cx="4852987" cy="3600450"/>
          </a:xfrm>
          <a:prstGeom prst="rect">
            <a:avLst/>
          </a:prstGeom>
          <a:solidFill>
            <a:srgbClr val="FFFFFF"/>
          </a:solidFill>
          <a:ln w="9360">
            <a:solidFill>
              <a:srgbClr val="000000"/>
            </a:solidFill>
            <a:miter lim="800000"/>
            <a:headEnd/>
            <a:tailEnd/>
          </a:ln>
        </p:spPr>
        <p:txBody>
          <a:bodyPr wrap="none" anchor="ctr"/>
          <a:lstStyle/>
          <a:p>
            <a:endParaRPr lang="en-US" altLang="en-US"/>
          </a:p>
        </p:txBody>
      </p:sp>
      <p:sp>
        <p:nvSpPr>
          <p:cNvPr id="114692" name="Text Box 2"/>
          <p:cNvSpPr>
            <a:spLocks noChangeArrowheads="1"/>
          </p:cNvSpPr>
          <p:nvPr>
            <p:ph type="body"/>
          </p:nvPr>
        </p:nvSpPr>
        <p:spPr>
          <a:xfrm>
            <a:off x="731838" y="4560888"/>
            <a:ext cx="5849937" cy="43195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mtClean="0">
                <a:cs typeface="Times New Roman" panose="02020603050405020304" pitchFamily="18" charset="0"/>
              </a:rPr>
              <a:t>With the WAAC established by summer 1942, the navy followed suit with a similar program, called “Women Accepted for Voluntary Emergency Service” (WAVES). Although an official part of the navy, the program’s name indicated its temporary nature; after the war ended, members would be discharged.</a:t>
            </a: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ltLang="en-US" smtClean="0">
              <a:cs typeface="Times New Roman" panose="02020603050405020304" pitchFamily="18" charset="0"/>
            </a:endParaRP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mtClean="0">
                <a:cs typeface="Times New Roman" panose="02020603050405020304" pitchFamily="18" charset="0"/>
              </a:rPr>
              <a:t>The navy stationed WAVEs (as individuals were called) only in the continental U.S. or in U.S. possessions such as Hawaii. They did not serve in any combat zones. Most WAVEs worked as nurses, in communications jobs and clerical positions, and as storekeepers. The U.S. Coast Guard established a similar program, called “SPAR,” after the initials of that branch’s motto,</a:t>
            </a:r>
            <a:r>
              <a:rPr lang="en-US" altLang="en-US" i="1" smtClean="0">
                <a:cs typeface="Times New Roman" panose="02020603050405020304" pitchFamily="18" charset="0"/>
              </a:rPr>
              <a:t> “Semper Paratus”</a:t>
            </a:r>
            <a:r>
              <a:rPr lang="en-US" altLang="en-US" smtClean="0">
                <a:cs typeface="Times New Roman" panose="02020603050405020304" pitchFamily="18" charset="0"/>
              </a:rPr>
              <a:t> (“Always Ready”).  </a:t>
            </a: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ltLang="en-US" smtClean="0">
              <a:cs typeface="Times New Roman" panose="02020603050405020304" pitchFamily="18" charset="0"/>
            </a:endParaRP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mtClean="0">
                <a:cs typeface="Times New Roman" panose="02020603050405020304" pitchFamily="18" charset="0"/>
              </a:rPr>
              <a:t>In 1948, Congress disbanded the WAVEs by passing the Women’s Armed Services Integration Act, which gave women permanent status in the armed forces. However, most female recruits were known as WAVEs for much of the 20th century.</a:t>
            </a:r>
          </a:p>
        </p:txBody>
      </p:sp>
      <p:sp>
        <p:nvSpPr>
          <p:cNvPr id="114693" name="Text Box 3"/>
          <p:cNvSpPr txBox="1">
            <a:spLocks noChangeArrowheads="1"/>
          </p:cNvSpPr>
          <p:nvPr/>
        </p:nvSpPr>
        <p:spPr bwMode="auto">
          <a:xfrm>
            <a:off x="4143375" y="9120188"/>
            <a:ext cx="3168650"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6794" tIns="48209" rIns="96794" bIns="48209" anchor="b"/>
          <a:lstStyle>
            <a:lvl1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1pPr>
            <a:lvl2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2pPr>
            <a:lvl3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3pPr>
            <a:lvl4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4pPr>
            <a:lvl5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5pPr>
            <a:lvl6pPr marL="25146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6pPr>
            <a:lvl7pPr marL="29718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7pPr>
            <a:lvl8pPr marL="34290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8pPr>
            <a:lvl9pPr marL="38862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9pPr>
          </a:lstStyle>
          <a:p>
            <a:pPr algn="r" eaLnBrk="1" hangingPunct="1"/>
            <a:fld id="{89A56AB2-C569-40FD-9CB8-BCC8BB4DD88D}" type="slidenum">
              <a:rPr lang="en-US" altLang="en-US" sz="1300">
                <a:solidFill>
                  <a:srgbClr val="000000"/>
                </a:solidFill>
              </a:rPr>
              <a:pPr algn="r" eaLnBrk="1" hangingPunct="1"/>
              <a:t>26</a:t>
            </a:fld>
            <a:endParaRPr lang="en-US" altLang="en-US" sz="1300">
              <a:solidFill>
                <a:srgbClr val="000000"/>
              </a:solidFill>
            </a:endParaRPr>
          </a:p>
        </p:txBody>
      </p:sp>
      <p:sp>
        <p:nvSpPr>
          <p:cNvPr id="114694" name="Rectangle 5"/>
          <p:cNvSpPr>
            <a:spLocks noGrp="1" noChangeArrowheads="1" noTextEdit="1"/>
          </p:cNvSpPr>
          <p:nvPr>
            <p:ph type="sldImg"/>
          </p:nvPr>
        </p:nvSpPr>
        <p:spPr>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5714" name="Rectangle 8"/>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1pPr>
            <a:lvl2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2pPr>
            <a:lvl3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3pPr>
            <a:lvl4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4pPr>
            <a:lvl5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5pPr>
            <a:lvl6pPr marL="25146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6pPr>
            <a:lvl7pPr marL="29718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7pPr>
            <a:lvl8pPr marL="34290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8pPr>
            <a:lvl9pPr marL="38862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9pPr>
          </a:lstStyle>
          <a:p>
            <a:pPr eaLnBrk="1" hangingPunct="1"/>
            <a:r>
              <a:rPr lang="en-US" altLang="en-US" sz="1300">
                <a:solidFill>
                  <a:srgbClr val="000000"/>
                </a:solidFill>
              </a:rPr>
              <a:t>S</a:t>
            </a:r>
            <a:fld id="{CE4BA9AC-B563-4D11-9505-6C6FC562B1B2}" type="slidenum">
              <a:rPr lang="en-US" altLang="en-US" sz="1300">
                <a:solidFill>
                  <a:srgbClr val="000000"/>
                </a:solidFill>
              </a:rPr>
              <a:pPr eaLnBrk="1" hangingPunct="1"/>
              <a:t>27</a:t>
            </a:fld>
            <a:endParaRPr lang="en-US" altLang="en-US" sz="1300">
              <a:solidFill>
                <a:srgbClr val="000000"/>
              </a:solidFill>
            </a:endParaRPr>
          </a:p>
        </p:txBody>
      </p:sp>
      <p:sp>
        <p:nvSpPr>
          <p:cNvPr id="115715" name="Text Box 1"/>
          <p:cNvSpPr txBox="1">
            <a:spLocks noChangeArrowheads="1"/>
          </p:cNvSpPr>
          <p:nvPr/>
        </p:nvSpPr>
        <p:spPr bwMode="auto">
          <a:xfrm>
            <a:off x="1230313" y="720725"/>
            <a:ext cx="4852987" cy="3600450"/>
          </a:xfrm>
          <a:prstGeom prst="rect">
            <a:avLst/>
          </a:prstGeom>
          <a:solidFill>
            <a:srgbClr val="FFFFFF"/>
          </a:solidFill>
          <a:ln w="9360">
            <a:solidFill>
              <a:srgbClr val="000000"/>
            </a:solidFill>
            <a:miter lim="800000"/>
            <a:headEnd/>
            <a:tailEnd/>
          </a:ln>
        </p:spPr>
        <p:txBody>
          <a:bodyPr wrap="none" anchor="ctr"/>
          <a:lstStyle/>
          <a:p>
            <a:endParaRPr lang="en-US" altLang="en-US"/>
          </a:p>
        </p:txBody>
      </p:sp>
      <p:sp>
        <p:nvSpPr>
          <p:cNvPr id="115716" name="Text Box 2"/>
          <p:cNvSpPr>
            <a:spLocks noChangeArrowheads="1"/>
          </p:cNvSpPr>
          <p:nvPr>
            <p:ph type="body"/>
          </p:nvPr>
        </p:nvSpPr>
        <p:spPr>
          <a:xfrm>
            <a:off x="731838" y="4560888"/>
            <a:ext cx="5849937" cy="43195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mtClean="0">
                <a:cs typeface="Times New Roman" panose="02020603050405020304" pitchFamily="18" charset="0"/>
              </a:rPr>
              <a:t>Although the military barred women from participating in naval or ground combat operations, they still provided valuable service to the U.S. armed forces in noncombat roles. Female aviators did the same through their service in the Women’s Airforce Service Pilots program.</a:t>
            </a: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ltLang="en-US" smtClean="0">
              <a:cs typeface="Times New Roman" panose="02020603050405020304" pitchFamily="18" charset="0"/>
            </a:endParaRP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mtClean="0">
                <a:cs typeface="Times New Roman" panose="02020603050405020304" pitchFamily="18" charset="0"/>
              </a:rPr>
              <a:t>Two well-known pilots, Jacqueline Cochran and Nancy Harkness Love, independently proposed such a program prior to Pearl Harbor. While the Army Air Corps rejected these early submissions, the entry of the U.S. into WWII changed the position of General Henry “Hap” Arnold, as well as other military leaders. Women worked as civilian flight instructors, as well as ferried planes from factories to airfields. Female pilots towed airborne targets for anti-aircraft drills, simulated strafing drills, and transported cargo. Perhaps most importantly, the contributions of the WASPs made male pilots available to participate in combat.</a:t>
            </a: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ltLang="en-US" smtClean="0">
              <a:cs typeface="Times New Roman" panose="02020603050405020304" pitchFamily="18" charset="0"/>
            </a:endParaRP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mtClean="0">
                <a:cs typeface="Times New Roman" panose="02020603050405020304" pitchFamily="18" charset="0"/>
              </a:rPr>
              <a:t>Unlike the WACs and WAVEs, Congress failed to pass legislation giving the WASPs equal military status with the all-male Army Air Corps. Considered civilian civil-service employees, the WASP corps was disbanded in late 1944. Only in the late 1970s did the U.S. government retroactively give the WASPs equal military status, recognizing female pilots for their service.</a:t>
            </a:r>
          </a:p>
        </p:txBody>
      </p:sp>
      <p:sp>
        <p:nvSpPr>
          <p:cNvPr id="115717" name="Text Box 3"/>
          <p:cNvSpPr txBox="1">
            <a:spLocks noChangeArrowheads="1"/>
          </p:cNvSpPr>
          <p:nvPr/>
        </p:nvSpPr>
        <p:spPr bwMode="auto">
          <a:xfrm>
            <a:off x="4143375" y="9120188"/>
            <a:ext cx="3168650"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6794" tIns="48209" rIns="96794" bIns="48209" anchor="b"/>
          <a:lstStyle>
            <a:lvl1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1pPr>
            <a:lvl2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2pPr>
            <a:lvl3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3pPr>
            <a:lvl4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4pPr>
            <a:lvl5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5pPr>
            <a:lvl6pPr marL="25146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6pPr>
            <a:lvl7pPr marL="29718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7pPr>
            <a:lvl8pPr marL="34290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8pPr>
            <a:lvl9pPr marL="38862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9pPr>
          </a:lstStyle>
          <a:p>
            <a:pPr algn="r" eaLnBrk="1" hangingPunct="1"/>
            <a:fld id="{AF68B40F-8C35-4754-9F43-B8F266ECD8D2}" type="slidenum">
              <a:rPr lang="en-US" altLang="en-US" sz="1300">
                <a:solidFill>
                  <a:srgbClr val="000000"/>
                </a:solidFill>
              </a:rPr>
              <a:pPr algn="r" eaLnBrk="1" hangingPunct="1"/>
              <a:t>27</a:t>
            </a:fld>
            <a:endParaRPr lang="en-US" altLang="en-US" sz="1300">
              <a:solidFill>
                <a:srgbClr val="000000"/>
              </a:solidFill>
            </a:endParaRPr>
          </a:p>
        </p:txBody>
      </p:sp>
      <p:sp>
        <p:nvSpPr>
          <p:cNvPr id="115718" name="Rectangle 5"/>
          <p:cNvSpPr>
            <a:spLocks noGrp="1" noChangeArrowheads="1" noTextEdit="1"/>
          </p:cNvSpPr>
          <p:nvPr>
            <p:ph type="sldImg"/>
          </p:nvPr>
        </p:nvSpPr>
        <p:spPr>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6738" name="Rectangle 8"/>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1pPr>
            <a:lvl2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2pPr>
            <a:lvl3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3pPr>
            <a:lvl4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4pPr>
            <a:lvl5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5pPr>
            <a:lvl6pPr marL="25146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6pPr>
            <a:lvl7pPr marL="29718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7pPr>
            <a:lvl8pPr marL="34290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8pPr>
            <a:lvl9pPr marL="38862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9pPr>
          </a:lstStyle>
          <a:p>
            <a:pPr eaLnBrk="1" hangingPunct="1"/>
            <a:r>
              <a:rPr lang="en-US" altLang="en-US" sz="1300">
                <a:solidFill>
                  <a:srgbClr val="000000"/>
                </a:solidFill>
              </a:rPr>
              <a:t>S</a:t>
            </a:r>
            <a:fld id="{97D55E5A-03C8-4596-BA0F-725054727101}" type="slidenum">
              <a:rPr lang="en-US" altLang="en-US" sz="1300">
                <a:solidFill>
                  <a:srgbClr val="000000"/>
                </a:solidFill>
              </a:rPr>
              <a:pPr eaLnBrk="1" hangingPunct="1"/>
              <a:t>28</a:t>
            </a:fld>
            <a:endParaRPr lang="en-US" altLang="en-US" sz="1300">
              <a:solidFill>
                <a:srgbClr val="000000"/>
              </a:solidFill>
            </a:endParaRPr>
          </a:p>
        </p:txBody>
      </p:sp>
      <p:sp>
        <p:nvSpPr>
          <p:cNvPr id="116739" name="Text Box 1"/>
          <p:cNvSpPr txBox="1">
            <a:spLocks noChangeArrowheads="1"/>
          </p:cNvSpPr>
          <p:nvPr/>
        </p:nvSpPr>
        <p:spPr bwMode="auto">
          <a:xfrm>
            <a:off x="1230313" y="720725"/>
            <a:ext cx="4852987" cy="3600450"/>
          </a:xfrm>
          <a:prstGeom prst="rect">
            <a:avLst/>
          </a:prstGeom>
          <a:solidFill>
            <a:srgbClr val="FFFFFF"/>
          </a:solidFill>
          <a:ln w="9360">
            <a:solidFill>
              <a:srgbClr val="000000"/>
            </a:solidFill>
            <a:miter lim="800000"/>
            <a:headEnd/>
            <a:tailEnd/>
          </a:ln>
        </p:spPr>
        <p:txBody>
          <a:bodyPr wrap="none" anchor="ctr"/>
          <a:lstStyle/>
          <a:p>
            <a:endParaRPr lang="en-US" altLang="en-US"/>
          </a:p>
        </p:txBody>
      </p:sp>
      <p:sp>
        <p:nvSpPr>
          <p:cNvPr id="116740" name="Text Box 2"/>
          <p:cNvSpPr>
            <a:spLocks noChangeArrowheads="1"/>
          </p:cNvSpPr>
          <p:nvPr>
            <p:ph type="body"/>
          </p:nvPr>
        </p:nvSpPr>
        <p:spPr>
          <a:xfrm>
            <a:off x="731838" y="4560888"/>
            <a:ext cx="5849937" cy="43195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mtClean="0">
                <a:cs typeface="Times New Roman" panose="02020603050405020304" pitchFamily="18" charset="0"/>
              </a:rPr>
              <a:t>Although some women joined the military during the war, most found they could assist the war effort by working in the private sector. By war’s end, nearly 18 million women worked outside the home—one-and-a-half times the number that had performed similar labor in 1939.  </a:t>
            </a: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ltLang="en-US" smtClean="0">
              <a:cs typeface="Times New Roman" panose="02020603050405020304" pitchFamily="18" charset="0"/>
            </a:endParaRP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mtClean="0">
                <a:cs typeface="Times New Roman" panose="02020603050405020304" pitchFamily="18" charset="0"/>
              </a:rPr>
              <a:t>The shortage of male workers led employers to suggest that women’s work as homemakers had adequately prepared them for work in industry. The majority of women working in defense plants earned much less than their male counterparts, though many used to working as homemakers without pay accepted lower salaries without question.</a:t>
            </a: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ltLang="en-US" smtClean="0">
              <a:cs typeface="Times New Roman" panose="02020603050405020304" pitchFamily="18" charset="0"/>
            </a:endParaRP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mtClean="0">
                <a:cs typeface="Times New Roman" panose="02020603050405020304" pitchFamily="18" charset="0"/>
              </a:rPr>
              <a:t>Many married women with the responsibility of raising children as well as managing the home, stayed housewives. However, they contributed to the war effort by growing Victory Gardens (which fed the family and freed food resources for troops’ consumption) and working in recycling drives, as well as buying war bonds.</a:t>
            </a: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ltLang="en-US" smtClean="0">
              <a:cs typeface="Times New Roman" panose="02020603050405020304" pitchFamily="18" charset="0"/>
            </a:endParaRPr>
          </a:p>
        </p:txBody>
      </p:sp>
      <p:sp>
        <p:nvSpPr>
          <p:cNvPr id="116741" name="Text Box 3"/>
          <p:cNvSpPr txBox="1">
            <a:spLocks noChangeArrowheads="1"/>
          </p:cNvSpPr>
          <p:nvPr/>
        </p:nvSpPr>
        <p:spPr bwMode="auto">
          <a:xfrm>
            <a:off x="4143375" y="9120188"/>
            <a:ext cx="3168650"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6794" tIns="48209" rIns="96794" bIns="48209" anchor="b"/>
          <a:lstStyle>
            <a:lvl1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1pPr>
            <a:lvl2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2pPr>
            <a:lvl3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3pPr>
            <a:lvl4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4pPr>
            <a:lvl5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5pPr>
            <a:lvl6pPr marL="25146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6pPr>
            <a:lvl7pPr marL="29718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7pPr>
            <a:lvl8pPr marL="34290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8pPr>
            <a:lvl9pPr marL="38862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9pPr>
          </a:lstStyle>
          <a:p>
            <a:pPr algn="r" eaLnBrk="1" hangingPunct="1"/>
            <a:fld id="{18DB03DF-9267-441D-9E6D-780F40F609A5}" type="slidenum">
              <a:rPr lang="en-US" altLang="en-US" sz="1300">
                <a:solidFill>
                  <a:srgbClr val="000000"/>
                </a:solidFill>
              </a:rPr>
              <a:pPr algn="r" eaLnBrk="1" hangingPunct="1"/>
              <a:t>28</a:t>
            </a:fld>
            <a:endParaRPr lang="en-US" altLang="en-US" sz="1300">
              <a:solidFill>
                <a:srgbClr val="000000"/>
              </a:solidFill>
            </a:endParaRPr>
          </a:p>
        </p:txBody>
      </p:sp>
      <p:sp>
        <p:nvSpPr>
          <p:cNvPr id="116742" name="Rectangle 5"/>
          <p:cNvSpPr>
            <a:spLocks noGrp="1" noChangeArrowheads="1" noTextEdit="1"/>
          </p:cNvSpPr>
          <p:nvPr>
            <p:ph type="sldImg"/>
          </p:nvPr>
        </p:nvSpPr>
        <p:spPr>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7762" name="Rectangle 8"/>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1pPr>
            <a:lvl2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2pPr>
            <a:lvl3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3pPr>
            <a:lvl4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4pPr>
            <a:lvl5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5pPr>
            <a:lvl6pPr marL="25146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6pPr>
            <a:lvl7pPr marL="29718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7pPr>
            <a:lvl8pPr marL="34290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8pPr>
            <a:lvl9pPr marL="38862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9pPr>
          </a:lstStyle>
          <a:p>
            <a:pPr eaLnBrk="1" hangingPunct="1"/>
            <a:r>
              <a:rPr lang="en-US" altLang="en-US" sz="1300">
                <a:solidFill>
                  <a:srgbClr val="000000"/>
                </a:solidFill>
              </a:rPr>
              <a:t>S</a:t>
            </a:r>
            <a:fld id="{C77A1105-9D8F-406C-B89D-88DF6F342A8F}" type="slidenum">
              <a:rPr lang="en-US" altLang="en-US" sz="1300">
                <a:solidFill>
                  <a:srgbClr val="000000"/>
                </a:solidFill>
              </a:rPr>
              <a:pPr eaLnBrk="1" hangingPunct="1"/>
              <a:t>29</a:t>
            </a:fld>
            <a:endParaRPr lang="en-US" altLang="en-US" sz="1300">
              <a:solidFill>
                <a:srgbClr val="000000"/>
              </a:solidFill>
            </a:endParaRPr>
          </a:p>
        </p:txBody>
      </p:sp>
      <p:sp>
        <p:nvSpPr>
          <p:cNvPr id="117763" name="Text Box 1"/>
          <p:cNvSpPr txBox="1">
            <a:spLocks noChangeArrowheads="1"/>
          </p:cNvSpPr>
          <p:nvPr/>
        </p:nvSpPr>
        <p:spPr bwMode="auto">
          <a:xfrm>
            <a:off x="1230313" y="720725"/>
            <a:ext cx="4852987" cy="3600450"/>
          </a:xfrm>
          <a:prstGeom prst="rect">
            <a:avLst/>
          </a:prstGeom>
          <a:solidFill>
            <a:srgbClr val="FFFFFF"/>
          </a:solidFill>
          <a:ln w="9360">
            <a:solidFill>
              <a:srgbClr val="000000"/>
            </a:solidFill>
            <a:miter lim="800000"/>
            <a:headEnd/>
            <a:tailEnd/>
          </a:ln>
        </p:spPr>
        <p:txBody>
          <a:bodyPr wrap="none" anchor="ctr"/>
          <a:lstStyle/>
          <a:p>
            <a:endParaRPr lang="en-US" altLang="en-US"/>
          </a:p>
        </p:txBody>
      </p:sp>
      <p:sp>
        <p:nvSpPr>
          <p:cNvPr id="117764" name="Text Box 2"/>
          <p:cNvSpPr>
            <a:spLocks noChangeArrowheads="1"/>
          </p:cNvSpPr>
          <p:nvPr>
            <p:ph type="body"/>
          </p:nvPr>
        </p:nvSpPr>
        <p:spPr>
          <a:xfrm>
            <a:off x="731838" y="4560888"/>
            <a:ext cx="5849937" cy="43195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mtClean="0">
                <a:cs typeface="Times New Roman" panose="02020603050405020304" pitchFamily="18" charset="0"/>
              </a:rPr>
              <a:t>One of the most iconic images of the home front was that of “Rosie the Riveter,” a symbol of the power of the working woman to help achieve victory in World War II. Though the famous “We Can Do It!” poster (by artist J. Howard Miller) is credited as one of the first uses of “Rosie” in wartime propaganda, Miller did not intend to associate his image with the character; Miller created the poster as a motivational tool for the Westinghouse Corporation, not the federal government.</a:t>
            </a: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ltLang="en-US" smtClean="0">
              <a:cs typeface="Times New Roman" panose="02020603050405020304" pitchFamily="18" charset="0"/>
            </a:endParaRP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mtClean="0">
                <a:cs typeface="Times New Roman" panose="02020603050405020304" pitchFamily="18" charset="0"/>
              </a:rPr>
              <a:t>An actual factory employee, Rose Will Monroe, likely inspired the character of “Rosie the Riveter.” She worked as a riveter at Michigan’s Willow Run Aircraft Factory. Several government posters encouraging women to work in defense plants featured her picture, and the government also sponsored a promotional film starring Monroe.</a:t>
            </a: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ltLang="en-US" smtClean="0">
              <a:cs typeface="Times New Roman" panose="02020603050405020304" pitchFamily="18" charset="0"/>
            </a:endParaRP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mtClean="0">
                <a:cs typeface="Times New Roman" panose="02020603050405020304" pitchFamily="18" charset="0"/>
              </a:rPr>
              <a:t>Illustrator Norman Rockwell drew another famous conception of “Rosie”—this time a welder—for the cover of the May 29, 1943, issue of </a:t>
            </a:r>
            <a:r>
              <a:rPr lang="en-US" altLang="en-US" i="1" smtClean="0">
                <a:cs typeface="Times New Roman" panose="02020603050405020304" pitchFamily="18" charset="0"/>
              </a:rPr>
              <a:t>The Saturday Evening Post. </a:t>
            </a:r>
            <a:r>
              <a:rPr lang="en-US" altLang="en-US" smtClean="0">
                <a:cs typeface="Times New Roman" panose="02020603050405020304" pitchFamily="18" charset="0"/>
              </a:rPr>
              <a:t>The original painting later sold at auction for nearly $5 million.</a:t>
            </a: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ltLang="en-US" smtClean="0">
              <a:cs typeface="Times New Roman" panose="02020603050405020304" pitchFamily="18" charset="0"/>
            </a:endParaRP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mtClean="0">
                <a:cs typeface="Times New Roman" panose="02020603050405020304" pitchFamily="18" charset="0"/>
              </a:rPr>
              <a:t>Regardless of the character’s origin, the “Rosie” image helped spur women to help in the war effort by taking on industrial jobs that had previously gone to men.</a:t>
            </a:r>
          </a:p>
        </p:txBody>
      </p:sp>
      <p:sp>
        <p:nvSpPr>
          <p:cNvPr id="117765" name="Text Box 3"/>
          <p:cNvSpPr txBox="1">
            <a:spLocks noChangeArrowheads="1"/>
          </p:cNvSpPr>
          <p:nvPr/>
        </p:nvSpPr>
        <p:spPr bwMode="auto">
          <a:xfrm>
            <a:off x="4143375" y="9120188"/>
            <a:ext cx="3168650"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6794" tIns="48209" rIns="96794" bIns="48209" anchor="b"/>
          <a:lstStyle>
            <a:lvl1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1pPr>
            <a:lvl2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2pPr>
            <a:lvl3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3pPr>
            <a:lvl4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4pPr>
            <a:lvl5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5pPr>
            <a:lvl6pPr marL="25146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6pPr>
            <a:lvl7pPr marL="29718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7pPr>
            <a:lvl8pPr marL="34290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8pPr>
            <a:lvl9pPr marL="38862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9pPr>
          </a:lstStyle>
          <a:p>
            <a:pPr algn="r" eaLnBrk="1" hangingPunct="1"/>
            <a:fld id="{EC5967C3-41F5-4B2D-B7EB-E3DD0787668B}" type="slidenum">
              <a:rPr lang="en-US" altLang="en-US" sz="1300">
                <a:solidFill>
                  <a:srgbClr val="000000"/>
                </a:solidFill>
              </a:rPr>
              <a:pPr algn="r" eaLnBrk="1" hangingPunct="1"/>
              <a:t>29</a:t>
            </a:fld>
            <a:endParaRPr lang="en-US" altLang="en-US" sz="1300">
              <a:solidFill>
                <a:srgbClr val="000000"/>
              </a:solidFill>
            </a:endParaRPr>
          </a:p>
        </p:txBody>
      </p:sp>
      <p:sp>
        <p:nvSpPr>
          <p:cNvPr id="117766" name="Rectangle 5"/>
          <p:cNvSpPr>
            <a:spLocks noGrp="1" noChangeArrowheads="1" noTextEdit="1"/>
          </p:cNvSpPr>
          <p:nvPr>
            <p:ph type="sldImg"/>
          </p:nvPr>
        </p:nvSpPr>
        <p:spPr>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162" name="Rectangle 8"/>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1pPr>
            <a:lvl2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2pPr>
            <a:lvl3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3pPr>
            <a:lvl4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4pPr>
            <a:lvl5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5pPr>
            <a:lvl6pPr marL="25146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6pPr>
            <a:lvl7pPr marL="29718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7pPr>
            <a:lvl8pPr marL="34290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8pPr>
            <a:lvl9pPr marL="38862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9pPr>
          </a:lstStyle>
          <a:p>
            <a:pPr eaLnBrk="1" hangingPunct="1"/>
            <a:r>
              <a:rPr lang="en-US" altLang="en-US" sz="1300">
                <a:solidFill>
                  <a:srgbClr val="000000"/>
                </a:solidFill>
              </a:rPr>
              <a:t>S</a:t>
            </a:r>
            <a:fld id="{B30F7F32-32EF-41A2-B77D-7D11BDA2A917}" type="slidenum">
              <a:rPr lang="en-US" altLang="en-US" sz="1300">
                <a:solidFill>
                  <a:srgbClr val="000000"/>
                </a:solidFill>
              </a:rPr>
              <a:pPr eaLnBrk="1" hangingPunct="1"/>
              <a:t>3</a:t>
            </a:fld>
            <a:endParaRPr lang="en-US" altLang="en-US" sz="1300">
              <a:solidFill>
                <a:srgbClr val="000000"/>
              </a:solidFill>
            </a:endParaRPr>
          </a:p>
        </p:txBody>
      </p:sp>
      <p:sp>
        <p:nvSpPr>
          <p:cNvPr id="92163" name="Text Box 1025"/>
          <p:cNvSpPr txBox="1">
            <a:spLocks noChangeArrowheads="1"/>
          </p:cNvSpPr>
          <p:nvPr/>
        </p:nvSpPr>
        <p:spPr bwMode="auto">
          <a:xfrm>
            <a:off x="1230313" y="720725"/>
            <a:ext cx="4852987" cy="3600450"/>
          </a:xfrm>
          <a:prstGeom prst="rect">
            <a:avLst/>
          </a:prstGeom>
          <a:solidFill>
            <a:srgbClr val="FFFFFF"/>
          </a:solidFill>
          <a:ln w="9360">
            <a:solidFill>
              <a:srgbClr val="000000"/>
            </a:solidFill>
            <a:miter lim="800000"/>
            <a:headEnd/>
            <a:tailEnd/>
          </a:ln>
        </p:spPr>
        <p:txBody>
          <a:bodyPr wrap="none" anchor="ctr"/>
          <a:lstStyle/>
          <a:p>
            <a:endParaRPr lang="en-US" altLang="en-US"/>
          </a:p>
        </p:txBody>
      </p:sp>
      <p:sp>
        <p:nvSpPr>
          <p:cNvPr id="92164" name="Text Box 1026"/>
          <p:cNvSpPr>
            <a:spLocks noChangeArrowheads="1"/>
          </p:cNvSpPr>
          <p:nvPr>
            <p:ph type="body"/>
          </p:nvPr>
        </p:nvSpPr>
        <p:spPr>
          <a:xfrm>
            <a:off x="406400" y="4483100"/>
            <a:ext cx="6419850" cy="4848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eaLnBrk="1" hangingPunct="1">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mtClean="0">
                <a:cs typeface="Times New Roman" panose="02020603050405020304" pitchFamily="18" charset="0"/>
              </a:rPr>
              <a:t>Mindful of popular opinion as well as congressional investigations into America’s entry into World War I, the U.S. proclaimed itself “officially neutral” as the European war began in 1939. After rapid Nazi victories in Poland and France, however, President Franklin D. Roosevelt decided that the U.S. could not sit idly by.</a:t>
            </a:r>
          </a:p>
          <a:p>
            <a:pPr eaLnBrk="1" hangingPunct="1">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ltLang="en-US" smtClean="0">
              <a:cs typeface="Times New Roman" panose="02020603050405020304" pitchFamily="18" charset="0"/>
            </a:endParaRPr>
          </a:p>
          <a:p>
            <a:pPr eaLnBrk="1" hangingPunct="1">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mtClean="0">
                <a:cs typeface="Times New Roman" panose="02020603050405020304" pitchFamily="18" charset="0"/>
              </a:rPr>
              <a:t>Congress had passed a series of Neutrality Acts in the late 1930s to keep the U.S. out of costly, destructive entanglements such as WWI. FDR agreed to revise the acts to allow belligerents to purchase weapons and non-military goods on a “cash and carry” basis (that is, having a nation pay the entire bill now and arrange for all transport of goods). In addition, he requested significant budget increases for the military and stepped up airplane production.</a:t>
            </a:r>
          </a:p>
          <a:p>
            <a:pPr eaLnBrk="1" hangingPunct="1">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ltLang="en-US" smtClean="0">
              <a:cs typeface="Times New Roman" panose="02020603050405020304" pitchFamily="18" charset="0"/>
            </a:endParaRPr>
          </a:p>
          <a:p>
            <a:pPr eaLnBrk="1" hangingPunct="1">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mtClean="0">
                <a:cs typeface="Times New Roman" panose="02020603050405020304" pitchFamily="18" charset="0"/>
              </a:rPr>
              <a:t>As the situation in Europe deteriorated, FDR ran for an unprecedented third term as president. He defeated internationalist Republican Wendell Willkie in 1940, promising voters that “your boys are not going to be sent into any foreign wars.” However, by Christmas 1940, he stated in a fireside chat that the U.S. must become the “great arsenal of Democracy.” In January, FDR proposed the Lend-Lease Act, which allowed the U.S. to “lend or lease” weapons to Britain, to be paid for after the war. This effectively skirted the “cash and carry” provision of the Neutrality Acts. Though the U.S. had not officially declared war against Germany, it had certainly become involved in the fight.</a:t>
            </a:r>
          </a:p>
          <a:p>
            <a:pPr eaLnBrk="1" hangingPunct="1">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ltLang="en-US" smtClean="0">
              <a:cs typeface="Times New Roman" panose="02020603050405020304" pitchFamily="18" charset="0"/>
            </a:endParaRPr>
          </a:p>
          <a:p>
            <a:pPr eaLnBrk="1" hangingPunct="1">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mtClean="0">
                <a:cs typeface="Times New Roman" panose="02020603050405020304" pitchFamily="18" charset="0"/>
              </a:rPr>
              <a:t>Meanwhile, the U.S. looked for a peaceful way to stop Japanese aggression against China. In an effort to derail the Japanese war machine, the FDR decided to embargo sales of needed military goods, such as oil and scrap metal. The embargo convinced some Japanese leaders to best handle any threat by the U.S. military with a stunning attack against military installations, such as the naval base at Pearl Harbor.</a:t>
            </a:r>
          </a:p>
        </p:txBody>
      </p:sp>
      <p:sp>
        <p:nvSpPr>
          <p:cNvPr id="92165" name="Text Box 1027"/>
          <p:cNvSpPr txBox="1">
            <a:spLocks noChangeArrowheads="1"/>
          </p:cNvSpPr>
          <p:nvPr/>
        </p:nvSpPr>
        <p:spPr bwMode="auto">
          <a:xfrm>
            <a:off x="4143375" y="9120188"/>
            <a:ext cx="3168650"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6794" tIns="48209" rIns="96794" bIns="48209" anchor="b"/>
          <a:lstStyle>
            <a:lvl1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1pPr>
            <a:lvl2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2pPr>
            <a:lvl3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3pPr>
            <a:lvl4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4pPr>
            <a:lvl5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5pPr>
            <a:lvl6pPr marL="25146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6pPr>
            <a:lvl7pPr marL="29718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7pPr>
            <a:lvl8pPr marL="34290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8pPr>
            <a:lvl9pPr marL="38862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9pPr>
          </a:lstStyle>
          <a:p>
            <a:pPr algn="r" eaLnBrk="1" hangingPunct="1"/>
            <a:fld id="{6C832AD4-83D7-48D9-A86A-F4BA5F3A05B4}" type="slidenum">
              <a:rPr lang="en-US" altLang="en-US" sz="1300">
                <a:solidFill>
                  <a:srgbClr val="000000"/>
                </a:solidFill>
              </a:rPr>
              <a:pPr algn="r" eaLnBrk="1" hangingPunct="1"/>
              <a:t>3</a:t>
            </a:fld>
            <a:endParaRPr lang="en-US" altLang="en-US" sz="1300">
              <a:solidFill>
                <a:srgbClr val="000000"/>
              </a:solidFill>
            </a:endParaRPr>
          </a:p>
        </p:txBody>
      </p:sp>
      <p:sp>
        <p:nvSpPr>
          <p:cNvPr id="92166" name="Rectangle 1029"/>
          <p:cNvSpPr>
            <a:spLocks noGrp="1" noChangeArrowheads="1" noTextEdit="1"/>
          </p:cNvSpPr>
          <p:nvPr>
            <p:ph type="sldImg"/>
          </p:nvPr>
        </p:nvSpPr>
        <p:spPr>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8786" name="Rectangle 8"/>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1pPr>
            <a:lvl2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2pPr>
            <a:lvl3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3pPr>
            <a:lvl4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4pPr>
            <a:lvl5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5pPr>
            <a:lvl6pPr marL="25146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6pPr>
            <a:lvl7pPr marL="29718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7pPr>
            <a:lvl8pPr marL="34290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8pPr>
            <a:lvl9pPr marL="38862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9pPr>
          </a:lstStyle>
          <a:p>
            <a:pPr eaLnBrk="1" hangingPunct="1"/>
            <a:r>
              <a:rPr lang="en-US" altLang="en-US" sz="1300">
                <a:solidFill>
                  <a:srgbClr val="000000"/>
                </a:solidFill>
              </a:rPr>
              <a:t>S</a:t>
            </a:r>
            <a:fld id="{9D03A955-8AEE-4F4C-BF6F-E5EFC5C713D5}" type="slidenum">
              <a:rPr lang="en-US" altLang="en-US" sz="1300">
                <a:solidFill>
                  <a:srgbClr val="000000"/>
                </a:solidFill>
              </a:rPr>
              <a:pPr eaLnBrk="1" hangingPunct="1"/>
              <a:t>30</a:t>
            </a:fld>
            <a:endParaRPr lang="en-US" altLang="en-US" sz="1300">
              <a:solidFill>
                <a:srgbClr val="000000"/>
              </a:solidFill>
            </a:endParaRPr>
          </a:p>
        </p:txBody>
      </p:sp>
      <p:sp>
        <p:nvSpPr>
          <p:cNvPr id="118787" name="Text Box 1"/>
          <p:cNvSpPr txBox="1">
            <a:spLocks noChangeArrowheads="1"/>
          </p:cNvSpPr>
          <p:nvPr/>
        </p:nvSpPr>
        <p:spPr bwMode="auto">
          <a:xfrm>
            <a:off x="1230313" y="720725"/>
            <a:ext cx="4852987" cy="3600450"/>
          </a:xfrm>
          <a:prstGeom prst="rect">
            <a:avLst/>
          </a:prstGeom>
          <a:solidFill>
            <a:srgbClr val="FFFFFF"/>
          </a:solidFill>
          <a:ln w="9360">
            <a:solidFill>
              <a:srgbClr val="000000"/>
            </a:solidFill>
            <a:miter lim="800000"/>
            <a:headEnd/>
            <a:tailEnd/>
          </a:ln>
        </p:spPr>
        <p:txBody>
          <a:bodyPr wrap="none" anchor="ctr"/>
          <a:lstStyle/>
          <a:p>
            <a:endParaRPr lang="en-US" altLang="en-US"/>
          </a:p>
        </p:txBody>
      </p:sp>
      <p:sp>
        <p:nvSpPr>
          <p:cNvPr id="118788" name="Text Box 2"/>
          <p:cNvSpPr>
            <a:spLocks noChangeArrowheads="1"/>
          </p:cNvSpPr>
          <p:nvPr>
            <p:ph type="body"/>
          </p:nvPr>
        </p:nvSpPr>
        <p:spPr>
          <a:xfrm>
            <a:off x="731838" y="4560888"/>
            <a:ext cx="5849937" cy="45148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marL="228600" indent="-228600">
              <a:spcBef>
                <a:spcPts val="450"/>
              </a:spcBef>
              <a:buClrTx/>
              <a:buSzTx/>
              <a:buFontTx/>
              <a:buAutoNum type="arabicPeriod"/>
              <a:tabLst>
                <a:tab pos="228600" algn="l"/>
                <a:tab pos="685800" algn="l"/>
                <a:tab pos="1143000" algn="l"/>
                <a:tab pos="1600200" algn="l"/>
                <a:tab pos="2057400" algn="l"/>
                <a:tab pos="2514600" algn="l"/>
                <a:tab pos="2971800" algn="l"/>
                <a:tab pos="3429000" algn="l"/>
                <a:tab pos="3886200" algn="l"/>
                <a:tab pos="4343400" algn="l"/>
                <a:tab pos="4800600" algn="l"/>
                <a:tab pos="5257800" algn="l"/>
                <a:tab pos="5715000" algn="l"/>
                <a:tab pos="6172200" algn="l"/>
                <a:tab pos="6629400" algn="l"/>
                <a:tab pos="7086600" algn="l"/>
                <a:tab pos="7543800" algn="l"/>
                <a:tab pos="8001000" algn="l"/>
                <a:tab pos="8458200" algn="l"/>
                <a:tab pos="8915400" algn="l"/>
                <a:tab pos="9372600" algn="l"/>
              </a:tabLst>
            </a:pPr>
            <a:r>
              <a:rPr lang="en-US" altLang="en-US" smtClean="0">
                <a:cs typeface="Times New Roman" panose="02020603050405020304" pitchFamily="18" charset="0"/>
              </a:rPr>
              <a:t>Marshall became Army Chief of Staff in late 1939, in which position he secured major increases in funding for the armed forces, fearing an eventual conflict with a remilitarized and expansionist Germany. He convinced the government to appropriate $9 billion by May 1940, and also to pass the Selective Service Act, which instituted a peacetime draft and grew the size of the army from 190,000 to several million at its height.</a:t>
            </a:r>
          </a:p>
          <a:p>
            <a:pPr marL="228600" indent="-228600">
              <a:spcBef>
                <a:spcPts val="450"/>
              </a:spcBef>
              <a:buFont typeface="Times New Roman" panose="02020603050405020304" pitchFamily="18" charset="0"/>
              <a:buAutoNum type="arabicPeriod"/>
              <a:tabLst>
                <a:tab pos="228600" algn="l"/>
                <a:tab pos="685800" algn="l"/>
                <a:tab pos="1143000" algn="l"/>
                <a:tab pos="1600200" algn="l"/>
                <a:tab pos="2057400" algn="l"/>
                <a:tab pos="2514600" algn="l"/>
                <a:tab pos="2971800" algn="l"/>
                <a:tab pos="3429000" algn="l"/>
                <a:tab pos="3886200" algn="l"/>
                <a:tab pos="4343400" algn="l"/>
                <a:tab pos="4800600" algn="l"/>
                <a:tab pos="5257800" algn="l"/>
                <a:tab pos="5715000" algn="l"/>
                <a:tab pos="6172200" algn="l"/>
                <a:tab pos="6629400" algn="l"/>
                <a:tab pos="7086600" algn="l"/>
                <a:tab pos="7543800" algn="l"/>
                <a:tab pos="8001000" algn="l"/>
                <a:tab pos="8458200" algn="l"/>
                <a:tab pos="8915400" algn="l"/>
                <a:tab pos="9372600" algn="l"/>
              </a:tabLst>
            </a:pPr>
            <a:r>
              <a:rPr lang="en-US" altLang="en-US" smtClean="0">
                <a:cs typeface="Times New Roman" panose="02020603050405020304" pitchFamily="18" charset="0"/>
              </a:rPr>
              <a:t>Women played a major role in the mobilization of the country in the war effort as well as maintaining the wartime economy. Women joined various branches or subsidiary organizations of the armed forces, including the WACs, WAVEs, SPARs, and WASPs. They also joined the workforce in large numbers and in various industries—some for the first time, such as in airplane or munitions plants to help maintain domestic lifestyles while producing needed tools of war. “Rosie the Riveter” became a common emblem of American life, and many families depended on the woman’s income.</a:t>
            </a:r>
          </a:p>
        </p:txBody>
      </p:sp>
      <p:sp>
        <p:nvSpPr>
          <p:cNvPr id="118789" name="Text Box 3"/>
          <p:cNvSpPr txBox="1">
            <a:spLocks noChangeArrowheads="1"/>
          </p:cNvSpPr>
          <p:nvPr/>
        </p:nvSpPr>
        <p:spPr bwMode="auto">
          <a:xfrm>
            <a:off x="4143375" y="9120188"/>
            <a:ext cx="3168650"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6794" tIns="48209" rIns="96794" bIns="48209" anchor="b"/>
          <a:lstStyle>
            <a:lvl1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1pPr>
            <a:lvl2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2pPr>
            <a:lvl3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3pPr>
            <a:lvl4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4pPr>
            <a:lvl5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5pPr>
            <a:lvl6pPr marL="25146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6pPr>
            <a:lvl7pPr marL="29718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7pPr>
            <a:lvl8pPr marL="34290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8pPr>
            <a:lvl9pPr marL="38862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9pPr>
          </a:lstStyle>
          <a:p>
            <a:pPr algn="r" eaLnBrk="1" hangingPunct="1"/>
            <a:fld id="{5562A1D7-98B6-4AA6-9DAA-D97BD8E18CF0}" type="slidenum">
              <a:rPr lang="en-US" altLang="en-US" sz="1300">
                <a:solidFill>
                  <a:srgbClr val="000000"/>
                </a:solidFill>
              </a:rPr>
              <a:pPr algn="r" eaLnBrk="1" hangingPunct="1"/>
              <a:t>30</a:t>
            </a:fld>
            <a:endParaRPr lang="en-US" altLang="en-US" sz="1300">
              <a:solidFill>
                <a:srgbClr val="000000"/>
              </a:solidFill>
            </a:endParaRPr>
          </a:p>
        </p:txBody>
      </p:sp>
      <p:sp>
        <p:nvSpPr>
          <p:cNvPr id="118790" name="Rectangle 5"/>
          <p:cNvSpPr>
            <a:spLocks noGrp="1" noChangeArrowheads="1" noTextEdit="1"/>
          </p:cNvSpPr>
          <p:nvPr>
            <p:ph type="sldImg"/>
          </p:nvPr>
        </p:nvSpPr>
        <p:spPr>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9810" name="Rectangle 8"/>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1pPr>
            <a:lvl2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2pPr>
            <a:lvl3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3pPr>
            <a:lvl4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4pPr>
            <a:lvl5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5pPr>
            <a:lvl6pPr marL="25146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6pPr>
            <a:lvl7pPr marL="29718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7pPr>
            <a:lvl8pPr marL="34290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8pPr>
            <a:lvl9pPr marL="38862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9pPr>
          </a:lstStyle>
          <a:p>
            <a:pPr eaLnBrk="1" hangingPunct="1"/>
            <a:r>
              <a:rPr lang="en-US" altLang="en-US" sz="1300">
                <a:solidFill>
                  <a:srgbClr val="000000"/>
                </a:solidFill>
              </a:rPr>
              <a:t>S</a:t>
            </a:r>
            <a:fld id="{2F406E6A-12C3-4A2D-8A28-F96ED8BE3860}" type="slidenum">
              <a:rPr lang="en-US" altLang="en-US" sz="1300">
                <a:solidFill>
                  <a:srgbClr val="000000"/>
                </a:solidFill>
              </a:rPr>
              <a:pPr eaLnBrk="1" hangingPunct="1"/>
              <a:t>31</a:t>
            </a:fld>
            <a:endParaRPr lang="en-US" altLang="en-US" sz="1300">
              <a:solidFill>
                <a:srgbClr val="000000"/>
              </a:solidFill>
            </a:endParaRPr>
          </a:p>
        </p:txBody>
      </p:sp>
      <p:sp>
        <p:nvSpPr>
          <p:cNvPr id="119811" name="Text Box 1"/>
          <p:cNvSpPr txBox="1">
            <a:spLocks noChangeArrowheads="1"/>
          </p:cNvSpPr>
          <p:nvPr/>
        </p:nvSpPr>
        <p:spPr bwMode="auto">
          <a:xfrm>
            <a:off x="1230313" y="720725"/>
            <a:ext cx="4852987" cy="3600450"/>
          </a:xfrm>
          <a:prstGeom prst="rect">
            <a:avLst/>
          </a:prstGeom>
          <a:solidFill>
            <a:srgbClr val="FFFFFF"/>
          </a:solidFill>
          <a:ln w="9360">
            <a:solidFill>
              <a:srgbClr val="000000"/>
            </a:solidFill>
            <a:miter lim="800000"/>
            <a:headEnd/>
            <a:tailEnd/>
          </a:ln>
        </p:spPr>
        <p:txBody>
          <a:bodyPr wrap="none" anchor="ctr"/>
          <a:lstStyle/>
          <a:p>
            <a:endParaRPr lang="en-US" altLang="en-US"/>
          </a:p>
        </p:txBody>
      </p:sp>
      <p:sp>
        <p:nvSpPr>
          <p:cNvPr id="119812" name="Text Box 2"/>
          <p:cNvSpPr>
            <a:spLocks noChangeArrowheads="1"/>
          </p:cNvSpPr>
          <p:nvPr>
            <p:ph type="body"/>
          </p:nvPr>
        </p:nvSpPr>
        <p:spPr>
          <a:xfrm>
            <a:off x="731838" y="4560888"/>
            <a:ext cx="5849937" cy="43195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mtClean="0">
                <a:cs typeface="Times New Roman" panose="02020603050405020304" pitchFamily="18" charset="0"/>
              </a:rPr>
              <a:t>As the government worked to mobilize industry and manpower for the war effort, it also took steps to prepare the nation psychologically for a difficult struggle. This task fell to the Office of War Information, established in 1942. The OWI played several roles. One involved coordinating the release of war news via censorship and control of the media. In most instances, the OWI promoted media self-censorship of the media, which complied with many restrictions regarding troop movements, military campaigns, and so on.</a:t>
            </a: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ltLang="en-US" smtClean="0">
              <a:cs typeface="Times New Roman" panose="02020603050405020304" pitchFamily="18" charset="0"/>
            </a:endParaRP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mtClean="0">
                <a:cs typeface="Times New Roman" panose="02020603050405020304" pitchFamily="18" charset="0"/>
              </a:rPr>
              <a:t>The OWI worked to promote patriotism through various means, including posters, propaganda films, and radio shows—many featuring some of the era’s bigger celebrities. Similarly, the OWI helped to recruit women to work in the defense industry. The OWI also worked to educate foreign populations about “American democracy” through an international propaganda program, specifically with the Voice of America, a radio network that broadcasted American news and music to various nations in Europe, as well as to other parts of the world.  </a:t>
            </a: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ltLang="en-US" smtClean="0">
              <a:cs typeface="Times New Roman" panose="02020603050405020304" pitchFamily="18" charset="0"/>
            </a:endParaRP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mtClean="0">
                <a:cs typeface="Times New Roman" panose="02020603050405020304" pitchFamily="18" charset="0"/>
              </a:rPr>
              <a:t>With the end of the war came the end of the need for the OWI, and it dissolved in </a:t>
            </a: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mtClean="0">
                <a:cs typeface="Times New Roman" panose="02020603050405020304" pitchFamily="18" charset="0"/>
              </a:rPr>
              <a:t>late 1945.</a:t>
            </a: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ltLang="en-US" smtClean="0">
              <a:cs typeface="Times New Roman" panose="02020603050405020304" pitchFamily="18" charset="0"/>
            </a:endParaRP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ltLang="en-US" smtClean="0">
              <a:cs typeface="Times New Roman" panose="02020603050405020304" pitchFamily="18" charset="0"/>
            </a:endParaRPr>
          </a:p>
        </p:txBody>
      </p:sp>
      <p:sp>
        <p:nvSpPr>
          <p:cNvPr id="119813" name="Text Box 3"/>
          <p:cNvSpPr txBox="1">
            <a:spLocks noChangeArrowheads="1"/>
          </p:cNvSpPr>
          <p:nvPr/>
        </p:nvSpPr>
        <p:spPr bwMode="auto">
          <a:xfrm>
            <a:off x="4143375" y="9120188"/>
            <a:ext cx="3168650"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6794" tIns="48209" rIns="96794" bIns="48209" anchor="b"/>
          <a:lstStyle>
            <a:lvl1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1pPr>
            <a:lvl2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2pPr>
            <a:lvl3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3pPr>
            <a:lvl4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4pPr>
            <a:lvl5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5pPr>
            <a:lvl6pPr marL="25146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6pPr>
            <a:lvl7pPr marL="29718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7pPr>
            <a:lvl8pPr marL="34290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8pPr>
            <a:lvl9pPr marL="38862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9pPr>
          </a:lstStyle>
          <a:p>
            <a:pPr algn="r" eaLnBrk="1" hangingPunct="1"/>
            <a:fld id="{9380E7B9-23C9-49C5-A4C7-507827582BE6}" type="slidenum">
              <a:rPr lang="en-US" altLang="en-US" sz="1300">
                <a:solidFill>
                  <a:srgbClr val="000000"/>
                </a:solidFill>
              </a:rPr>
              <a:pPr algn="r" eaLnBrk="1" hangingPunct="1"/>
              <a:t>31</a:t>
            </a:fld>
            <a:endParaRPr lang="en-US" altLang="en-US" sz="1300">
              <a:solidFill>
                <a:srgbClr val="000000"/>
              </a:solidFill>
            </a:endParaRPr>
          </a:p>
        </p:txBody>
      </p:sp>
      <p:sp>
        <p:nvSpPr>
          <p:cNvPr id="119814" name="Rectangle 5"/>
          <p:cNvSpPr>
            <a:spLocks noGrp="1" noChangeArrowheads="1" noTextEdit="1"/>
          </p:cNvSpPr>
          <p:nvPr>
            <p:ph type="sldImg"/>
          </p:nvPr>
        </p:nvSpPr>
        <p:spPr>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0834" name="Rectangle 8"/>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1pPr>
            <a:lvl2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2pPr>
            <a:lvl3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3pPr>
            <a:lvl4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4pPr>
            <a:lvl5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5pPr>
            <a:lvl6pPr marL="25146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6pPr>
            <a:lvl7pPr marL="29718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7pPr>
            <a:lvl8pPr marL="34290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8pPr>
            <a:lvl9pPr marL="38862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9pPr>
          </a:lstStyle>
          <a:p>
            <a:pPr eaLnBrk="1" hangingPunct="1"/>
            <a:r>
              <a:rPr lang="en-US" altLang="en-US" sz="1300">
                <a:solidFill>
                  <a:srgbClr val="000000"/>
                </a:solidFill>
              </a:rPr>
              <a:t>S</a:t>
            </a:r>
            <a:fld id="{EC2B9885-97C0-480B-8195-774E1407C625}" type="slidenum">
              <a:rPr lang="en-US" altLang="en-US" sz="1300">
                <a:solidFill>
                  <a:srgbClr val="000000"/>
                </a:solidFill>
              </a:rPr>
              <a:pPr eaLnBrk="1" hangingPunct="1"/>
              <a:t>32</a:t>
            </a:fld>
            <a:endParaRPr lang="en-US" altLang="en-US" sz="1300">
              <a:solidFill>
                <a:srgbClr val="000000"/>
              </a:solidFill>
            </a:endParaRPr>
          </a:p>
        </p:txBody>
      </p:sp>
      <p:sp>
        <p:nvSpPr>
          <p:cNvPr id="120835" name="Text Box 1"/>
          <p:cNvSpPr txBox="1">
            <a:spLocks noChangeArrowheads="1"/>
          </p:cNvSpPr>
          <p:nvPr/>
        </p:nvSpPr>
        <p:spPr bwMode="auto">
          <a:xfrm>
            <a:off x="1230313" y="720725"/>
            <a:ext cx="4852987" cy="3600450"/>
          </a:xfrm>
          <a:prstGeom prst="rect">
            <a:avLst/>
          </a:prstGeom>
          <a:solidFill>
            <a:srgbClr val="FFFFFF"/>
          </a:solidFill>
          <a:ln w="9360">
            <a:solidFill>
              <a:srgbClr val="000000"/>
            </a:solidFill>
            <a:miter lim="800000"/>
            <a:headEnd/>
            <a:tailEnd/>
          </a:ln>
        </p:spPr>
        <p:txBody>
          <a:bodyPr wrap="none" anchor="ctr"/>
          <a:lstStyle/>
          <a:p>
            <a:endParaRPr lang="en-US" altLang="en-US"/>
          </a:p>
        </p:txBody>
      </p:sp>
      <p:sp>
        <p:nvSpPr>
          <p:cNvPr id="120836" name="Text Box 2"/>
          <p:cNvSpPr>
            <a:spLocks noChangeArrowheads="1"/>
          </p:cNvSpPr>
          <p:nvPr>
            <p:ph type="body"/>
          </p:nvPr>
        </p:nvSpPr>
        <p:spPr>
          <a:xfrm>
            <a:off x="731838" y="4560888"/>
            <a:ext cx="5849937" cy="43195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b="1" smtClean="0">
                <a:cs typeface="Times New Roman" panose="02020603050405020304" pitchFamily="18" charset="0"/>
              </a:rPr>
              <a:t>Discussion questions:</a:t>
            </a: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ltLang="en-US" smtClean="0">
              <a:cs typeface="Times New Roman" panose="02020603050405020304" pitchFamily="18" charset="0"/>
            </a:endParaRP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mtClean="0">
                <a:cs typeface="Times New Roman" panose="02020603050405020304" pitchFamily="18" charset="0"/>
              </a:rPr>
              <a:t>Ask students to identify specific elements that make these posters propaganda. Ask students to speculate as to how effective posters such as these might be in keeping patriotism high and focusing American attention on the war effort.</a:t>
            </a: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ltLang="en-US" smtClean="0">
              <a:cs typeface="Times New Roman" panose="02020603050405020304" pitchFamily="18" charset="0"/>
            </a:endParaRP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mtClean="0">
                <a:cs typeface="Times New Roman" panose="02020603050405020304" pitchFamily="18" charset="0"/>
              </a:rPr>
              <a:t>Students may look at the image of Uncle Sam rolling up his sleeves (a symbol of getting down to work), as well as the Nazi workers, as good methods of propaganda, although the Nazi war workers picture is somewhat subdued compared to the picture of Uncle Sam. However, the use of the word “slavery” in the Nazi war workers poster may lead students to note that Americans who read that poster might be concerned about losing basic freedoms if the Nazis won the war.</a:t>
            </a:r>
          </a:p>
        </p:txBody>
      </p:sp>
      <p:sp>
        <p:nvSpPr>
          <p:cNvPr id="120837" name="Text Box 3"/>
          <p:cNvSpPr txBox="1">
            <a:spLocks noChangeArrowheads="1"/>
          </p:cNvSpPr>
          <p:nvPr/>
        </p:nvSpPr>
        <p:spPr bwMode="auto">
          <a:xfrm>
            <a:off x="4143375" y="9120188"/>
            <a:ext cx="3168650"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6794" tIns="48209" rIns="96794" bIns="48209" anchor="b"/>
          <a:lstStyle>
            <a:lvl1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1pPr>
            <a:lvl2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2pPr>
            <a:lvl3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3pPr>
            <a:lvl4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4pPr>
            <a:lvl5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5pPr>
            <a:lvl6pPr marL="25146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6pPr>
            <a:lvl7pPr marL="29718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7pPr>
            <a:lvl8pPr marL="34290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8pPr>
            <a:lvl9pPr marL="38862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9pPr>
          </a:lstStyle>
          <a:p>
            <a:pPr algn="r" eaLnBrk="1" hangingPunct="1"/>
            <a:fld id="{43EAC816-E2E5-4B12-B59E-06CC706537D2}" type="slidenum">
              <a:rPr lang="en-US" altLang="en-US" sz="1300">
                <a:solidFill>
                  <a:srgbClr val="000000"/>
                </a:solidFill>
              </a:rPr>
              <a:pPr algn="r" eaLnBrk="1" hangingPunct="1"/>
              <a:t>32</a:t>
            </a:fld>
            <a:endParaRPr lang="en-US" altLang="en-US" sz="1300">
              <a:solidFill>
                <a:srgbClr val="000000"/>
              </a:solidFill>
            </a:endParaRPr>
          </a:p>
        </p:txBody>
      </p:sp>
      <p:sp>
        <p:nvSpPr>
          <p:cNvPr id="120838" name="Rectangle 5"/>
          <p:cNvSpPr>
            <a:spLocks noGrp="1" noChangeArrowheads="1" noTextEdit="1"/>
          </p:cNvSpPr>
          <p:nvPr>
            <p:ph type="sldImg"/>
          </p:nvPr>
        </p:nvSpPr>
        <p:spPr>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3906" name="Rectangle 8"/>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1pPr>
            <a:lvl2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2pPr>
            <a:lvl3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3pPr>
            <a:lvl4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4pPr>
            <a:lvl5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5pPr>
            <a:lvl6pPr marL="25146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6pPr>
            <a:lvl7pPr marL="29718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7pPr>
            <a:lvl8pPr marL="34290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8pPr>
            <a:lvl9pPr marL="38862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9pPr>
          </a:lstStyle>
          <a:p>
            <a:pPr eaLnBrk="1" hangingPunct="1"/>
            <a:r>
              <a:rPr lang="en-US" altLang="en-US" sz="1300">
                <a:solidFill>
                  <a:srgbClr val="000000"/>
                </a:solidFill>
              </a:rPr>
              <a:t>S</a:t>
            </a:r>
            <a:fld id="{709A402B-2E97-47FF-B294-A9EB32E412DC}" type="slidenum">
              <a:rPr lang="en-US" altLang="en-US" sz="1300">
                <a:solidFill>
                  <a:srgbClr val="000000"/>
                </a:solidFill>
              </a:rPr>
              <a:pPr eaLnBrk="1" hangingPunct="1"/>
              <a:t>33</a:t>
            </a:fld>
            <a:endParaRPr lang="en-US" altLang="en-US" sz="1300">
              <a:solidFill>
                <a:srgbClr val="000000"/>
              </a:solidFill>
            </a:endParaRPr>
          </a:p>
        </p:txBody>
      </p:sp>
      <p:sp>
        <p:nvSpPr>
          <p:cNvPr id="123907" name="Text Box 1"/>
          <p:cNvSpPr txBox="1">
            <a:spLocks noChangeArrowheads="1"/>
          </p:cNvSpPr>
          <p:nvPr/>
        </p:nvSpPr>
        <p:spPr bwMode="auto">
          <a:xfrm>
            <a:off x="1230313" y="720725"/>
            <a:ext cx="4852987" cy="3600450"/>
          </a:xfrm>
          <a:prstGeom prst="rect">
            <a:avLst/>
          </a:prstGeom>
          <a:solidFill>
            <a:srgbClr val="FFFFFF"/>
          </a:solidFill>
          <a:ln w="9360">
            <a:solidFill>
              <a:srgbClr val="000000"/>
            </a:solidFill>
            <a:miter lim="800000"/>
            <a:headEnd/>
            <a:tailEnd/>
          </a:ln>
        </p:spPr>
        <p:txBody>
          <a:bodyPr wrap="none" anchor="ctr"/>
          <a:lstStyle/>
          <a:p>
            <a:endParaRPr lang="en-US" altLang="en-US"/>
          </a:p>
        </p:txBody>
      </p:sp>
      <p:sp>
        <p:nvSpPr>
          <p:cNvPr id="123908" name="Text Box 2"/>
          <p:cNvSpPr>
            <a:spLocks noChangeArrowheads="1"/>
          </p:cNvSpPr>
          <p:nvPr>
            <p:ph type="body"/>
          </p:nvPr>
        </p:nvSpPr>
        <p:spPr>
          <a:xfrm>
            <a:off x="731838" y="4560888"/>
            <a:ext cx="5849937" cy="43195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mtClean="0">
                <a:cs typeface="Times New Roman" panose="02020603050405020304" pitchFamily="18" charset="0"/>
              </a:rPr>
              <a:t>Recovering from Pearl Harbor posed many significant military problems, but also posed significant problems on the home front as well. Used to federal regulation of the economy, Americans now found the government changing economic and industrial priorities to meet military needs—in the words of FDR, “ ‘Dr. New Deal’ [was] replaced by ‘Dr. Win the War’.”</a:t>
            </a: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ltLang="en-US" smtClean="0">
              <a:cs typeface="Times New Roman" panose="02020603050405020304" pitchFamily="18" charset="0"/>
            </a:endParaRP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mtClean="0">
                <a:cs typeface="Times New Roman" panose="02020603050405020304" pitchFamily="18" charset="0"/>
              </a:rPr>
              <a:t>To reach this goal, civilian industries converted to wartime production, which frequently required retooling factories and retraining workers. Factories needed more manpower (both male and female), especially to replace workers who enlisted into the armed forces or were drafted.</a:t>
            </a: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ltLang="en-US" smtClean="0">
              <a:cs typeface="Times New Roman" panose="02020603050405020304" pitchFamily="18" charset="0"/>
            </a:endParaRP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mtClean="0">
                <a:cs typeface="Times New Roman" panose="02020603050405020304" pitchFamily="18" charset="0"/>
              </a:rPr>
              <a:t>The sheer amount of products devoted to the war effort inevitably led to the scarcity of certain foods and goods. The government had to find a way to make sure that military populations would receive needed supplies, without subjecting civilian populations to extreme hardships.  </a:t>
            </a: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ltLang="en-US" smtClean="0">
              <a:cs typeface="Times New Roman" panose="02020603050405020304" pitchFamily="18" charset="0"/>
            </a:endParaRP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mtClean="0">
                <a:cs typeface="Times New Roman" panose="02020603050405020304" pitchFamily="18" charset="0"/>
              </a:rPr>
              <a:t>Still another question concerned relationships between management and labor—how to maintain production without the threat of strikes.  </a:t>
            </a:r>
          </a:p>
        </p:txBody>
      </p:sp>
      <p:sp>
        <p:nvSpPr>
          <p:cNvPr id="123909" name="Text Box 3"/>
          <p:cNvSpPr txBox="1">
            <a:spLocks noChangeArrowheads="1"/>
          </p:cNvSpPr>
          <p:nvPr/>
        </p:nvSpPr>
        <p:spPr bwMode="auto">
          <a:xfrm>
            <a:off x="4143375" y="9120188"/>
            <a:ext cx="3168650"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6794" tIns="48209" rIns="96794" bIns="48209" anchor="b"/>
          <a:lstStyle>
            <a:lvl1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1pPr>
            <a:lvl2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2pPr>
            <a:lvl3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3pPr>
            <a:lvl4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4pPr>
            <a:lvl5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5pPr>
            <a:lvl6pPr marL="25146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6pPr>
            <a:lvl7pPr marL="29718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7pPr>
            <a:lvl8pPr marL="34290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8pPr>
            <a:lvl9pPr marL="38862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9pPr>
          </a:lstStyle>
          <a:p>
            <a:pPr algn="r" eaLnBrk="1" hangingPunct="1"/>
            <a:fld id="{79CD9478-E774-481D-8920-2C33A12D892A}" type="slidenum">
              <a:rPr lang="en-US" altLang="en-US" sz="1300">
                <a:solidFill>
                  <a:srgbClr val="000000"/>
                </a:solidFill>
              </a:rPr>
              <a:pPr algn="r" eaLnBrk="1" hangingPunct="1"/>
              <a:t>33</a:t>
            </a:fld>
            <a:endParaRPr lang="en-US" altLang="en-US" sz="1300">
              <a:solidFill>
                <a:srgbClr val="000000"/>
              </a:solidFill>
            </a:endParaRPr>
          </a:p>
        </p:txBody>
      </p:sp>
      <p:sp>
        <p:nvSpPr>
          <p:cNvPr id="123910" name="Rectangle 5"/>
          <p:cNvSpPr>
            <a:spLocks noGrp="1" noChangeArrowheads="1" noTextEdit="1"/>
          </p:cNvSpPr>
          <p:nvPr>
            <p:ph type="sldImg"/>
          </p:nvPr>
        </p:nvSpPr>
        <p:spPr>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4930" name="Rectangle 8"/>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1pPr>
            <a:lvl2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2pPr>
            <a:lvl3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3pPr>
            <a:lvl4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4pPr>
            <a:lvl5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5pPr>
            <a:lvl6pPr marL="25146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6pPr>
            <a:lvl7pPr marL="29718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7pPr>
            <a:lvl8pPr marL="34290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8pPr>
            <a:lvl9pPr marL="38862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9pPr>
          </a:lstStyle>
          <a:p>
            <a:pPr eaLnBrk="1" hangingPunct="1"/>
            <a:r>
              <a:rPr lang="en-US" altLang="en-US" sz="1300">
                <a:solidFill>
                  <a:srgbClr val="000000"/>
                </a:solidFill>
              </a:rPr>
              <a:t>S</a:t>
            </a:r>
            <a:fld id="{43E8A274-BE8A-4702-8262-0BD36B880A6E}" type="slidenum">
              <a:rPr lang="en-US" altLang="en-US" sz="1300">
                <a:solidFill>
                  <a:srgbClr val="000000"/>
                </a:solidFill>
              </a:rPr>
              <a:pPr eaLnBrk="1" hangingPunct="1"/>
              <a:t>34</a:t>
            </a:fld>
            <a:endParaRPr lang="en-US" altLang="en-US" sz="1300">
              <a:solidFill>
                <a:srgbClr val="000000"/>
              </a:solidFill>
            </a:endParaRPr>
          </a:p>
        </p:txBody>
      </p:sp>
      <p:sp>
        <p:nvSpPr>
          <p:cNvPr id="124931" name="Text Box 1"/>
          <p:cNvSpPr txBox="1">
            <a:spLocks noChangeArrowheads="1"/>
          </p:cNvSpPr>
          <p:nvPr/>
        </p:nvSpPr>
        <p:spPr bwMode="auto">
          <a:xfrm>
            <a:off x="1230313" y="720725"/>
            <a:ext cx="4852987" cy="3600450"/>
          </a:xfrm>
          <a:prstGeom prst="rect">
            <a:avLst/>
          </a:prstGeom>
          <a:solidFill>
            <a:srgbClr val="FFFFFF"/>
          </a:solidFill>
          <a:ln w="9360">
            <a:solidFill>
              <a:srgbClr val="000000"/>
            </a:solidFill>
            <a:miter lim="800000"/>
            <a:headEnd/>
            <a:tailEnd/>
          </a:ln>
        </p:spPr>
        <p:txBody>
          <a:bodyPr wrap="none" anchor="ctr"/>
          <a:lstStyle/>
          <a:p>
            <a:endParaRPr lang="en-US" altLang="en-US"/>
          </a:p>
        </p:txBody>
      </p:sp>
      <p:sp>
        <p:nvSpPr>
          <p:cNvPr id="124932" name="Text Box 2"/>
          <p:cNvSpPr>
            <a:spLocks noChangeArrowheads="1"/>
          </p:cNvSpPr>
          <p:nvPr>
            <p:ph type="body"/>
          </p:nvPr>
        </p:nvSpPr>
        <p:spPr>
          <a:xfrm>
            <a:off x="731838" y="4560888"/>
            <a:ext cx="5849937" cy="43195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mtClean="0">
                <a:cs typeface="Times New Roman" panose="02020603050405020304" pitchFamily="18" charset="0"/>
              </a:rPr>
              <a:t>One of the largest mistakes the Axis nations made was believing that most Americans would not tolerate shifting industrial production to build tanks, planes, and guns, instead of washing machines, automobiles, and radios. However, American industry and the public soon proved that they were willing to make sacrifices for the sake of victory.</a:t>
            </a: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ltLang="en-US" smtClean="0">
              <a:cs typeface="Times New Roman" panose="02020603050405020304" pitchFamily="18" charset="0"/>
            </a:endParaRP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mtClean="0">
                <a:cs typeface="Times New Roman" panose="02020603050405020304" pitchFamily="18" charset="0"/>
              </a:rPr>
              <a:t>Civilian automobile production ended two months after Pearl Harbor. Soon, automobile manufacturers had retooled and were producing airplanes and tanks. Other civilian industries did the same, and by 1942, war production involved one-third of the U.S. economy. American output of materiel equaled that of Germany, Japan, and Italy combined.</a:t>
            </a: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ltLang="en-US" smtClean="0">
              <a:cs typeface="Times New Roman" panose="02020603050405020304" pitchFamily="18" charset="0"/>
            </a:endParaRP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mtClean="0">
                <a:cs typeface="Times New Roman" panose="02020603050405020304" pitchFamily="18" charset="0"/>
              </a:rPr>
              <a:t>The war also spurred the expansion or creation of new industries. For example, Japanese-controlled territory contained most of the world’s supply of rubber. In response, the U.S. built nearly 50 synthetic rubber plants across the country. By war’s end, the U.S. had become the world’s largest importer of natural rubber to the world’s largest exporter of synthetic rubber.</a:t>
            </a: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ltLang="en-US" smtClean="0">
              <a:cs typeface="Times New Roman" panose="02020603050405020304" pitchFamily="18" charset="0"/>
            </a:endParaRP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mtClean="0">
                <a:cs typeface="Times New Roman" panose="02020603050405020304" pitchFamily="18" charset="0"/>
              </a:rPr>
              <a:t>All told, U.S. industry produced 300,000 military aircraft, 2.6 million machine guns, six million tons of bombs, and 86,000 warships.</a:t>
            </a:r>
          </a:p>
        </p:txBody>
      </p:sp>
      <p:sp>
        <p:nvSpPr>
          <p:cNvPr id="124933" name="Text Box 3"/>
          <p:cNvSpPr txBox="1">
            <a:spLocks noChangeArrowheads="1"/>
          </p:cNvSpPr>
          <p:nvPr/>
        </p:nvSpPr>
        <p:spPr bwMode="auto">
          <a:xfrm>
            <a:off x="4143375" y="9120188"/>
            <a:ext cx="3168650"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6794" tIns="48209" rIns="96794" bIns="48209" anchor="b"/>
          <a:lstStyle>
            <a:lvl1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1pPr>
            <a:lvl2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2pPr>
            <a:lvl3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3pPr>
            <a:lvl4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4pPr>
            <a:lvl5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5pPr>
            <a:lvl6pPr marL="25146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6pPr>
            <a:lvl7pPr marL="29718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7pPr>
            <a:lvl8pPr marL="34290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8pPr>
            <a:lvl9pPr marL="38862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9pPr>
          </a:lstStyle>
          <a:p>
            <a:pPr algn="r" eaLnBrk="1" hangingPunct="1"/>
            <a:fld id="{6FB1886B-49F1-45B4-9A2B-C57510339DF4}" type="slidenum">
              <a:rPr lang="en-US" altLang="en-US" sz="1300">
                <a:solidFill>
                  <a:srgbClr val="000000"/>
                </a:solidFill>
              </a:rPr>
              <a:pPr algn="r" eaLnBrk="1" hangingPunct="1"/>
              <a:t>34</a:t>
            </a:fld>
            <a:endParaRPr lang="en-US" altLang="en-US" sz="1300">
              <a:solidFill>
                <a:srgbClr val="000000"/>
              </a:solidFill>
            </a:endParaRPr>
          </a:p>
        </p:txBody>
      </p:sp>
      <p:sp>
        <p:nvSpPr>
          <p:cNvPr id="124934" name="Rectangle 5"/>
          <p:cNvSpPr>
            <a:spLocks noGrp="1" noChangeArrowheads="1" noTextEdit="1"/>
          </p:cNvSpPr>
          <p:nvPr>
            <p:ph type="sldImg"/>
          </p:nvPr>
        </p:nvSpPr>
        <p:spPr>
          <a:ln/>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8002" name="Rectangle 8"/>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1pPr>
            <a:lvl2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2pPr>
            <a:lvl3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3pPr>
            <a:lvl4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4pPr>
            <a:lvl5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5pPr>
            <a:lvl6pPr marL="25146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6pPr>
            <a:lvl7pPr marL="29718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7pPr>
            <a:lvl8pPr marL="34290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8pPr>
            <a:lvl9pPr marL="38862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9pPr>
          </a:lstStyle>
          <a:p>
            <a:pPr eaLnBrk="1" hangingPunct="1"/>
            <a:r>
              <a:rPr lang="en-US" altLang="en-US" sz="1300">
                <a:solidFill>
                  <a:srgbClr val="000000"/>
                </a:solidFill>
              </a:rPr>
              <a:t>S</a:t>
            </a:r>
            <a:fld id="{B76C6485-10F9-4EBE-937F-47C8C02BDE7A}" type="slidenum">
              <a:rPr lang="en-US" altLang="en-US" sz="1300">
                <a:solidFill>
                  <a:srgbClr val="000000"/>
                </a:solidFill>
              </a:rPr>
              <a:pPr eaLnBrk="1" hangingPunct="1"/>
              <a:t>35</a:t>
            </a:fld>
            <a:endParaRPr lang="en-US" altLang="en-US" sz="1300">
              <a:solidFill>
                <a:srgbClr val="000000"/>
              </a:solidFill>
            </a:endParaRPr>
          </a:p>
        </p:txBody>
      </p:sp>
      <p:sp>
        <p:nvSpPr>
          <p:cNvPr id="128003" name="Text Box 1"/>
          <p:cNvSpPr txBox="1">
            <a:spLocks noChangeArrowheads="1"/>
          </p:cNvSpPr>
          <p:nvPr/>
        </p:nvSpPr>
        <p:spPr bwMode="auto">
          <a:xfrm>
            <a:off x="1230313" y="720725"/>
            <a:ext cx="4852987" cy="3600450"/>
          </a:xfrm>
          <a:prstGeom prst="rect">
            <a:avLst/>
          </a:prstGeom>
          <a:solidFill>
            <a:srgbClr val="FFFFFF"/>
          </a:solidFill>
          <a:ln w="9360">
            <a:solidFill>
              <a:srgbClr val="000000"/>
            </a:solidFill>
            <a:miter lim="800000"/>
            <a:headEnd/>
            <a:tailEnd/>
          </a:ln>
        </p:spPr>
        <p:txBody>
          <a:bodyPr wrap="none" anchor="ctr"/>
          <a:lstStyle/>
          <a:p>
            <a:endParaRPr lang="en-US" altLang="en-US"/>
          </a:p>
        </p:txBody>
      </p:sp>
      <p:sp>
        <p:nvSpPr>
          <p:cNvPr id="128004" name="Text Box 2"/>
          <p:cNvSpPr>
            <a:spLocks noChangeArrowheads="1"/>
          </p:cNvSpPr>
          <p:nvPr>
            <p:ph type="body"/>
          </p:nvPr>
        </p:nvSpPr>
        <p:spPr>
          <a:xfrm>
            <a:off x="731838" y="4560888"/>
            <a:ext cx="5849937" cy="43243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marL="228600" indent="-228600">
              <a:spcBef>
                <a:spcPts val="450"/>
              </a:spcBef>
              <a:buFont typeface="Times New Roman" panose="02020603050405020304" pitchFamily="18" charset="0"/>
              <a:buAutoNum type="arabicPeriod"/>
              <a:tabLst>
                <a:tab pos="228600" algn="l"/>
                <a:tab pos="685800" algn="l"/>
                <a:tab pos="1143000" algn="l"/>
                <a:tab pos="1600200" algn="l"/>
                <a:tab pos="2057400" algn="l"/>
                <a:tab pos="2514600" algn="l"/>
                <a:tab pos="2971800" algn="l"/>
                <a:tab pos="3429000" algn="l"/>
                <a:tab pos="3886200" algn="l"/>
                <a:tab pos="4343400" algn="l"/>
                <a:tab pos="4800600" algn="l"/>
                <a:tab pos="5257800" algn="l"/>
                <a:tab pos="5715000" algn="l"/>
                <a:tab pos="6172200" algn="l"/>
                <a:tab pos="6629400" algn="l"/>
                <a:tab pos="7086600" algn="l"/>
                <a:tab pos="7543800" algn="l"/>
                <a:tab pos="8001000" algn="l"/>
                <a:tab pos="8458200" algn="l"/>
                <a:tab pos="8915400" algn="l"/>
                <a:tab pos="9372600" algn="l"/>
              </a:tabLst>
            </a:pPr>
            <a:r>
              <a:rPr lang="en-US" altLang="en-US" smtClean="0">
                <a:cs typeface="Times New Roman" panose="02020603050405020304" pitchFamily="18" charset="0"/>
              </a:rPr>
              <a:t>The Office of War Information was formed in 1942 to ensure coordination of war news, promote patriotism, and develop and disseminate propaganda. The OWI produced posters, motivational films, and radio shows to keep Americans focused on the war effort. It also recruited women to work in the war industry by similar means. In addition, the OWI established and ran the Voice of America radio network to broadcast a steady stream of American propaganda to Europe and in </a:t>
            </a:r>
            <a:br>
              <a:rPr lang="en-US" altLang="en-US" smtClean="0">
                <a:cs typeface="Times New Roman" panose="02020603050405020304" pitchFamily="18" charset="0"/>
              </a:rPr>
            </a:br>
            <a:r>
              <a:rPr lang="en-US" altLang="en-US" smtClean="0">
                <a:cs typeface="Times New Roman" panose="02020603050405020304" pitchFamily="18" charset="0"/>
              </a:rPr>
              <a:t>the Pacific.</a:t>
            </a:r>
          </a:p>
          <a:p>
            <a:pPr marL="228600" indent="-228600">
              <a:spcBef>
                <a:spcPts val="450"/>
              </a:spcBef>
              <a:buFont typeface="Times New Roman" panose="02020603050405020304" pitchFamily="18" charset="0"/>
              <a:buAutoNum type="arabicPeriod"/>
              <a:tabLst>
                <a:tab pos="228600" algn="l"/>
                <a:tab pos="685800" algn="l"/>
                <a:tab pos="1143000" algn="l"/>
                <a:tab pos="1600200" algn="l"/>
                <a:tab pos="2057400" algn="l"/>
                <a:tab pos="2514600" algn="l"/>
                <a:tab pos="2971800" algn="l"/>
                <a:tab pos="3429000" algn="l"/>
                <a:tab pos="3886200" algn="l"/>
                <a:tab pos="4343400" algn="l"/>
                <a:tab pos="4800600" algn="l"/>
                <a:tab pos="5257800" algn="l"/>
                <a:tab pos="5715000" algn="l"/>
                <a:tab pos="6172200" algn="l"/>
                <a:tab pos="6629400" algn="l"/>
                <a:tab pos="7086600" algn="l"/>
                <a:tab pos="7543800" algn="l"/>
                <a:tab pos="8001000" algn="l"/>
                <a:tab pos="8458200" algn="l"/>
                <a:tab pos="8915400" algn="l"/>
                <a:tab pos="9372600" algn="l"/>
              </a:tabLst>
            </a:pPr>
            <a:r>
              <a:rPr lang="en-US" altLang="en-US" smtClean="0">
                <a:cs typeface="Times New Roman" panose="02020603050405020304" pitchFamily="18" charset="0"/>
              </a:rPr>
              <a:t>Hollywood helped the war effort by providing audiences with movies that showed the evils of the Axis and highlighted the goodness of the Allied cause. Movies such as </a:t>
            </a:r>
            <a:r>
              <a:rPr lang="en-US" altLang="en-US" i="1" smtClean="0">
                <a:cs typeface="Times New Roman" panose="02020603050405020304" pitchFamily="18" charset="0"/>
              </a:rPr>
              <a:t>Casablanca</a:t>
            </a:r>
            <a:r>
              <a:rPr lang="en-US" altLang="en-US" smtClean="0">
                <a:cs typeface="Times New Roman" panose="02020603050405020304" pitchFamily="18" charset="0"/>
              </a:rPr>
              <a:t> portrayed the Germans as sadistic warmongers, while </a:t>
            </a:r>
            <a:r>
              <a:rPr lang="en-US" altLang="en-US" i="1" smtClean="0">
                <a:cs typeface="Times New Roman" panose="02020603050405020304" pitchFamily="18" charset="0"/>
              </a:rPr>
              <a:t>Yankee Doodle Dandy</a:t>
            </a:r>
            <a:r>
              <a:rPr lang="en-US" altLang="en-US" smtClean="0">
                <a:cs typeface="Times New Roman" panose="02020603050405020304" pitchFamily="18" charset="0"/>
              </a:rPr>
              <a:t> promoted patriotism on the home front. Cartoons such as </a:t>
            </a:r>
            <a:r>
              <a:rPr lang="en-US" altLang="en-US" i="1" smtClean="0">
                <a:cs typeface="Times New Roman" panose="02020603050405020304" pitchFamily="18" charset="0"/>
              </a:rPr>
              <a:t>Donald Duck in Nutziland</a:t>
            </a:r>
            <a:r>
              <a:rPr lang="en-US" altLang="en-US" smtClean="0">
                <a:cs typeface="Times New Roman" panose="02020603050405020304" pitchFamily="18" charset="0"/>
              </a:rPr>
              <a:t> put a comic spin on why Americans had to support the war effort. Life on the home front was also brought to the silver screen in films such as </a:t>
            </a:r>
            <a:r>
              <a:rPr lang="en-US" altLang="en-US" i="1" smtClean="0">
                <a:cs typeface="Times New Roman" panose="02020603050405020304" pitchFamily="18" charset="0"/>
              </a:rPr>
              <a:t>Mrs. Miniver</a:t>
            </a:r>
            <a:r>
              <a:rPr lang="en-US" altLang="en-US" smtClean="0">
                <a:cs typeface="Times New Roman" panose="02020603050405020304" pitchFamily="18" charset="0"/>
              </a:rPr>
              <a:t> and </a:t>
            </a:r>
            <a:r>
              <a:rPr lang="en-US" altLang="en-US" i="1" smtClean="0">
                <a:cs typeface="Times New Roman" panose="02020603050405020304" pitchFamily="18" charset="0"/>
              </a:rPr>
              <a:t>Since You Went Away.</a:t>
            </a:r>
            <a:r>
              <a:rPr lang="en-US" altLang="en-US" smtClean="0">
                <a:cs typeface="Times New Roman" panose="02020603050405020304" pitchFamily="18" charset="0"/>
              </a:rPr>
              <a:t> Documentary films, such as Frank Capra’s series</a:t>
            </a:r>
            <a:r>
              <a:rPr lang="en-US" altLang="en-US" i="1" smtClean="0">
                <a:cs typeface="Times New Roman" panose="02020603050405020304" pitchFamily="18" charset="0"/>
              </a:rPr>
              <a:t> Why We Fight</a:t>
            </a:r>
            <a:r>
              <a:rPr lang="en-US" altLang="en-US" smtClean="0">
                <a:cs typeface="Times New Roman" panose="02020603050405020304" pitchFamily="18" charset="0"/>
              </a:rPr>
              <a:t> also helped to maintain American interest in fighting the war.</a:t>
            </a:r>
          </a:p>
          <a:p>
            <a:pPr marL="228600" indent="-228600">
              <a:spcBef>
                <a:spcPts val="450"/>
              </a:spcBef>
              <a:buFont typeface="Times New Roman" panose="02020603050405020304" pitchFamily="18" charset="0"/>
              <a:buAutoNum type="arabicPeriod"/>
              <a:tabLst>
                <a:tab pos="228600" algn="l"/>
                <a:tab pos="685800" algn="l"/>
                <a:tab pos="1143000" algn="l"/>
                <a:tab pos="1600200" algn="l"/>
                <a:tab pos="2057400" algn="l"/>
                <a:tab pos="2514600" algn="l"/>
                <a:tab pos="2971800" algn="l"/>
                <a:tab pos="3429000" algn="l"/>
                <a:tab pos="3886200" algn="l"/>
                <a:tab pos="4343400" algn="l"/>
                <a:tab pos="4800600" algn="l"/>
                <a:tab pos="5257800" algn="l"/>
                <a:tab pos="5715000" algn="l"/>
                <a:tab pos="6172200" algn="l"/>
                <a:tab pos="6629400" algn="l"/>
                <a:tab pos="7086600" algn="l"/>
                <a:tab pos="7543800" algn="l"/>
                <a:tab pos="8001000" algn="l"/>
                <a:tab pos="8458200" algn="l"/>
                <a:tab pos="8915400" algn="l"/>
                <a:tab pos="9372600" algn="l"/>
              </a:tabLst>
            </a:pPr>
            <a:r>
              <a:rPr lang="en-US" altLang="en-US" smtClean="0">
                <a:cs typeface="Times New Roman" panose="02020603050405020304" pitchFamily="18" charset="0"/>
              </a:rPr>
              <a:t>Kaiser made two innovations in shipbuilding: First was the use of welded hulls, rather than riveted hulls, which greatly reduced the time spent on construction. The second involved prefabricating sections of the ship at different locations, then bringing them together for final assembly at a shipyard. </a:t>
            </a:r>
          </a:p>
        </p:txBody>
      </p:sp>
      <p:sp>
        <p:nvSpPr>
          <p:cNvPr id="128005" name="Text Box 3"/>
          <p:cNvSpPr txBox="1">
            <a:spLocks noChangeArrowheads="1"/>
          </p:cNvSpPr>
          <p:nvPr/>
        </p:nvSpPr>
        <p:spPr bwMode="auto">
          <a:xfrm>
            <a:off x="4143375" y="9120188"/>
            <a:ext cx="3168650"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6794" tIns="48209" rIns="96794" bIns="48209" anchor="b"/>
          <a:lstStyle>
            <a:lvl1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1pPr>
            <a:lvl2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2pPr>
            <a:lvl3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3pPr>
            <a:lvl4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4pPr>
            <a:lvl5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5pPr>
            <a:lvl6pPr marL="25146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6pPr>
            <a:lvl7pPr marL="29718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7pPr>
            <a:lvl8pPr marL="34290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8pPr>
            <a:lvl9pPr marL="38862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9pPr>
          </a:lstStyle>
          <a:p>
            <a:pPr algn="r" eaLnBrk="1" hangingPunct="1"/>
            <a:fld id="{C62574D2-544A-490B-84BB-6DFC15809083}" type="slidenum">
              <a:rPr lang="en-US" altLang="en-US" sz="1300">
                <a:solidFill>
                  <a:srgbClr val="000000"/>
                </a:solidFill>
              </a:rPr>
              <a:pPr algn="r" eaLnBrk="1" hangingPunct="1"/>
              <a:t>35</a:t>
            </a:fld>
            <a:endParaRPr lang="en-US" altLang="en-US" sz="1300">
              <a:solidFill>
                <a:srgbClr val="000000"/>
              </a:solidFill>
            </a:endParaRPr>
          </a:p>
        </p:txBody>
      </p:sp>
      <p:sp>
        <p:nvSpPr>
          <p:cNvPr id="128006" name="Rectangle 5"/>
          <p:cNvSpPr>
            <a:spLocks noGrp="1" noChangeArrowheads="1" noTextEdit="1"/>
          </p:cNvSpPr>
          <p:nvPr>
            <p:ph type="sldImg"/>
          </p:nvPr>
        </p:nvSpPr>
        <p:spPr>
          <a:ln/>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9026" name="Rectangle 8"/>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1pPr>
            <a:lvl2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2pPr>
            <a:lvl3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3pPr>
            <a:lvl4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4pPr>
            <a:lvl5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5pPr>
            <a:lvl6pPr marL="25146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6pPr>
            <a:lvl7pPr marL="29718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7pPr>
            <a:lvl8pPr marL="34290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8pPr>
            <a:lvl9pPr marL="38862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9pPr>
          </a:lstStyle>
          <a:p>
            <a:pPr eaLnBrk="1" hangingPunct="1"/>
            <a:r>
              <a:rPr lang="en-US" altLang="en-US" sz="1300">
                <a:solidFill>
                  <a:srgbClr val="000000"/>
                </a:solidFill>
              </a:rPr>
              <a:t>S</a:t>
            </a:r>
            <a:fld id="{58E30FD0-9F22-4672-89A0-39FDC26386D6}" type="slidenum">
              <a:rPr lang="en-US" altLang="en-US" sz="1300">
                <a:solidFill>
                  <a:srgbClr val="000000"/>
                </a:solidFill>
              </a:rPr>
              <a:pPr eaLnBrk="1" hangingPunct="1"/>
              <a:t>36</a:t>
            </a:fld>
            <a:endParaRPr lang="en-US" altLang="en-US" sz="1300">
              <a:solidFill>
                <a:srgbClr val="000000"/>
              </a:solidFill>
            </a:endParaRPr>
          </a:p>
        </p:txBody>
      </p:sp>
      <p:sp>
        <p:nvSpPr>
          <p:cNvPr id="129027" name="Text Box 1"/>
          <p:cNvSpPr txBox="1">
            <a:spLocks noChangeArrowheads="1"/>
          </p:cNvSpPr>
          <p:nvPr/>
        </p:nvSpPr>
        <p:spPr bwMode="auto">
          <a:xfrm>
            <a:off x="1230313" y="720725"/>
            <a:ext cx="4852987" cy="3600450"/>
          </a:xfrm>
          <a:prstGeom prst="rect">
            <a:avLst/>
          </a:prstGeom>
          <a:solidFill>
            <a:srgbClr val="FFFFFF"/>
          </a:solidFill>
          <a:ln w="9360">
            <a:solidFill>
              <a:srgbClr val="000000"/>
            </a:solidFill>
            <a:miter lim="800000"/>
            <a:headEnd/>
            <a:tailEnd/>
          </a:ln>
        </p:spPr>
        <p:txBody>
          <a:bodyPr wrap="none" anchor="ctr"/>
          <a:lstStyle/>
          <a:p>
            <a:endParaRPr lang="en-US" altLang="en-US"/>
          </a:p>
        </p:txBody>
      </p:sp>
      <p:sp>
        <p:nvSpPr>
          <p:cNvPr id="129028" name="Text Box 2"/>
          <p:cNvSpPr>
            <a:spLocks noChangeArrowheads="1"/>
          </p:cNvSpPr>
          <p:nvPr>
            <p:ph type="body"/>
          </p:nvPr>
        </p:nvSpPr>
        <p:spPr>
          <a:xfrm>
            <a:off x="731838" y="4560888"/>
            <a:ext cx="5849937" cy="43195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mtClean="0">
                <a:cs typeface="Times New Roman" panose="02020603050405020304" pitchFamily="18" charset="0"/>
              </a:rPr>
              <a:t>In order to coordinate the “production miracle” needed to win the war, the Roosevelt Administration created several boards and agencies which significantly altered American business and the economy during the war years. The War Production Board ensured that the military received the resources it needed to fight the war. Since the government had to acquire massive amounts of materiel to fight the Axis, it also needed to direct a large portion of industrial output to military purposes. Headed by Sears, Roebuck and Co. Chairman Donald Nelson, the WPB suspended nonessential business activities, such as the manufacture of civilian automobiles, for the duration of the war. It assigned priorities to scarce materiel and allocated raw materiel to key industries. It also organized and encouraged scrap drives to recycle waste materiel into needed goods. </a:t>
            </a:r>
          </a:p>
        </p:txBody>
      </p:sp>
      <p:sp>
        <p:nvSpPr>
          <p:cNvPr id="129029" name="Text Box 3"/>
          <p:cNvSpPr txBox="1">
            <a:spLocks noChangeArrowheads="1"/>
          </p:cNvSpPr>
          <p:nvPr/>
        </p:nvSpPr>
        <p:spPr bwMode="auto">
          <a:xfrm>
            <a:off x="4143375" y="9120188"/>
            <a:ext cx="3168650"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6794" tIns="48209" rIns="96794" bIns="48209" anchor="b"/>
          <a:lstStyle>
            <a:lvl1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1pPr>
            <a:lvl2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2pPr>
            <a:lvl3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3pPr>
            <a:lvl4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4pPr>
            <a:lvl5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5pPr>
            <a:lvl6pPr marL="25146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6pPr>
            <a:lvl7pPr marL="29718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7pPr>
            <a:lvl8pPr marL="34290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8pPr>
            <a:lvl9pPr marL="38862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9pPr>
          </a:lstStyle>
          <a:p>
            <a:pPr algn="r" eaLnBrk="1" hangingPunct="1"/>
            <a:fld id="{3F0CF6C8-1FA7-4472-967A-7EA40ED904A4}" type="slidenum">
              <a:rPr lang="en-US" altLang="en-US" sz="1300">
                <a:solidFill>
                  <a:srgbClr val="000000"/>
                </a:solidFill>
              </a:rPr>
              <a:pPr algn="r" eaLnBrk="1" hangingPunct="1"/>
              <a:t>36</a:t>
            </a:fld>
            <a:endParaRPr lang="en-US" altLang="en-US" sz="1300">
              <a:solidFill>
                <a:srgbClr val="000000"/>
              </a:solidFill>
            </a:endParaRPr>
          </a:p>
        </p:txBody>
      </p:sp>
      <p:sp>
        <p:nvSpPr>
          <p:cNvPr id="129030" name="Rectangle 5"/>
          <p:cNvSpPr>
            <a:spLocks noGrp="1" noChangeArrowheads="1" noTextEdit="1"/>
          </p:cNvSpPr>
          <p:nvPr>
            <p:ph type="sldImg"/>
          </p:nvPr>
        </p:nvSpPr>
        <p:spPr>
          <a:ln/>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0050" name="Rectangle 8"/>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1pPr>
            <a:lvl2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2pPr>
            <a:lvl3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3pPr>
            <a:lvl4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4pPr>
            <a:lvl5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5pPr>
            <a:lvl6pPr marL="25146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6pPr>
            <a:lvl7pPr marL="29718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7pPr>
            <a:lvl8pPr marL="34290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8pPr>
            <a:lvl9pPr marL="38862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9pPr>
          </a:lstStyle>
          <a:p>
            <a:pPr eaLnBrk="1" hangingPunct="1"/>
            <a:r>
              <a:rPr lang="en-US" altLang="en-US" sz="1300">
                <a:solidFill>
                  <a:srgbClr val="000000"/>
                </a:solidFill>
              </a:rPr>
              <a:t>S</a:t>
            </a:r>
            <a:fld id="{E8F83836-5D93-400B-9A16-7755F88159BB}" type="slidenum">
              <a:rPr lang="en-US" altLang="en-US" sz="1300">
                <a:solidFill>
                  <a:srgbClr val="000000"/>
                </a:solidFill>
              </a:rPr>
              <a:pPr eaLnBrk="1" hangingPunct="1"/>
              <a:t>37</a:t>
            </a:fld>
            <a:endParaRPr lang="en-US" altLang="en-US" sz="1300">
              <a:solidFill>
                <a:srgbClr val="000000"/>
              </a:solidFill>
            </a:endParaRPr>
          </a:p>
        </p:txBody>
      </p:sp>
      <p:sp>
        <p:nvSpPr>
          <p:cNvPr id="130051" name="Text Box 1"/>
          <p:cNvSpPr txBox="1">
            <a:spLocks noChangeArrowheads="1"/>
          </p:cNvSpPr>
          <p:nvPr/>
        </p:nvSpPr>
        <p:spPr bwMode="auto">
          <a:xfrm>
            <a:off x="1230313" y="720725"/>
            <a:ext cx="4852987" cy="3600450"/>
          </a:xfrm>
          <a:prstGeom prst="rect">
            <a:avLst/>
          </a:prstGeom>
          <a:solidFill>
            <a:srgbClr val="FFFFFF"/>
          </a:solidFill>
          <a:ln w="9360">
            <a:solidFill>
              <a:srgbClr val="000000"/>
            </a:solidFill>
            <a:miter lim="800000"/>
            <a:headEnd/>
            <a:tailEnd/>
          </a:ln>
        </p:spPr>
        <p:txBody>
          <a:bodyPr wrap="none" anchor="ctr"/>
          <a:lstStyle/>
          <a:p>
            <a:endParaRPr lang="en-US" altLang="en-US"/>
          </a:p>
        </p:txBody>
      </p:sp>
      <p:sp>
        <p:nvSpPr>
          <p:cNvPr id="130052" name="Rectangle 6"/>
          <p:cNvSpPr>
            <a:spLocks noGrp="1" noChangeArrowheads="1" noTextEdit="1"/>
          </p:cNvSpPr>
          <p:nvPr>
            <p:ph type="sldImg"/>
          </p:nvPr>
        </p:nvSpPr>
        <p:spPr>
          <a:ln/>
        </p:spPr>
      </p:sp>
      <p:sp>
        <p:nvSpPr>
          <p:cNvPr id="130053" name="Text Box 2"/>
          <p:cNvSpPr>
            <a:spLocks noChangeArrowheads="1"/>
          </p:cNvSpPr>
          <p:nvPr>
            <p:ph type="body"/>
          </p:nvPr>
        </p:nvSpPr>
        <p:spPr>
          <a:xfrm>
            <a:off x="731838" y="4560888"/>
            <a:ext cx="5849937" cy="43195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mtClean="0">
                <a:cs typeface="Times New Roman" panose="02020603050405020304" pitchFamily="18" charset="0"/>
              </a:rPr>
              <a:t>In addition to the War Production Board’s attempt to allocate scarce materiel to industry, it also encouraged civilian populations to recycle waste and scrap materiel for reuse as war resources. Women and children collected and turned in tons of scrap metal, aluminum, newspaper, and waste cooking fats. The U.S. government especially urged children to participate, calling them “Uncle Sam’s Scrappers,” or “Tin Can Colonels.”</a:t>
            </a: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ltLang="en-US" smtClean="0">
              <a:cs typeface="Times New Roman" panose="02020603050405020304" pitchFamily="18" charset="0"/>
            </a:endParaRP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mtClean="0">
                <a:cs typeface="Times New Roman" panose="02020603050405020304" pitchFamily="18" charset="0"/>
              </a:rPr>
              <a:t>The WPB estimated that 30 million schoolchildren across the nation collected 15 million tons of scrap metals. It declared that this amount of scrap metal could build 425 Liberty ships. The WPB especially prized waste cooking fats because they were used to make glycerin, an important ingredient in the manufacture of gunpowder. Making one pound of gunpowder required three pounds of glycerin; therefore, firing a 12-inch shell from a navy cannon took nearly 350 pounds of glycerin.</a:t>
            </a:r>
          </a:p>
        </p:txBody>
      </p:sp>
      <p:sp>
        <p:nvSpPr>
          <p:cNvPr id="130054" name="Text Box 3"/>
          <p:cNvSpPr txBox="1">
            <a:spLocks noChangeArrowheads="1"/>
          </p:cNvSpPr>
          <p:nvPr/>
        </p:nvSpPr>
        <p:spPr bwMode="auto">
          <a:xfrm>
            <a:off x="4143375" y="9120188"/>
            <a:ext cx="3168650"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6794" tIns="48209" rIns="96794" bIns="48209" anchor="b"/>
          <a:lstStyle>
            <a:lvl1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1pPr>
            <a:lvl2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2pPr>
            <a:lvl3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3pPr>
            <a:lvl4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4pPr>
            <a:lvl5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5pPr>
            <a:lvl6pPr marL="25146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6pPr>
            <a:lvl7pPr marL="29718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7pPr>
            <a:lvl8pPr marL="34290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8pPr>
            <a:lvl9pPr marL="38862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9pPr>
          </a:lstStyle>
          <a:p>
            <a:pPr algn="r" eaLnBrk="1" hangingPunct="1"/>
            <a:fld id="{FFDA6646-6ECE-47B5-8D98-6B8A4907AC81}" type="slidenum">
              <a:rPr lang="en-US" altLang="en-US" sz="1300">
                <a:solidFill>
                  <a:srgbClr val="000000"/>
                </a:solidFill>
              </a:rPr>
              <a:pPr algn="r" eaLnBrk="1" hangingPunct="1"/>
              <a:t>37</a:t>
            </a:fld>
            <a:endParaRPr lang="en-US" altLang="en-US" sz="1300">
              <a:solidFill>
                <a:srgbClr val="000000"/>
              </a:solidFill>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1074" name="Rectangle 8"/>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1pPr>
            <a:lvl2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2pPr>
            <a:lvl3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3pPr>
            <a:lvl4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4pPr>
            <a:lvl5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5pPr>
            <a:lvl6pPr marL="25146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6pPr>
            <a:lvl7pPr marL="29718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7pPr>
            <a:lvl8pPr marL="34290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8pPr>
            <a:lvl9pPr marL="38862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9pPr>
          </a:lstStyle>
          <a:p>
            <a:pPr eaLnBrk="1" hangingPunct="1"/>
            <a:r>
              <a:rPr lang="en-US" altLang="en-US" sz="1300">
                <a:solidFill>
                  <a:srgbClr val="000000"/>
                </a:solidFill>
              </a:rPr>
              <a:t>S</a:t>
            </a:r>
            <a:fld id="{D7744767-C3B8-45D1-89E9-512C8C6AB5B2}" type="slidenum">
              <a:rPr lang="en-US" altLang="en-US" sz="1300">
                <a:solidFill>
                  <a:srgbClr val="000000"/>
                </a:solidFill>
              </a:rPr>
              <a:pPr eaLnBrk="1" hangingPunct="1"/>
              <a:t>38</a:t>
            </a:fld>
            <a:endParaRPr lang="en-US" altLang="en-US" sz="1300">
              <a:solidFill>
                <a:srgbClr val="000000"/>
              </a:solidFill>
            </a:endParaRPr>
          </a:p>
        </p:txBody>
      </p:sp>
      <p:sp>
        <p:nvSpPr>
          <p:cNvPr id="131075" name="Text Box 1"/>
          <p:cNvSpPr txBox="1">
            <a:spLocks noChangeArrowheads="1"/>
          </p:cNvSpPr>
          <p:nvPr/>
        </p:nvSpPr>
        <p:spPr bwMode="auto">
          <a:xfrm>
            <a:off x="1230313" y="720725"/>
            <a:ext cx="4852987" cy="3600450"/>
          </a:xfrm>
          <a:prstGeom prst="rect">
            <a:avLst/>
          </a:prstGeom>
          <a:solidFill>
            <a:srgbClr val="FFFFFF"/>
          </a:solidFill>
          <a:ln w="9360">
            <a:solidFill>
              <a:srgbClr val="000000"/>
            </a:solidFill>
            <a:miter lim="800000"/>
            <a:headEnd/>
            <a:tailEnd/>
          </a:ln>
        </p:spPr>
        <p:txBody>
          <a:bodyPr wrap="none" anchor="ctr"/>
          <a:lstStyle/>
          <a:p>
            <a:endParaRPr lang="en-US" altLang="en-US"/>
          </a:p>
        </p:txBody>
      </p:sp>
      <p:sp>
        <p:nvSpPr>
          <p:cNvPr id="131076" name="Rectangle 4"/>
          <p:cNvSpPr>
            <a:spLocks noGrp="1" noChangeArrowheads="1" noTextEdit="1"/>
          </p:cNvSpPr>
          <p:nvPr>
            <p:ph type="sldImg"/>
          </p:nvPr>
        </p:nvSpPr>
        <p:spPr>
          <a:ln/>
        </p:spPr>
      </p:sp>
      <p:sp>
        <p:nvSpPr>
          <p:cNvPr id="131077" name="Rectangle 5"/>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lt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2098" name="Rectangle 8"/>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1pPr>
            <a:lvl2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2pPr>
            <a:lvl3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3pPr>
            <a:lvl4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4pPr>
            <a:lvl5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5pPr>
            <a:lvl6pPr marL="25146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6pPr>
            <a:lvl7pPr marL="29718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7pPr>
            <a:lvl8pPr marL="34290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8pPr>
            <a:lvl9pPr marL="38862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9pPr>
          </a:lstStyle>
          <a:p>
            <a:pPr eaLnBrk="1" hangingPunct="1"/>
            <a:r>
              <a:rPr lang="en-US" altLang="en-US" sz="1300">
                <a:solidFill>
                  <a:srgbClr val="000000"/>
                </a:solidFill>
              </a:rPr>
              <a:t>S</a:t>
            </a:r>
            <a:fld id="{E3B79899-CD46-4FAC-A53B-E7EC52DA55EA}" type="slidenum">
              <a:rPr lang="en-US" altLang="en-US" sz="1300">
                <a:solidFill>
                  <a:srgbClr val="000000"/>
                </a:solidFill>
              </a:rPr>
              <a:pPr eaLnBrk="1" hangingPunct="1"/>
              <a:t>39</a:t>
            </a:fld>
            <a:endParaRPr lang="en-US" altLang="en-US" sz="1300">
              <a:solidFill>
                <a:srgbClr val="000000"/>
              </a:solidFill>
            </a:endParaRPr>
          </a:p>
        </p:txBody>
      </p:sp>
      <p:sp>
        <p:nvSpPr>
          <p:cNvPr id="132099" name="Text Box 1"/>
          <p:cNvSpPr txBox="1">
            <a:spLocks noChangeArrowheads="1"/>
          </p:cNvSpPr>
          <p:nvPr/>
        </p:nvSpPr>
        <p:spPr bwMode="auto">
          <a:xfrm>
            <a:off x="1230313" y="720725"/>
            <a:ext cx="4852987" cy="3600450"/>
          </a:xfrm>
          <a:prstGeom prst="rect">
            <a:avLst/>
          </a:prstGeom>
          <a:solidFill>
            <a:srgbClr val="FFFFFF"/>
          </a:solidFill>
          <a:ln w="9360">
            <a:solidFill>
              <a:srgbClr val="000000"/>
            </a:solidFill>
            <a:miter lim="800000"/>
            <a:headEnd/>
            <a:tailEnd/>
          </a:ln>
        </p:spPr>
        <p:txBody>
          <a:bodyPr wrap="none" anchor="ctr"/>
          <a:lstStyle/>
          <a:p>
            <a:endParaRPr lang="en-US" altLang="en-US"/>
          </a:p>
        </p:txBody>
      </p:sp>
      <p:sp>
        <p:nvSpPr>
          <p:cNvPr id="132100" name="Rectangle 6"/>
          <p:cNvSpPr>
            <a:spLocks noGrp="1" noChangeArrowheads="1" noTextEdit="1"/>
          </p:cNvSpPr>
          <p:nvPr>
            <p:ph type="sldImg"/>
          </p:nvPr>
        </p:nvSpPr>
        <p:spPr>
          <a:ln/>
        </p:spPr>
      </p:sp>
      <p:sp>
        <p:nvSpPr>
          <p:cNvPr id="132101" name="Text Box 2"/>
          <p:cNvSpPr>
            <a:spLocks noChangeArrowheads="1"/>
          </p:cNvSpPr>
          <p:nvPr>
            <p:ph type="body"/>
          </p:nvPr>
        </p:nvSpPr>
        <p:spPr>
          <a:xfrm>
            <a:off x="731838" y="4560888"/>
            <a:ext cx="5849937" cy="43195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mtClean="0">
                <a:cs typeface="Times New Roman" panose="02020603050405020304" pitchFamily="18" charset="0"/>
              </a:rPr>
              <a:t>It soon became apparent that the WPB could not handle all aspects of war production, such as maintaining production of certain civilian goods while at the same time ensuring production of military supplies. To solve this issue, President Franklin D. Roosevelt created the Office of War Mobilization in 1943.</a:t>
            </a: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ltLang="en-US" smtClean="0">
              <a:cs typeface="Times New Roman" panose="02020603050405020304" pitchFamily="18" charset="0"/>
            </a:endParaRP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mtClean="0">
                <a:cs typeface="Times New Roman" panose="02020603050405020304" pitchFamily="18" charset="0"/>
              </a:rPr>
              <a:t>To head the new agency, Roosevelt appointed James F. Byrnes, a former Supreme Court associate justice as well as one of FDR’s closest advisers (whom many called the “assistant president”). While it didn’t abolish the War Production Board, the OWM became the more effective, dominant agency dealing with war production, primarily because Byrnes could better handle labor issues and reach compromises with the military regarding production levels.</a:t>
            </a:r>
          </a:p>
        </p:txBody>
      </p:sp>
      <p:sp>
        <p:nvSpPr>
          <p:cNvPr id="132102" name="Text Box 3"/>
          <p:cNvSpPr txBox="1">
            <a:spLocks noChangeArrowheads="1"/>
          </p:cNvSpPr>
          <p:nvPr/>
        </p:nvSpPr>
        <p:spPr bwMode="auto">
          <a:xfrm>
            <a:off x="4143375" y="9120188"/>
            <a:ext cx="3168650"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6794" tIns="48209" rIns="96794" bIns="48209" anchor="b"/>
          <a:lstStyle>
            <a:lvl1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1pPr>
            <a:lvl2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2pPr>
            <a:lvl3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3pPr>
            <a:lvl4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4pPr>
            <a:lvl5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5pPr>
            <a:lvl6pPr marL="25146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6pPr>
            <a:lvl7pPr marL="29718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7pPr>
            <a:lvl8pPr marL="34290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8pPr>
            <a:lvl9pPr marL="38862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9pPr>
          </a:lstStyle>
          <a:p>
            <a:pPr algn="r" eaLnBrk="1" hangingPunct="1"/>
            <a:fld id="{25F67281-904B-49A3-8C2E-B129D88ACD87}" type="slidenum">
              <a:rPr lang="en-US" altLang="en-US" sz="1300">
                <a:solidFill>
                  <a:srgbClr val="000000"/>
                </a:solidFill>
              </a:rPr>
              <a:pPr algn="r" eaLnBrk="1" hangingPunct="1"/>
              <a:t>39</a:t>
            </a:fld>
            <a:endParaRPr lang="en-US" altLang="en-US" sz="1300">
              <a:solidFill>
                <a:srgbClr val="000000"/>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3186" name="Rectangle 8"/>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1pPr>
            <a:lvl2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2pPr>
            <a:lvl3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3pPr>
            <a:lvl4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4pPr>
            <a:lvl5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5pPr>
            <a:lvl6pPr marL="25146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6pPr>
            <a:lvl7pPr marL="29718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7pPr>
            <a:lvl8pPr marL="34290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8pPr>
            <a:lvl9pPr marL="38862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9pPr>
          </a:lstStyle>
          <a:p>
            <a:pPr eaLnBrk="1" hangingPunct="1"/>
            <a:r>
              <a:rPr lang="en-US" altLang="en-US" sz="1300">
                <a:solidFill>
                  <a:srgbClr val="000000"/>
                </a:solidFill>
              </a:rPr>
              <a:t>S</a:t>
            </a:r>
            <a:fld id="{09F1736B-F02F-4F77-97B8-2C88230AD3C2}" type="slidenum">
              <a:rPr lang="en-US" altLang="en-US" sz="1300">
                <a:solidFill>
                  <a:srgbClr val="000000"/>
                </a:solidFill>
              </a:rPr>
              <a:pPr eaLnBrk="1" hangingPunct="1"/>
              <a:t>4</a:t>
            </a:fld>
            <a:endParaRPr lang="en-US" altLang="en-US" sz="1300">
              <a:solidFill>
                <a:srgbClr val="000000"/>
              </a:solidFill>
            </a:endParaRPr>
          </a:p>
        </p:txBody>
      </p:sp>
      <p:sp>
        <p:nvSpPr>
          <p:cNvPr id="93187" name="Text Box 1025"/>
          <p:cNvSpPr txBox="1">
            <a:spLocks noChangeArrowheads="1"/>
          </p:cNvSpPr>
          <p:nvPr/>
        </p:nvSpPr>
        <p:spPr bwMode="auto">
          <a:xfrm>
            <a:off x="1230313" y="720725"/>
            <a:ext cx="4852987" cy="3600450"/>
          </a:xfrm>
          <a:prstGeom prst="rect">
            <a:avLst/>
          </a:prstGeom>
          <a:solidFill>
            <a:srgbClr val="FFFFFF"/>
          </a:solidFill>
          <a:ln w="9360">
            <a:solidFill>
              <a:srgbClr val="000000"/>
            </a:solidFill>
            <a:miter lim="800000"/>
            <a:headEnd/>
            <a:tailEnd/>
          </a:ln>
        </p:spPr>
        <p:txBody>
          <a:bodyPr wrap="none" anchor="ctr"/>
          <a:lstStyle/>
          <a:p>
            <a:endParaRPr lang="en-US" altLang="en-US"/>
          </a:p>
        </p:txBody>
      </p:sp>
      <p:sp>
        <p:nvSpPr>
          <p:cNvPr id="93188" name="Text Box 1026"/>
          <p:cNvSpPr>
            <a:spLocks noChangeArrowheads="1"/>
          </p:cNvSpPr>
          <p:nvPr>
            <p:ph type="body"/>
          </p:nvPr>
        </p:nvSpPr>
        <p:spPr>
          <a:xfrm>
            <a:off x="731838" y="4560888"/>
            <a:ext cx="5849937" cy="43195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mtClean="0">
                <a:cs typeface="Times New Roman" panose="02020603050405020304" pitchFamily="18" charset="0"/>
              </a:rPr>
              <a:t>With war looming, President Roosevelt decided to seek a third term. Using the peacetime draft as an excuse, he told Democrats that he would not actively campaign for the nomination, but if “drafted” he would accept the nomination and a third term as president.</a:t>
            </a: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ltLang="en-US" smtClean="0">
              <a:cs typeface="Times New Roman" panose="02020603050405020304" pitchFamily="18" charset="0"/>
            </a:endParaRP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mtClean="0">
                <a:cs typeface="Times New Roman" panose="02020603050405020304" pitchFamily="18" charset="0"/>
              </a:rPr>
              <a:t>The Republicans nominated Wall Street banker Wendell Willkie, who had recently switched from the Democratic to Republican Party. Both candidates were so-called “internationalists,” meaning that both felt the U.S. should take a leading role in world affairs as the war in Europe expanded.</a:t>
            </a: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ltLang="en-US" smtClean="0">
              <a:cs typeface="Times New Roman" panose="02020603050405020304" pitchFamily="18" charset="0"/>
            </a:endParaRP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mtClean="0">
                <a:cs typeface="Times New Roman" panose="02020603050405020304" pitchFamily="18" charset="0"/>
              </a:rPr>
              <a:t>Although not with as great a margin as in 1932 or 1936, FDR won a third term against Willkie, defeating him in the popular vote by nearly five million votes. FDR carried 449 electoral votes to Willkie’s 82.</a:t>
            </a:r>
          </a:p>
        </p:txBody>
      </p:sp>
      <p:sp>
        <p:nvSpPr>
          <p:cNvPr id="93189" name="Text Box 1027"/>
          <p:cNvSpPr txBox="1">
            <a:spLocks noChangeArrowheads="1"/>
          </p:cNvSpPr>
          <p:nvPr/>
        </p:nvSpPr>
        <p:spPr bwMode="auto">
          <a:xfrm>
            <a:off x="4143375" y="9120188"/>
            <a:ext cx="3168650"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6794" tIns="48209" rIns="96794" bIns="48209" anchor="b"/>
          <a:lstStyle>
            <a:lvl1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1pPr>
            <a:lvl2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2pPr>
            <a:lvl3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3pPr>
            <a:lvl4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4pPr>
            <a:lvl5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5pPr>
            <a:lvl6pPr marL="25146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6pPr>
            <a:lvl7pPr marL="29718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7pPr>
            <a:lvl8pPr marL="34290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8pPr>
            <a:lvl9pPr marL="38862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9pPr>
          </a:lstStyle>
          <a:p>
            <a:pPr algn="r" eaLnBrk="1" hangingPunct="1"/>
            <a:fld id="{185CE486-BD3E-44F9-86D2-2EE52E9A5AF8}" type="slidenum">
              <a:rPr lang="en-US" altLang="en-US" sz="1300">
                <a:solidFill>
                  <a:srgbClr val="000000"/>
                </a:solidFill>
              </a:rPr>
              <a:pPr algn="r" eaLnBrk="1" hangingPunct="1"/>
              <a:t>4</a:t>
            </a:fld>
            <a:endParaRPr lang="en-US" altLang="en-US" sz="1300">
              <a:solidFill>
                <a:srgbClr val="000000"/>
              </a:solidFill>
            </a:endParaRPr>
          </a:p>
        </p:txBody>
      </p:sp>
      <p:sp>
        <p:nvSpPr>
          <p:cNvPr id="93190" name="Rectangle 1029"/>
          <p:cNvSpPr>
            <a:spLocks noGrp="1" noChangeArrowheads="1" noTextEdit="1"/>
          </p:cNvSpPr>
          <p:nvPr>
            <p:ph type="sldImg"/>
          </p:nvPr>
        </p:nvSpPr>
        <p:spPr>
          <a:ln/>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6194" name="Rectangle 8"/>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1pPr>
            <a:lvl2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2pPr>
            <a:lvl3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3pPr>
            <a:lvl4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4pPr>
            <a:lvl5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5pPr>
            <a:lvl6pPr marL="25146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6pPr>
            <a:lvl7pPr marL="29718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7pPr>
            <a:lvl8pPr marL="34290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8pPr>
            <a:lvl9pPr marL="38862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9pPr>
          </a:lstStyle>
          <a:p>
            <a:pPr eaLnBrk="1" hangingPunct="1"/>
            <a:r>
              <a:rPr lang="en-US" altLang="en-US" sz="1300">
                <a:solidFill>
                  <a:srgbClr val="000000"/>
                </a:solidFill>
              </a:rPr>
              <a:t>S</a:t>
            </a:r>
            <a:fld id="{FD1B181E-61EB-470A-A6AB-DE9CF6DB7814}" type="slidenum">
              <a:rPr lang="en-US" altLang="en-US" sz="1300">
                <a:solidFill>
                  <a:srgbClr val="000000"/>
                </a:solidFill>
              </a:rPr>
              <a:pPr eaLnBrk="1" hangingPunct="1"/>
              <a:t>40</a:t>
            </a:fld>
            <a:endParaRPr lang="en-US" altLang="en-US" sz="1300">
              <a:solidFill>
                <a:srgbClr val="000000"/>
              </a:solidFill>
            </a:endParaRPr>
          </a:p>
        </p:txBody>
      </p:sp>
      <p:sp>
        <p:nvSpPr>
          <p:cNvPr id="136195" name="Text Box 1"/>
          <p:cNvSpPr txBox="1">
            <a:spLocks noChangeArrowheads="1"/>
          </p:cNvSpPr>
          <p:nvPr/>
        </p:nvSpPr>
        <p:spPr bwMode="auto">
          <a:xfrm>
            <a:off x="1230313" y="720725"/>
            <a:ext cx="4852987" cy="3600450"/>
          </a:xfrm>
          <a:prstGeom prst="rect">
            <a:avLst/>
          </a:prstGeom>
          <a:solidFill>
            <a:srgbClr val="FFFFFF"/>
          </a:solidFill>
          <a:ln w="9360">
            <a:solidFill>
              <a:srgbClr val="000000"/>
            </a:solidFill>
            <a:miter lim="800000"/>
            <a:headEnd/>
            <a:tailEnd/>
          </a:ln>
        </p:spPr>
        <p:txBody>
          <a:bodyPr wrap="none" anchor="ctr"/>
          <a:lstStyle/>
          <a:p>
            <a:endParaRPr lang="en-US" altLang="en-US"/>
          </a:p>
        </p:txBody>
      </p:sp>
      <p:sp>
        <p:nvSpPr>
          <p:cNvPr id="136196" name="Text Box 2"/>
          <p:cNvSpPr>
            <a:spLocks noChangeArrowheads="1"/>
          </p:cNvSpPr>
          <p:nvPr>
            <p:ph type="body"/>
          </p:nvPr>
        </p:nvSpPr>
        <p:spPr>
          <a:xfrm>
            <a:off x="731838" y="4560888"/>
            <a:ext cx="5849937" cy="43195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mtClean="0">
                <a:cs typeface="Times New Roman" panose="02020603050405020304" pitchFamily="18" charset="0"/>
              </a:rPr>
              <a:t>World War II demanded significant changes to the nation’s economic system. The U.S. spent more than $321 billion (more than $3 trillion in today’s dollars) fighting the Axis powers. This amounted to more than twice what the federal government had spent in its entire existence. As a result, the national debt skyrocketed as well, to nearly $260 billion by the war’s end.</a:t>
            </a: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mtClean="0">
                <a:cs typeface="Times New Roman" panose="02020603050405020304" pitchFamily="18" charset="0"/>
              </a:rPr>
              <a:t>  </a:t>
            </a: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mtClean="0">
                <a:cs typeface="Times New Roman" panose="02020603050405020304" pitchFamily="18" charset="0"/>
              </a:rPr>
              <a:t>One way the government helped pay its expenses was with a substantially increased income tax rate. By the end of the war, about 40 million Americans filed tax returns—more than ten times the number in 1941. For the first time, the government required employers to withhold a certain percentage of their employees’ paychecks, depending on their salary and how many dependents an employee claimed. That way, the employee would have withheld enough tax to avoid having to pay a much larger sum at the end of the year, or to receive a refund from the government.</a:t>
            </a: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ltLang="en-US" smtClean="0">
              <a:cs typeface="Times New Roman" panose="02020603050405020304" pitchFamily="18" charset="0"/>
            </a:endParaRP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mtClean="0">
                <a:cs typeface="Times New Roman" panose="02020603050405020304" pitchFamily="18" charset="0"/>
              </a:rPr>
              <a:t>In addition, the government raised $185 billion through the sale of war bonds to private individuals, banks, and industry.</a:t>
            </a:r>
          </a:p>
        </p:txBody>
      </p:sp>
      <p:sp>
        <p:nvSpPr>
          <p:cNvPr id="136197" name="Text Box 3"/>
          <p:cNvSpPr txBox="1">
            <a:spLocks noChangeArrowheads="1"/>
          </p:cNvSpPr>
          <p:nvPr/>
        </p:nvSpPr>
        <p:spPr bwMode="auto">
          <a:xfrm>
            <a:off x="4143375" y="9120188"/>
            <a:ext cx="3168650"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6794" tIns="48209" rIns="96794" bIns="48209" anchor="b"/>
          <a:lstStyle>
            <a:lvl1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1pPr>
            <a:lvl2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2pPr>
            <a:lvl3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3pPr>
            <a:lvl4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4pPr>
            <a:lvl5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5pPr>
            <a:lvl6pPr marL="25146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6pPr>
            <a:lvl7pPr marL="29718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7pPr>
            <a:lvl8pPr marL="34290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8pPr>
            <a:lvl9pPr marL="38862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9pPr>
          </a:lstStyle>
          <a:p>
            <a:pPr algn="r" eaLnBrk="1" hangingPunct="1"/>
            <a:fld id="{A1B89C38-721B-4720-BF56-D7E33B96A221}" type="slidenum">
              <a:rPr lang="en-US" altLang="en-US" sz="1300">
                <a:solidFill>
                  <a:srgbClr val="000000"/>
                </a:solidFill>
              </a:rPr>
              <a:pPr algn="r" eaLnBrk="1" hangingPunct="1"/>
              <a:t>40</a:t>
            </a:fld>
            <a:endParaRPr lang="en-US" altLang="en-US" sz="1300">
              <a:solidFill>
                <a:srgbClr val="000000"/>
              </a:solidFill>
            </a:endParaRPr>
          </a:p>
        </p:txBody>
      </p:sp>
      <p:sp>
        <p:nvSpPr>
          <p:cNvPr id="136198" name="Rectangle 5"/>
          <p:cNvSpPr>
            <a:spLocks noGrp="1" noChangeArrowheads="1" noTextEdit="1"/>
          </p:cNvSpPr>
          <p:nvPr>
            <p:ph type="sldImg"/>
          </p:nvPr>
        </p:nvSpPr>
        <p:spPr>
          <a:ln/>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7218" name="Rectangle 8"/>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1pPr>
            <a:lvl2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2pPr>
            <a:lvl3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3pPr>
            <a:lvl4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4pPr>
            <a:lvl5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5pPr>
            <a:lvl6pPr marL="25146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6pPr>
            <a:lvl7pPr marL="29718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7pPr>
            <a:lvl8pPr marL="34290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8pPr>
            <a:lvl9pPr marL="38862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9pPr>
          </a:lstStyle>
          <a:p>
            <a:pPr eaLnBrk="1" hangingPunct="1"/>
            <a:r>
              <a:rPr lang="en-US" altLang="en-US" sz="1300">
                <a:solidFill>
                  <a:srgbClr val="000000"/>
                </a:solidFill>
              </a:rPr>
              <a:t>S</a:t>
            </a:r>
            <a:fld id="{4D03D331-4A82-47E8-B9AA-8DFA13045106}" type="slidenum">
              <a:rPr lang="en-US" altLang="en-US" sz="1300">
                <a:solidFill>
                  <a:srgbClr val="000000"/>
                </a:solidFill>
              </a:rPr>
              <a:pPr eaLnBrk="1" hangingPunct="1"/>
              <a:t>41</a:t>
            </a:fld>
            <a:endParaRPr lang="en-US" altLang="en-US" sz="1300">
              <a:solidFill>
                <a:srgbClr val="000000"/>
              </a:solidFill>
            </a:endParaRPr>
          </a:p>
        </p:txBody>
      </p:sp>
      <p:sp>
        <p:nvSpPr>
          <p:cNvPr id="137219" name="Text Box 1"/>
          <p:cNvSpPr txBox="1">
            <a:spLocks noChangeArrowheads="1"/>
          </p:cNvSpPr>
          <p:nvPr/>
        </p:nvSpPr>
        <p:spPr bwMode="auto">
          <a:xfrm>
            <a:off x="1230313" y="720725"/>
            <a:ext cx="4852987" cy="3600450"/>
          </a:xfrm>
          <a:prstGeom prst="rect">
            <a:avLst/>
          </a:prstGeom>
          <a:solidFill>
            <a:srgbClr val="FFFFFF"/>
          </a:solidFill>
          <a:ln w="9360">
            <a:solidFill>
              <a:srgbClr val="000000"/>
            </a:solidFill>
            <a:miter lim="800000"/>
            <a:headEnd/>
            <a:tailEnd/>
          </a:ln>
        </p:spPr>
        <p:txBody>
          <a:bodyPr wrap="none" anchor="ctr"/>
          <a:lstStyle/>
          <a:p>
            <a:endParaRPr lang="en-US" altLang="en-US"/>
          </a:p>
        </p:txBody>
      </p:sp>
      <p:sp>
        <p:nvSpPr>
          <p:cNvPr id="137220" name="Text Box 2"/>
          <p:cNvSpPr>
            <a:spLocks noChangeArrowheads="1"/>
          </p:cNvSpPr>
          <p:nvPr>
            <p:ph type="body"/>
          </p:nvPr>
        </p:nvSpPr>
        <p:spPr>
          <a:xfrm>
            <a:off x="731838" y="4560888"/>
            <a:ext cx="5849937" cy="43195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mtClean="0">
                <a:cs typeface="Times New Roman" panose="02020603050405020304" pitchFamily="18" charset="0"/>
              </a:rPr>
              <a:t>While the government sought to pay for the war with higher tax rates and deficit spending, assistance—to the tune of $185 billion—came also from the purchase of war bonds, a type of savings bond. Many corporations, banks, and insurance companies bought the bonds, but civilians did as well, including children, who could purchase “war stamps” they could later convert into bonds. Many celebrities and sports heroes participated in bond drives to raise demand.</a:t>
            </a: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ltLang="en-US" smtClean="0">
              <a:cs typeface="Times New Roman" panose="02020603050405020304" pitchFamily="18" charset="0"/>
            </a:endParaRP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mtClean="0">
                <a:cs typeface="Times New Roman" panose="02020603050405020304" pitchFamily="18" charset="0"/>
              </a:rPr>
              <a:t>War bonds yielded a substantial benefit to those purchasing them. Bonds could be used as a savings plan for expenditures such as buying a new home or providing for children’s education. Interest rates for bonds were comparable to or higher than rates for most other savings plans in the 1940s.</a:t>
            </a:r>
          </a:p>
        </p:txBody>
      </p:sp>
      <p:sp>
        <p:nvSpPr>
          <p:cNvPr id="137221" name="Text Box 3"/>
          <p:cNvSpPr txBox="1">
            <a:spLocks noChangeArrowheads="1"/>
          </p:cNvSpPr>
          <p:nvPr/>
        </p:nvSpPr>
        <p:spPr bwMode="auto">
          <a:xfrm>
            <a:off x="4143375" y="9120188"/>
            <a:ext cx="3168650"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6794" tIns="48209" rIns="96794" bIns="48209" anchor="b"/>
          <a:lstStyle>
            <a:lvl1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1pPr>
            <a:lvl2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2pPr>
            <a:lvl3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3pPr>
            <a:lvl4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4pPr>
            <a:lvl5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5pPr>
            <a:lvl6pPr marL="25146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6pPr>
            <a:lvl7pPr marL="29718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7pPr>
            <a:lvl8pPr marL="34290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8pPr>
            <a:lvl9pPr marL="38862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9pPr>
          </a:lstStyle>
          <a:p>
            <a:pPr algn="r" eaLnBrk="1" hangingPunct="1"/>
            <a:fld id="{F5D7EC8E-B542-4CD5-B386-36C9586C39DB}" type="slidenum">
              <a:rPr lang="en-US" altLang="en-US" sz="1300">
                <a:solidFill>
                  <a:srgbClr val="000000"/>
                </a:solidFill>
              </a:rPr>
              <a:pPr algn="r" eaLnBrk="1" hangingPunct="1"/>
              <a:t>41</a:t>
            </a:fld>
            <a:endParaRPr lang="en-US" altLang="en-US" sz="1300">
              <a:solidFill>
                <a:srgbClr val="000000"/>
              </a:solidFill>
            </a:endParaRPr>
          </a:p>
        </p:txBody>
      </p:sp>
      <p:sp>
        <p:nvSpPr>
          <p:cNvPr id="137222" name="Rectangle 5"/>
          <p:cNvSpPr>
            <a:spLocks noGrp="1" noChangeArrowheads="1" noTextEdit="1"/>
          </p:cNvSpPr>
          <p:nvPr>
            <p:ph type="sldImg"/>
          </p:nvPr>
        </p:nvSpPr>
        <p:spPr>
          <a:ln/>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8242" name="Rectangle 8"/>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1pPr>
            <a:lvl2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2pPr>
            <a:lvl3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3pPr>
            <a:lvl4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4pPr>
            <a:lvl5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5pPr>
            <a:lvl6pPr marL="25146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6pPr>
            <a:lvl7pPr marL="29718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7pPr>
            <a:lvl8pPr marL="34290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8pPr>
            <a:lvl9pPr marL="38862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9pPr>
          </a:lstStyle>
          <a:p>
            <a:pPr eaLnBrk="1" hangingPunct="1"/>
            <a:r>
              <a:rPr lang="en-US" altLang="en-US" sz="1300">
                <a:solidFill>
                  <a:srgbClr val="000000"/>
                </a:solidFill>
              </a:rPr>
              <a:t>S</a:t>
            </a:r>
            <a:fld id="{34992738-00D4-480F-8DBE-2E13FF87F344}" type="slidenum">
              <a:rPr lang="en-US" altLang="en-US" sz="1300">
                <a:solidFill>
                  <a:srgbClr val="000000"/>
                </a:solidFill>
              </a:rPr>
              <a:pPr eaLnBrk="1" hangingPunct="1"/>
              <a:t>42</a:t>
            </a:fld>
            <a:endParaRPr lang="en-US" altLang="en-US" sz="1300">
              <a:solidFill>
                <a:srgbClr val="000000"/>
              </a:solidFill>
            </a:endParaRPr>
          </a:p>
        </p:txBody>
      </p:sp>
      <p:sp>
        <p:nvSpPr>
          <p:cNvPr id="138243" name="Text Box 1"/>
          <p:cNvSpPr txBox="1">
            <a:spLocks noChangeArrowheads="1"/>
          </p:cNvSpPr>
          <p:nvPr/>
        </p:nvSpPr>
        <p:spPr bwMode="auto">
          <a:xfrm>
            <a:off x="1230313" y="720725"/>
            <a:ext cx="4852987" cy="3600450"/>
          </a:xfrm>
          <a:prstGeom prst="rect">
            <a:avLst/>
          </a:prstGeom>
          <a:solidFill>
            <a:srgbClr val="FFFFFF"/>
          </a:solidFill>
          <a:ln w="9360">
            <a:solidFill>
              <a:srgbClr val="000000"/>
            </a:solidFill>
            <a:miter lim="800000"/>
            <a:headEnd/>
            <a:tailEnd/>
          </a:ln>
        </p:spPr>
        <p:txBody>
          <a:bodyPr wrap="none" anchor="ctr"/>
          <a:lstStyle/>
          <a:p>
            <a:endParaRPr lang="en-US" altLang="en-US"/>
          </a:p>
        </p:txBody>
      </p:sp>
      <p:sp>
        <p:nvSpPr>
          <p:cNvPr id="138244" name="Text Box 2"/>
          <p:cNvSpPr>
            <a:spLocks noChangeArrowheads="1"/>
          </p:cNvSpPr>
          <p:nvPr>
            <p:ph type="body"/>
          </p:nvPr>
        </p:nvSpPr>
        <p:spPr>
          <a:xfrm>
            <a:off x="731838" y="4560888"/>
            <a:ext cx="5849937" cy="43195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b="1" smtClean="0">
                <a:cs typeface="Times New Roman" panose="02020603050405020304" pitchFamily="18" charset="0"/>
              </a:rPr>
              <a:t>Discussion questions:</a:t>
            </a:r>
          </a:p>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ltLang="en-US" b="1" smtClean="0">
              <a:cs typeface="Times New Roman" panose="02020603050405020304" pitchFamily="18" charset="0"/>
            </a:endParaRPr>
          </a:p>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mtClean="0">
                <a:cs typeface="Times New Roman" panose="02020603050405020304" pitchFamily="18" charset="0"/>
              </a:rPr>
              <a:t>Have students view the posters. Ask the class the following questions:</a:t>
            </a:r>
          </a:p>
          <a:p>
            <a:pPr>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mtClean="0">
                <a:cs typeface="Times New Roman" panose="02020603050405020304" pitchFamily="18" charset="0"/>
              </a:rPr>
              <a:t>In each example, what emotions or feelings is the poster attempting to stir? (Students will probably note that they appeal to fears that Americans might have had at the time. The “shadow” poster plays on the fear of the Nazi takeover of the U.S., with a giant swastika looming over defenseless children. The “wooden crosses” poster implies that American soldiers would die [with a wooden cross marking each grave] if civilians didn’t buy war bonds.)</a:t>
            </a:r>
          </a:p>
          <a:p>
            <a:pPr>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mtClean="0">
                <a:cs typeface="Times New Roman" panose="02020603050405020304" pitchFamily="18" charset="0"/>
              </a:rPr>
              <a:t>Ask the class if they feel these are effective images (Answers will vary.)</a:t>
            </a:r>
          </a:p>
          <a:p>
            <a:pPr>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ltLang="en-US" smtClean="0">
              <a:cs typeface="Times New Roman" panose="02020603050405020304" pitchFamily="18" charset="0"/>
            </a:endParaRPr>
          </a:p>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b="1" smtClean="0">
                <a:cs typeface="Times New Roman" panose="02020603050405020304" pitchFamily="18" charset="0"/>
              </a:rPr>
              <a:t>Note to teacher:</a:t>
            </a:r>
            <a:r>
              <a:rPr lang="en-US" altLang="en-US" smtClean="0">
                <a:cs typeface="Times New Roman" panose="02020603050405020304" pitchFamily="18" charset="0"/>
              </a:rPr>
              <a:t> You may also show the class the video file included on the CD-ROM, a pitch for war bonds featuring “Mr. and Mrs. America.” (If you have any problems playing the video, you can view a streaming version online at http://www.archive.org/details/MrandMrs1945.) </a:t>
            </a:r>
            <a:endParaRPr lang="en-US" altLang="en-US" b="1" smtClean="0">
              <a:cs typeface="Times New Roman" panose="02020603050405020304" pitchFamily="18" charset="0"/>
            </a:endParaRPr>
          </a:p>
        </p:txBody>
      </p:sp>
      <p:sp>
        <p:nvSpPr>
          <p:cNvPr id="138245" name="Text Box 3"/>
          <p:cNvSpPr txBox="1">
            <a:spLocks noChangeArrowheads="1"/>
          </p:cNvSpPr>
          <p:nvPr/>
        </p:nvSpPr>
        <p:spPr bwMode="auto">
          <a:xfrm>
            <a:off x="4143375" y="9120188"/>
            <a:ext cx="3168650"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6794" tIns="48209" rIns="96794" bIns="48209" anchor="b"/>
          <a:lstStyle>
            <a:lvl1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1pPr>
            <a:lvl2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2pPr>
            <a:lvl3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3pPr>
            <a:lvl4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4pPr>
            <a:lvl5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5pPr>
            <a:lvl6pPr marL="25146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6pPr>
            <a:lvl7pPr marL="29718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7pPr>
            <a:lvl8pPr marL="34290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8pPr>
            <a:lvl9pPr marL="38862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9pPr>
          </a:lstStyle>
          <a:p>
            <a:pPr algn="r" eaLnBrk="1" hangingPunct="1"/>
            <a:fld id="{85305833-B549-4753-A068-E48D125CF683}" type="slidenum">
              <a:rPr lang="en-US" altLang="en-US" sz="1300">
                <a:solidFill>
                  <a:srgbClr val="000000"/>
                </a:solidFill>
              </a:rPr>
              <a:pPr algn="r" eaLnBrk="1" hangingPunct="1"/>
              <a:t>42</a:t>
            </a:fld>
            <a:endParaRPr lang="en-US" altLang="en-US" sz="1300">
              <a:solidFill>
                <a:srgbClr val="000000"/>
              </a:solidFill>
            </a:endParaRPr>
          </a:p>
        </p:txBody>
      </p:sp>
      <p:sp>
        <p:nvSpPr>
          <p:cNvPr id="138246" name="Rectangle 5"/>
          <p:cNvSpPr>
            <a:spLocks noGrp="1" noChangeArrowheads="1" noTextEdit="1"/>
          </p:cNvSpPr>
          <p:nvPr>
            <p:ph type="sldImg"/>
          </p:nvPr>
        </p:nvSpPr>
        <p:spPr>
          <a:ln/>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9266" name="Rectangle 8"/>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1pPr>
            <a:lvl2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2pPr>
            <a:lvl3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3pPr>
            <a:lvl4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4pPr>
            <a:lvl5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5pPr>
            <a:lvl6pPr marL="25146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6pPr>
            <a:lvl7pPr marL="29718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7pPr>
            <a:lvl8pPr marL="34290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8pPr>
            <a:lvl9pPr marL="38862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9pPr>
          </a:lstStyle>
          <a:p>
            <a:pPr eaLnBrk="1" hangingPunct="1"/>
            <a:r>
              <a:rPr lang="en-US" altLang="en-US" sz="1300">
                <a:solidFill>
                  <a:srgbClr val="000000"/>
                </a:solidFill>
              </a:rPr>
              <a:t>S</a:t>
            </a:r>
            <a:fld id="{2E03F719-C6C2-47FC-B631-297DE30160C6}" type="slidenum">
              <a:rPr lang="en-US" altLang="en-US" sz="1300">
                <a:solidFill>
                  <a:srgbClr val="000000"/>
                </a:solidFill>
              </a:rPr>
              <a:pPr eaLnBrk="1" hangingPunct="1"/>
              <a:t>43</a:t>
            </a:fld>
            <a:endParaRPr lang="en-US" altLang="en-US" sz="1300">
              <a:solidFill>
                <a:srgbClr val="000000"/>
              </a:solidFill>
            </a:endParaRPr>
          </a:p>
        </p:txBody>
      </p:sp>
      <p:sp>
        <p:nvSpPr>
          <p:cNvPr id="139267" name="Text Box 1"/>
          <p:cNvSpPr txBox="1">
            <a:spLocks noChangeArrowheads="1"/>
          </p:cNvSpPr>
          <p:nvPr/>
        </p:nvSpPr>
        <p:spPr bwMode="auto">
          <a:xfrm>
            <a:off x="1230313" y="720725"/>
            <a:ext cx="4852987" cy="3600450"/>
          </a:xfrm>
          <a:prstGeom prst="rect">
            <a:avLst/>
          </a:prstGeom>
          <a:solidFill>
            <a:srgbClr val="FFFFFF"/>
          </a:solidFill>
          <a:ln w="9360">
            <a:solidFill>
              <a:srgbClr val="000000"/>
            </a:solidFill>
            <a:miter lim="800000"/>
            <a:headEnd/>
            <a:tailEnd/>
          </a:ln>
        </p:spPr>
        <p:txBody>
          <a:bodyPr wrap="none" anchor="ctr"/>
          <a:lstStyle/>
          <a:p>
            <a:endParaRPr lang="en-US" altLang="en-US"/>
          </a:p>
        </p:txBody>
      </p:sp>
      <p:sp>
        <p:nvSpPr>
          <p:cNvPr id="139268" name="Text Box 2"/>
          <p:cNvSpPr>
            <a:spLocks noChangeArrowheads="1"/>
          </p:cNvSpPr>
          <p:nvPr>
            <p:ph type="body"/>
          </p:nvPr>
        </p:nvSpPr>
        <p:spPr>
          <a:xfrm>
            <a:off x="731838" y="4560888"/>
            <a:ext cx="5849937" cy="43195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mtClean="0">
                <a:cs typeface="Times New Roman" panose="02020603050405020304" pitchFamily="18" charset="0"/>
              </a:rPr>
              <a:t>The possibility of inflation greatly concerned the federal government. As goods became harder for the civilian population to purchase, their prices would skyrocket. Worried about the inflation’s effect on the U.S. economy, the Roosevelt Administration created the Office of Price Administration in early 1942. The OPA established “ceiling prices” for many commodities, most fixed at their March 1942 levels, above which they could not rise. The OPA froze nearly 90 percent of the nation’s retail prices during the war.</a:t>
            </a: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ltLang="en-US" smtClean="0">
              <a:cs typeface="Times New Roman" panose="02020603050405020304" pitchFamily="18" charset="0"/>
            </a:endParaRP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mtClean="0">
                <a:cs typeface="Times New Roman" panose="02020603050405020304" pitchFamily="18" charset="0"/>
              </a:rPr>
              <a:t>In addition, the OPA rationed what the government considered “scarce” goods. Several staples of American life, such as gasoline, automobile tires, sugar, coffee, meats, and processed foods were tightly rationed; some supplies were nearly nonexistent. Millions of Americans found themselves either substituting for scarce goods, doing without, or trying to purchase goods on the black market. With the end of the war, the OPA quickly abandoned rationing; the agency ceased to exist in 1947.</a:t>
            </a: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ltLang="en-US" smtClean="0">
              <a:cs typeface="Times New Roman" panose="02020603050405020304" pitchFamily="18" charset="0"/>
            </a:endParaRPr>
          </a:p>
        </p:txBody>
      </p:sp>
      <p:sp>
        <p:nvSpPr>
          <p:cNvPr id="139269" name="Text Box 3"/>
          <p:cNvSpPr txBox="1">
            <a:spLocks noChangeArrowheads="1"/>
          </p:cNvSpPr>
          <p:nvPr/>
        </p:nvSpPr>
        <p:spPr bwMode="auto">
          <a:xfrm>
            <a:off x="4143375" y="9120188"/>
            <a:ext cx="3168650"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6794" tIns="48209" rIns="96794" bIns="48209" anchor="b"/>
          <a:lstStyle>
            <a:lvl1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1pPr>
            <a:lvl2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2pPr>
            <a:lvl3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3pPr>
            <a:lvl4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4pPr>
            <a:lvl5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5pPr>
            <a:lvl6pPr marL="25146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6pPr>
            <a:lvl7pPr marL="29718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7pPr>
            <a:lvl8pPr marL="34290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8pPr>
            <a:lvl9pPr marL="38862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9pPr>
          </a:lstStyle>
          <a:p>
            <a:pPr algn="r" eaLnBrk="1" hangingPunct="1"/>
            <a:fld id="{C1DF93F8-58B3-4590-A333-AA7C74874F68}" type="slidenum">
              <a:rPr lang="en-US" altLang="en-US" sz="1300">
                <a:solidFill>
                  <a:srgbClr val="000000"/>
                </a:solidFill>
              </a:rPr>
              <a:pPr algn="r" eaLnBrk="1" hangingPunct="1"/>
              <a:t>43</a:t>
            </a:fld>
            <a:endParaRPr lang="en-US" altLang="en-US" sz="1300">
              <a:solidFill>
                <a:srgbClr val="000000"/>
              </a:solidFill>
            </a:endParaRPr>
          </a:p>
        </p:txBody>
      </p:sp>
      <p:sp>
        <p:nvSpPr>
          <p:cNvPr id="139270" name="Rectangle 5"/>
          <p:cNvSpPr>
            <a:spLocks noGrp="1" noChangeArrowheads="1" noTextEdit="1"/>
          </p:cNvSpPr>
          <p:nvPr>
            <p:ph type="sldImg"/>
          </p:nvPr>
        </p:nvSpPr>
        <p:spPr>
          <a:ln/>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0290" name="Rectangle 8"/>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1pPr>
            <a:lvl2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2pPr>
            <a:lvl3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3pPr>
            <a:lvl4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4pPr>
            <a:lvl5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5pPr>
            <a:lvl6pPr marL="25146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6pPr>
            <a:lvl7pPr marL="29718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7pPr>
            <a:lvl8pPr marL="34290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8pPr>
            <a:lvl9pPr marL="38862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9pPr>
          </a:lstStyle>
          <a:p>
            <a:pPr eaLnBrk="1" hangingPunct="1"/>
            <a:r>
              <a:rPr lang="en-US" altLang="en-US" sz="1300">
                <a:solidFill>
                  <a:srgbClr val="000000"/>
                </a:solidFill>
              </a:rPr>
              <a:t>S</a:t>
            </a:r>
            <a:fld id="{E21116A7-9418-4DBB-88B2-8712AB153127}" type="slidenum">
              <a:rPr lang="en-US" altLang="en-US" sz="1300">
                <a:solidFill>
                  <a:srgbClr val="000000"/>
                </a:solidFill>
              </a:rPr>
              <a:pPr eaLnBrk="1" hangingPunct="1"/>
              <a:t>44</a:t>
            </a:fld>
            <a:endParaRPr lang="en-US" altLang="en-US" sz="1300">
              <a:solidFill>
                <a:srgbClr val="000000"/>
              </a:solidFill>
            </a:endParaRPr>
          </a:p>
        </p:txBody>
      </p:sp>
      <p:sp>
        <p:nvSpPr>
          <p:cNvPr id="140291" name="Text Box 1"/>
          <p:cNvSpPr txBox="1">
            <a:spLocks noChangeArrowheads="1"/>
          </p:cNvSpPr>
          <p:nvPr/>
        </p:nvSpPr>
        <p:spPr bwMode="auto">
          <a:xfrm>
            <a:off x="1230313" y="720725"/>
            <a:ext cx="4852987" cy="3600450"/>
          </a:xfrm>
          <a:prstGeom prst="rect">
            <a:avLst/>
          </a:prstGeom>
          <a:solidFill>
            <a:srgbClr val="FFFFFF"/>
          </a:solidFill>
          <a:ln w="9360">
            <a:solidFill>
              <a:srgbClr val="000000"/>
            </a:solidFill>
            <a:miter lim="800000"/>
            <a:headEnd/>
            <a:tailEnd/>
          </a:ln>
        </p:spPr>
        <p:txBody>
          <a:bodyPr wrap="none" anchor="ctr"/>
          <a:lstStyle/>
          <a:p>
            <a:endParaRPr lang="en-US" altLang="en-US"/>
          </a:p>
        </p:txBody>
      </p:sp>
      <p:sp>
        <p:nvSpPr>
          <p:cNvPr id="140292" name="Text Box 2"/>
          <p:cNvSpPr>
            <a:spLocks noChangeArrowheads="1"/>
          </p:cNvSpPr>
          <p:nvPr>
            <p:ph type="body"/>
          </p:nvPr>
        </p:nvSpPr>
        <p:spPr>
          <a:xfrm>
            <a:off x="731838" y="4560888"/>
            <a:ext cx="5849937" cy="43243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mtClean="0">
                <a:cs typeface="Times New Roman" panose="02020603050405020304" pitchFamily="18" charset="0"/>
              </a:rPr>
              <a:t>The government realized it needed a system for allocating goods so that both military and civilian populations could get what they needed. The response to this problem was rationing, a way to limit the purchase of scarce goods. </a:t>
            </a: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ltLang="en-US" smtClean="0">
              <a:cs typeface="Times New Roman" panose="02020603050405020304" pitchFamily="18" charset="0"/>
            </a:endParaRP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mtClean="0">
                <a:cs typeface="Times New Roman" panose="02020603050405020304" pitchFamily="18" charset="0"/>
              </a:rPr>
              <a:t>Some of the more contested-for rationed goods included meat, butter, sugar, coffee, canned and frozen foods, and shoes. To effectively calculate what goods the consumer might buy, the OPA devised a complicated system of stamps and points. A person without the right combination could not buy the good. Gasoline proved particularly difficult to ration. The OPA granted most motorists an “A” sticker for their car windshield, which guaranteed them four gallons of gas per week. “Essential” workers got “B” stickers entitling them to eight gallons per week. Those whose professions required them to drive (such as physicians, ministers, railroad workers, and mail carriers) received “C” stickers. “X” stickers went to government officials and public servants such as police, firefighters, and civil-defense workers. “T” stickers went to truck drivers who carried goods essential to the war effort; they could buy an unlimited supply of fuel.</a:t>
            </a: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ltLang="en-US" smtClean="0">
              <a:cs typeface="Times New Roman" panose="02020603050405020304" pitchFamily="18" charset="0"/>
            </a:endParaRP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mtClean="0">
                <a:cs typeface="Times New Roman" panose="02020603050405020304" pitchFamily="18" charset="0"/>
              </a:rPr>
              <a:t>Regardless of their level of patriotism, many Americans found doing without staples of daily life to be unappealing, and a robust black market soon developed to sell highly prized and highly priced goods. However, both civilian and military populations generally had the goods and materiel they needed during the war years.</a:t>
            </a:r>
          </a:p>
        </p:txBody>
      </p:sp>
      <p:sp>
        <p:nvSpPr>
          <p:cNvPr id="140293" name="Text Box 3"/>
          <p:cNvSpPr txBox="1">
            <a:spLocks noChangeArrowheads="1"/>
          </p:cNvSpPr>
          <p:nvPr/>
        </p:nvSpPr>
        <p:spPr bwMode="auto">
          <a:xfrm>
            <a:off x="4143375" y="9120188"/>
            <a:ext cx="3168650"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6794" tIns="48209" rIns="96794" bIns="48209" anchor="b"/>
          <a:lstStyle>
            <a:lvl1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1pPr>
            <a:lvl2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2pPr>
            <a:lvl3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3pPr>
            <a:lvl4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4pPr>
            <a:lvl5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5pPr>
            <a:lvl6pPr marL="25146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6pPr>
            <a:lvl7pPr marL="29718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7pPr>
            <a:lvl8pPr marL="34290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8pPr>
            <a:lvl9pPr marL="38862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9pPr>
          </a:lstStyle>
          <a:p>
            <a:pPr algn="r" eaLnBrk="1" hangingPunct="1"/>
            <a:fld id="{3867F7E8-45DC-46F6-8480-DA069E7442B4}" type="slidenum">
              <a:rPr lang="en-US" altLang="en-US" sz="1300">
                <a:solidFill>
                  <a:srgbClr val="000000"/>
                </a:solidFill>
              </a:rPr>
              <a:pPr algn="r" eaLnBrk="1" hangingPunct="1"/>
              <a:t>44</a:t>
            </a:fld>
            <a:endParaRPr lang="en-US" altLang="en-US" sz="1300">
              <a:solidFill>
                <a:srgbClr val="000000"/>
              </a:solidFill>
            </a:endParaRPr>
          </a:p>
        </p:txBody>
      </p:sp>
      <p:sp>
        <p:nvSpPr>
          <p:cNvPr id="140294" name="Rectangle 5"/>
          <p:cNvSpPr>
            <a:spLocks noGrp="1" noChangeArrowheads="1" noTextEdit="1"/>
          </p:cNvSpPr>
          <p:nvPr>
            <p:ph type="sldImg"/>
          </p:nvPr>
        </p:nvSpPr>
        <p:spPr>
          <a:ln/>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1314" name="Rectangle 8"/>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1pPr>
            <a:lvl2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2pPr>
            <a:lvl3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3pPr>
            <a:lvl4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4pPr>
            <a:lvl5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5pPr>
            <a:lvl6pPr marL="25146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6pPr>
            <a:lvl7pPr marL="29718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7pPr>
            <a:lvl8pPr marL="34290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8pPr>
            <a:lvl9pPr marL="38862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9pPr>
          </a:lstStyle>
          <a:p>
            <a:pPr eaLnBrk="1" hangingPunct="1"/>
            <a:r>
              <a:rPr lang="en-US" altLang="en-US" sz="1300">
                <a:solidFill>
                  <a:srgbClr val="000000"/>
                </a:solidFill>
              </a:rPr>
              <a:t>S</a:t>
            </a:r>
            <a:fld id="{91985EB7-9704-44F9-97B9-99616FBCAE83}" type="slidenum">
              <a:rPr lang="en-US" altLang="en-US" sz="1300">
                <a:solidFill>
                  <a:srgbClr val="000000"/>
                </a:solidFill>
              </a:rPr>
              <a:pPr eaLnBrk="1" hangingPunct="1"/>
              <a:t>45</a:t>
            </a:fld>
            <a:endParaRPr lang="en-US" altLang="en-US" sz="1300">
              <a:solidFill>
                <a:srgbClr val="000000"/>
              </a:solidFill>
            </a:endParaRPr>
          </a:p>
        </p:txBody>
      </p:sp>
      <p:sp>
        <p:nvSpPr>
          <p:cNvPr id="141315" name="Text Box 1"/>
          <p:cNvSpPr txBox="1">
            <a:spLocks noChangeArrowheads="1"/>
          </p:cNvSpPr>
          <p:nvPr/>
        </p:nvSpPr>
        <p:spPr bwMode="auto">
          <a:xfrm>
            <a:off x="1230313" y="720725"/>
            <a:ext cx="4852987" cy="3600450"/>
          </a:xfrm>
          <a:prstGeom prst="rect">
            <a:avLst/>
          </a:prstGeom>
          <a:solidFill>
            <a:srgbClr val="FFFFFF"/>
          </a:solidFill>
          <a:ln w="9360">
            <a:solidFill>
              <a:srgbClr val="000000"/>
            </a:solidFill>
            <a:miter lim="800000"/>
            <a:headEnd/>
            <a:tailEnd/>
          </a:ln>
        </p:spPr>
        <p:txBody>
          <a:bodyPr wrap="none" anchor="ctr"/>
          <a:lstStyle/>
          <a:p>
            <a:endParaRPr lang="en-US" altLang="en-US"/>
          </a:p>
        </p:txBody>
      </p:sp>
      <p:sp>
        <p:nvSpPr>
          <p:cNvPr id="141316" name="Text Box 2"/>
          <p:cNvSpPr>
            <a:spLocks noChangeArrowheads="1"/>
          </p:cNvSpPr>
          <p:nvPr>
            <p:ph type="body"/>
          </p:nvPr>
        </p:nvSpPr>
        <p:spPr>
          <a:xfrm>
            <a:off x="731838" y="4560888"/>
            <a:ext cx="5849937" cy="43195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mtClean="0">
                <a:cs typeface="Times New Roman" panose="02020603050405020304" pitchFamily="18" charset="0"/>
              </a:rPr>
              <a:t>The government devised a system of ration stamps and books, as well as a complex point system, to fairly determine what families and individuals could buy monthly. For example, goods such as meat, butter, fats, and cheese required red stamps; purchasing other goods, including fruits, vegetables, soup, and baby food involved blue stamps. The point system tended to frustrate many households, with some goods requiring a certain number of points, and others not needing any points. In addition to the multi-tiered system for rationing gasoline, drivers had to live with a 35 mph speed limit to conserve gas as well as tires. </a:t>
            </a: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ltLang="en-US" smtClean="0">
              <a:cs typeface="Times New Roman" panose="02020603050405020304" pitchFamily="18" charset="0"/>
            </a:endParaRP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mtClean="0">
                <a:cs typeface="Times New Roman" panose="02020603050405020304" pitchFamily="18" charset="0"/>
              </a:rPr>
              <a:t>Rationing ended along with the war, and all phases of it vanished by 1946.</a:t>
            </a:r>
          </a:p>
        </p:txBody>
      </p:sp>
      <p:sp>
        <p:nvSpPr>
          <p:cNvPr id="141317" name="Text Box 3"/>
          <p:cNvSpPr txBox="1">
            <a:spLocks noChangeArrowheads="1"/>
          </p:cNvSpPr>
          <p:nvPr/>
        </p:nvSpPr>
        <p:spPr bwMode="auto">
          <a:xfrm>
            <a:off x="4143375" y="9120188"/>
            <a:ext cx="3168650"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6794" tIns="48209" rIns="96794" bIns="48209" anchor="b"/>
          <a:lstStyle>
            <a:lvl1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1pPr>
            <a:lvl2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2pPr>
            <a:lvl3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3pPr>
            <a:lvl4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4pPr>
            <a:lvl5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5pPr>
            <a:lvl6pPr marL="25146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6pPr>
            <a:lvl7pPr marL="29718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7pPr>
            <a:lvl8pPr marL="34290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8pPr>
            <a:lvl9pPr marL="38862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9pPr>
          </a:lstStyle>
          <a:p>
            <a:pPr algn="r" eaLnBrk="1" hangingPunct="1"/>
            <a:fld id="{1AD40372-F65C-4A15-9848-82C448DD543D}" type="slidenum">
              <a:rPr lang="en-US" altLang="en-US" sz="1300">
                <a:solidFill>
                  <a:srgbClr val="000000"/>
                </a:solidFill>
              </a:rPr>
              <a:pPr algn="r" eaLnBrk="1" hangingPunct="1"/>
              <a:t>45</a:t>
            </a:fld>
            <a:endParaRPr lang="en-US" altLang="en-US" sz="1300">
              <a:solidFill>
                <a:srgbClr val="000000"/>
              </a:solidFill>
            </a:endParaRPr>
          </a:p>
        </p:txBody>
      </p:sp>
      <p:sp>
        <p:nvSpPr>
          <p:cNvPr id="141318" name="Rectangle 5"/>
          <p:cNvSpPr>
            <a:spLocks noGrp="1" noChangeArrowheads="1" noTextEdit="1"/>
          </p:cNvSpPr>
          <p:nvPr>
            <p:ph type="sldImg"/>
          </p:nvPr>
        </p:nvSpPr>
        <p:spPr>
          <a:ln/>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2338" name="Rectangle 8"/>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1pPr>
            <a:lvl2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2pPr>
            <a:lvl3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3pPr>
            <a:lvl4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4pPr>
            <a:lvl5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5pPr>
            <a:lvl6pPr marL="25146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6pPr>
            <a:lvl7pPr marL="29718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7pPr>
            <a:lvl8pPr marL="34290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8pPr>
            <a:lvl9pPr marL="38862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9pPr>
          </a:lstStyle>
          <a:p>
            <a:pPr eaLnBrk="1" hangingPunct="1"/>
            <a:r>
              <a:rPr lang="en-US" altLang="en-US" sz="1300">
                <a:solidFill>
                  <a:srgbClr val="000000"/>
                </a:solidFill>
              </a:rPr>
              <a:t>S</a:t>
            </a:r>
            <a:fld id="{52E6E135-AE65-458E-AA4E-1D1E187B5803}" type="slidenum">
              <a:rPr lang="en-US" altLang="en-US" sz="1300">
                <a:solidFill>
                  <a:srgbClr val="000000"/>
                </a:solidFill>
              </a:rPr>
              <a:pPr eaLnBrk="1" hangingPunct="1"/>
              <a:t>46</a:t>
            </a:fld>
            <a:endParaRPr lang="en-US" altLang="en-US" sz="1300">
              <a:solidFill>
                <a:srgbClr val="000000"/>
              </a:solidFill>
            </a:endParaRPr>
          </a:p>
        </p:txBody>
      </p:sp>
      <p:sp>
        <p:nvSpPr>
          <p:cNvPr id="142339" name="Text Box 1"/>
          <p:cNvSpPr txBox="1">
            <a:spLocks noChangeArrowheads="1"/>
          </p:cNvSpPr>
          <p:nvPr/>
        </p:nvSpPr>
        <p:spPr bwMode="auto">
          <a:xfrm>
            <a:off x="1230313" y="720725"/>
            <a:ext cx="4852987" cy="3600450"/>
          </a:xfrm>
          <a:prstGeom prst="rect">
            <a:avLst/>
          </a:prstGeom>
          <a:solidFill>
            <a:srgbClr val="FFFFFF"/>
          </a:solidFill>
          <a:ln w="9360">
            <a:solidFill>
              <a:srgbClr val="000000"/>
            </a:solidFill>
            <a:miter lim="800000"/>
            <a:headEnd/>
            <a:tailEnd/>
          </a:ln>
        </p:spPr>
        <p:txBody>
          <a:bodyPr wrap="none" anchor="ctr"/>
          <a:lstStyle/>
          <a:p>
            <a:endParaRPr lang="en-US" altLang="en-US"/>
          </a:p>
        </p:txBody>
      </p:sp>
      <p:sp>
        <p:nvSpPr>
          <p:cNvPr id="142340" name="Text Box 2"/>
          <p:cNvSpPr>
            <a:spLocks noChangeArrowheads="1"/>
          </p:cNvSpPr>
          <p:nvPr>
            <p:ph type="body"/>
          </p:nvPr>
        </p:nvSpPr>
        <p:spPr>
          <a:xfrm>
            <a:off x="731838" y="4560888"/>
            <a:ext cx="5849937" cy="43195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marL="228600" indent="-228600">
              <a:buFont typeface="Times New Roman" panose="02020603050405020304" pitchFamily="18" charset="0"/>
              <a:buAutoNum type="arabicPeriod"/>
              <a:tabLst>
                <a:tab pos="228600" algn="l"/>
                <a:tab pos="685800" algn="l"/>
                <a:tab pos="1143000" algn="l"/>
                <a:tab pos="1600200" algn="l"/>
                <a:tab pos="2057400" algn="l"/>
                <a:tab pos="2514600" algn="l"/>
                <a:tab pos="2971800" algn="l"/>
                <a:tab pos="3429000" algn="l"/>
                <a:tab pos="3886200" algn="l"/>
                <a:tab pos="4343400" algn="l"/>
                <a:tab pos="4800600" algn="l"/>
                <a:tab pos="5257800" algn="l"/>
                <a:tab pos="5715000" algn="l"/>
                <a:tab pos="6172200" algn="l"/>
                <a:tab pos="6629400" algn="l"/>
                <a:tab pos="7086600" algn="l"/>
                <a:tab pos="7543800" algn="l"/>
                <a:tab pos="8001000" algn="l"/>
                <a:tab pos="8458200" algn="l"/>
                <a:tab pos="8915400" algn="l"/>
                <a:tab pos="9372600" algn="l"/>
              </a:tabLst>
            </a:pPr>
            <a:r>
              <a:rPr lang="en-US" altLang="en-US" smtClean="0">
                <a:cs typeface="Times New Roman" panose="02020603050405020304" pitchFamily="18" charset="0"/>
              </a:rPr>
              <a:t>The U.S. government spent more than $321 billion (more than $3 trillion in today’s dollars) to fight the war—more than twice what the federal government had spent in its entire existence to this point. One way the government collected revenue was through substantially increased income tax rates, in addition to an expansion of who qualified for the income tax. The government also sold billions of dollars of war bonds (including war stamps purchased by children) to civilians, banks, and private industries.</a:t>
            </a:r>
          </a:p>
          <a:p>
            <a:pPr marL="228600" indent="-228600">
              <a:buFont typeface="Times New Roman" panose="02020603050405020304" pitchFamily="18" charset="0"/>
              <a:buAutoNum type="arabicPeriod"/>
              <a:tabLst>
                <a:tab pos="228600" algn="l"/>
                <a:tab pos="685800" algn="l"/>
                <a:tab pos="1143000" algn="l"/>
                <a:tab pos="1600200" algn="l"/>
                <a:tab pos="2057400" algn="l"/>
                <a:tab pos="2514600" algn="l"/>
                <a:tab pos="2971800" algn="l"/>
                <a:tab pos="3429000" algn="l"/>
                <a:tab pos="3886200" algn="l"/>
                <a:tab pos="4343400" algn="l"/>
                <a:tab pos="4800600" algn="l"/>
                <a:tab pos="5257800" algn="l"/>
                <a:tab pos="5715000" algn="l"/>
                <a:tab pos="6172200" algn="l"/>
                <a:tab pos="6629400" algn="l"/>
                <a:tab pos="7086600" algn="l"/>
                <a:tab pos="7543800" algn="l"/>
                <a:tab pos="8001000" algn="l"/>
                <a:tab pos="8458200" algn="l"/>
                <a:tab pos="8915400" algn="l"/>
                <a:tab pos="9372600" algn="l"/>
              </a:tabLst>
            </a:pPr>
            <a:r>
              <a:rPr lang="en-US" altLang="en-US" smtClean="0">
                <a:cs typeface="Times New Roman" panose="02020603050405020304" pitchFamily="18" charset="0"/>
              </a:rPr>
              <a:t>Average Americans could invest in war bonds, which made money when the bonds matured at an interest rate higher than or comparable to other means of investment. War bonds helped the war effort by raising needed revenue and by making citizens feel as if they were directly contributing to the fight. </a:t>
            </a:r>
          </a:p>
          <a:p>
            <a:pPr marL="228600" indent="-228600">
              <a:buFont typeface="Times New Roman" panose="02020603050405020304" pitchFamily="18" charset="0"/>
              <a:buAutoNum type="arabicPeriod"/>
              <a:tabLst>
                <a:tab pos="228600" algn="l"/>
                <a:tab pos="685800" algn="l"/>
                <a:tab pos="1143000" algn="l"/>
                <a:tab pos="1600200" algn="l"/>
                <a:tab pos="2057400" algn="l"/>
                <a:tab pos="2514600" algn="l"/>
                <a:tab pos="2971800" algn="l"/>
                <a:tab pos="3429000" algn="l"/>
                <a:tab pos="3886200" algn="l"/>
                <a:tab pos="4343400" algn="l"/>
                <a:tab pos="4800600" algn="l"/>
                <a:tab pos="5257800" algn="l"/>
                <a:tab pos="5715000" algn="l"/>
                <a:tab pos="6172200" algn="l"/>
                <a:tab pos="6629400" algn="l"/>
                <a:tab pos="7086600" algn="l"/>
                <a:tab pos="7543800" algn="l"/>
                <a:tab pos="8001000" algn="l"/>
                <a:tab pos="8458200" algn="l"/>
                <a:tab pos="8915400" algn="l"/>
                <a:tab pos="9372600" algn="l"/>
              </a:tabLst>
            </a:pPr>
            <a:r>
              <a:rPr lang="en-US" altLang="en-US" smtClean="0">
                <a:cs typeface="Times New Roman" panose="02020603050405020304" pitchFamily="18" charset="0"/>
              </a:rPr>
              <a:t>As goods become scarcer, prices tend to rise, making money worth increasingly less; the Office of Price Administration set the highest prices at which goods could sell, essentially freezing them at March 1942 levels. Regarding scarcity, the OPA devised a system of points and stamps for allotting staple items and other goods. With the right combination of stamps and points, a consumer could purchase their allotment of meat, sugar, or other items.</a:t>
            </a:r>
          </a:p>
        </p:txBody>
      </p:sp>
      <p:sp>
        <p:nvSpPr>
          <p:cNvPr id="142341" name="Text Box 3"/>
          <p:cNvSpPr txBox="1">
            <a:spLocks noChangeArrowheads="1"/>
          </p:cNvSpPr>
          <p:nvPr/>
        </p:nvSpPr>
        <p:spPr bwMode="auto">
          <a:xfrm>
            <a:off x="4143375" y="9120188"/>
            <a:ext cx="3168650"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6794" tIns="48209" rIns="96794" bIns="48209" anchor="b"/>
          <a:lstStyle>
            <a:lvl1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1pPr>
            <a:lvl2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2pPr>
            <a:lvl3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3pPr>
            <a:lvl4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4pPr>
            <a:lvl5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5pPr>
            <a:lvl6pPr marL="25146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6pPr>
            <a:lvl7pPr marL="29718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7pPr>
            <a:lvl8pPr marL="34290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8pPr>
            <a:lvl9pPr marL="38862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9pPr>
          </a:lstStyle>
          <a:p>
            <a:pPr algn="r" eaLnBrk="1" hangingPunct="1"/>
            <a:fld id="{466471CE-217A-4CD6-86AD-65D937186FD8}" type="slidenum">
              <a:rPr lang="en-US" altLang="en-US" sz="1300">
                <a:solidFill>
                  <a:srgbClr val="000000"/>
                </a:solidFill>
              </a:rPr>
              <a:pPr algn="r" eaLnBrk="1" hangingPunct="1"/>
              <a:t>46</a:t>
            </a:fld>
            <a:endParaRPr lang="en-US" altLang="en-US" sz="1300">
              <a:solidFill>
                <a:srgbClr val="000000"/>
              </a:solidFill>
            </a:endParaRPr>
          </a:p>
        </p:txBody>
      </p:sp>
      <p:sp>
        <p:nvSpPr>
          <p:cNvPr id="142342" name="Rectangle 5"/>
          <p:cNvSpPr>
            <a:spLocks noGrp="1" noChangeArrowheads="1" noTextEdit="1"/>
          </p:cNvSpPr>
          <p:nvPr>
            <p:ph type="sldImg"/>
          </p:nvPr>
        </p:nvSpPr>
        <p:spPr>
          <a:ln/>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5410" name="Rectangle 8"/>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1pPr>
            <a:lvl2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2pPr>
            <a:lvl3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3pPr>
            <a:lvl4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4pPr>
            <a:lvl5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5pPr>
            <a:lvl6pPr marL="25146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6pPr>
            <a:lvl7pPr marL="29718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7pPr>
            <a:lvl8pPr marL="34290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8pPr>
            <a:lvl9pPr marL="38862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9pPr>
          </a:lstStyle>
          <a:p>
            <a:pPr eaLnBrk="1" hangingPunct="1"/>
            <a:r>
              <a:rPr lang="en-US" altLang="en-US" sz="1300">
                <a:solidFill>
                  <a:srgbClr val="000000"/>
                </a:solidFill>
              </a:rPr>
              <a:t>S</a:t>
            </a:r>
            <a:fld id="{B0BF8956-F51D-41BE-9BCE-C89147C90245}" type="slidenum">
              <a:rPr lang="en-US" altLang="en-US" sz="1300">
                <a:solidFill>
                  <a:srgbClr val="000000"/>
                </a:solidFill>
              </a:rPr>
              <a:pPr eaLnBrk="1" hangingPunct="1"/>
              <a:t>47</a:t>
            </a:fld>
            <a:endParaRPr lang="en-US" altLang="en-US" sz="1300">
              <a:solidFill>
                <a:srgbClr val="000000"/>
              </a:solidFill>
            </a:endParaRPr>
          </a:p>
        </p:txBody>
      </p:sp>
      <p:sp>
        <p:nvSpPr>
          <p:cNvPr id="145411" name="Text Box 1"/>
          <p:cNvSpPr txBox="1">
            <a:spLocks noChangeArrowheads="1"/>
          </p:cNvSpPr>
          <p:nvPr/>
        </p:nvSpPr>
        <p:spPr bwMode="auto">
          <a:xfrm>
            <a:off x="1230313" y="720725"/>
            <a:ext cx="4852987" cy="3600450"/>
          </a:xfrm>
          <a:prstGeom prst="rect">
            <a:avLst/>
          </a:prstGeom>
          <a:solidFill>
            <a:srgbClr val="FFFFFF"/>
          </a:solidFill>
          <a:ln w="9360">
            <a:solidFill>
              <a:srgbClr val="000000"/>
            </a:solidFill>
            <a:miter lim="800000"/>
            <a:headEnd/>
            <a:tailEnd/>
          </a:ln>
        </p:spPr>
        <p:txBody>
          <a:bodyPr wrap="none" anchor="ctr"/>
          <a:lstStyle/>
          <a:p>
            <a:endParaRPr lang="en-US" altLang="en-US"/>
          </a:p>
        </p:txBody>
      </p:sp>
      <p:sp>
        <p:nvSpPr>
          <p:cNvPr id="145412" name="Text Box 2"/>
          <p:cNvSpPr>
            <a:spLocks noChangeArrowheads="1"/>
          </p:cNvSpPr>
          <p:nvPr>
            <p:ph type="body"/>
          </p:nvPr>
        </p:nvSpPr>
        <p:spPr>
          <a:xfrm>
            <a:off x="731838" y="4560888"/>
            <a:ext cx="5849937" cy="47053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mtClean="0">
                <a:cs typeface="Times New Roman" panose="02020603050405020304" pitchFamily="18" charset="0"/>
              </a:rPr>
              <a:t>The Roosevelt Administration recognized that protracted disputes between management and labor could cripple the wartime economy and mobilization efforts. To settle these issues, FDR created the National War Labor Board in early 1942. The board comprised four labor union leaders, four corporate executives, and four public representatives. Early on, the board proved its usefulness when management and labor in communications and transportation industries agreed to a “no-strike pledge” for the duration of the war, agreeing that maintaining production outweighed striking for wages and benefits.  </a:t>
            </a:r>
          </a:p>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ltLang="en-US" smtClean="0">
              <a:cs typeface="Times New Roman" panose="02020603050405020304" pitchFamily="18" charset="0"/>
            </a:endParaRPr>
          </a:p>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mtClean="0">
                <a:cs typeface="Times New Roman" panose="02020603050405020304" pitchFamily="18" charset="0"/>
              </a:rPr>
              <a:t>Union representatives to the board wanted a “closed shop,” in which all workers in a particular industry have to join the union. The NWLB refused that request, but did agree to what became known as the “maintenance of membership” clause, which forbade union members from quitting the union and required them to pay union dues, frequently through an automatic paycheck deduction. This approach helped to greatly increase labor union membership. While labor agreed to keep wage increases to a minimum, they gained significant benefits such as health insurance, vacation time, and pensions.</a:t>
            </a:r>
          </a:p>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ltLang="en-US" smtClean="0">
              <a:cs typeface="Times New Roman" panose="02020603050405020304" pitchFamily="18" charset="0"/>
            </a:endParaRPr>
          </a:p>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mtClean="0">
                <a:cs typeface="Times New Roman" panose="02020603050405020304" pitchFamily="18" charset="0"/>
              </a:rPr>
              <a:t>Regardless of the NWLB’s actions, some wildcat (i.e., unauthorized) strikes did occur. However, these generally caused little if any disruption to war production. The United Mine Workers under John L. Lewis struck three times in 1943, gaining some concessions, but losing a great deal of support as many states and Congress took steps to limit the power of unions.</a:t>
            </a:r>
          </a:p>
        </p:txBody>
      </p:sp>
      <p:sp>
        <p:nvSpPr>
          <p:cNvPr id="145413" name="Text Box 3"/>
          <p:cNvSpPr txBox="1">
            <a:spLocks noChangeArrowheads="1"/>
          </p:cNvSpPr>
          <p:nvPr/>
        </p:nvSpPr>
        <p:spPr bwMode="auto">
          <a:xfrm>
            <a:off x="4143375" y="9120188"/>
            <a:ext cx="3168650"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6794" tIns="48209" rIns="96794" bIns="48209" anchor="b"/>
          <a:lstStyle>
            <a:lvl1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1pPr>
            <a:lvl2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2pPr>
            <a:lvl3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3pPr>
            <a:lvl4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4pPr>
            <a:lvl5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5pPr>
            <a:lvl6pPr marL="25146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6pPr>
            <a:lvl7pPr marL="29718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7pPr>
            <a:lvl8pPr marL="34290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8pPr>
            <a:lvl9pPr marL="38862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9pPr>
          </a:lstStyle>
          <a:p>
            <a:pPr algn="r" eaLnBrk="1" hangingPunct="1"/>
            <a:fld id="{9EFA3D14-6316-47C8-A607-3CD0B07D5A2C}" type="slidenum">
              <a:rPr lang="en-US" altLang="en-US" sz="1300">
                <a:solidFill>
                  <a:srgbClr val="000000"/>
                </a:solidFill>
              </a:rPr>
              <a:pPr algn="r" eaLnBrk="1" hangingPunct="1"/>
              <a:t>47</a:t>
            </a:fld>
            <a:endParaRPr lang="en-US" altLang="en-US" sz="1300">
              <a:solidFill>
                <a:srgbClr val="000000"/>
              </a:solidFill>
            </a:endParaRPr>
          </a:p>
        </p:txBody>
      </p:sp>
      <p:sp>
        <p:nvSpPr>
          <p:cNvPr id="145414" name="Rectangle 5"/>
          <p:cNvSpPr>
            <a:spLocks noGrp="1" noChangeArrowheads="1" noTextEdit="1"/>
          </p:cNvSpPr>
          <p:nvPr>
            <p:ph type="sldImg"/>
          </p:nvPr>
        </p:nvSpPr>
        <p:spPr>
          <a:ln/>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6434" name="Rectangle 8"/>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1pPr>
            <a:lvl2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2pPr>
            <a:lvl3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3pPr>
            <a:lvl4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4pPr>
            <a:lvl5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5pPr>
            <a:lvl6pPr marL="25146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6pPr>
            <a:lvl7pPr marL="29718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7pPr>
            <a:lvl8pPr marL="34290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8pPr>
            <a:lvl9pPr marL="38862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9pPr>
          </a:lstStyle>
          <a:p>
            <a:pPr eaLnBrk="1" hangingPunct="1"/>
            <a:r>
              <a:rPr lang="en-US" altLang="en-US" sz="1300">
                <a:solidFill>
                  <a:srgbClr val="000000"/>
                </a:solidFill>
              </a:rPr>
              <a:t>S</a:t>
            </a:r>
            <a:fld id="{BBC1E5A9-975F-4F58-9843-F11B340E573C}" type="slidenum">
              <a:rPr lang="en-US" altLang="en-US" sz="1300">
                <a:solidFill>
                  <a:srgbClr val="000000"/>
                </a:solidFill>
              </a:rPr>
              <a:pPr eaLnBrk="1" hangingPunct="1"/>
              <a:t>48</a:t>
            </a:fld>
            <a:endParaRPr lang="en-US" altLang="en-US" sz="1300">
              <a:solidFill>
                <a:srgbClr val="000000"/>
              </a:solidFill>
            </a:endParaRPr>
          </a:p>
        </p:txBody>
      </p:sp>
      <p:sp>
        <p:nvSpPr>
          <p:cNvPr id="146435" name="Text Box 1"/>
          <p:cNvSpPr txBox="1">
            <a:spLocks noChangeArrowheads="1"/>
          </p:cNvSpPr>
          <p:nvPr/>
        </p:nvSpPr>
        <p:spPr bwMode="auto">
          <a:xfrm>
            <a:off x="1230313" y="720725"/>
            <a:ext cx="4852987" cy="3600450"/>
          </a:xfrm>
          <a:prstGeom prst="rect">
            <a:avLst/>
          </a:prstGeom>
          <a:solidFill>
            <a:srgbClr val="FFFFFF"/>
          </a:solidFill>
          <a:ln w="9360">
            <a:solidFill>
              <a:srgbClr val="000000"/>
            </a:solidFill>
            <a:miter lim="800000"/>
            <a:headEnd/>
            <a:tailEnd/>
          </a:ln>
        </p:spPr>
        <p:txBody>
          <a:bodyPr wrap="none" anchor="ctr"/>
          <a:lstStyle/>
          <a:p>
            <a:endParaRPr lang="en-US" altLang="en-US"/>
          </a:p>
        </p:txBody>
      </p:sp>
      <p:sp>
        <p:nvSpPr>
          <p:cNvPr id="146436" name="Text Box 2"/>
          <p:cNvSpPr>
            <a:spLocks noChangeArrowheads="1"/>
          </p:cNvSpPr>
          <p:nvPr>
            <p:ph type="body"/>
          </p:nvPr>
        </p:nvSpPr>
        <p:spPr>
          <a:xfrm>
            <a:off x="731838" y="4560888"/>
            <a:ext cx="5849937" cy="43195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mtClean="0">
                <a:cs typeface="Times New Roman" panose="02020603050405020304" pitchFamily="18" charset="0"/>
              </a:rPr>
              <a:t>A number of changes to the U.S. economy occurred in the World War II era </a:t>
            </a:r>
            <a:br>
              <a:rPr lang="en-US" altLang="en-US" smtClean="0">
                <a:cs typeface="Times New Roman" panose="02020603050405020304" pitchFamily="18" charset="0"/>
              </a:rPr>
            </a:br>
            <a:r>
              <a:rPr lang="en-US" altLang="en-US" smtClean="0">
                <a:cs typeface="Times New Roman" panose="02020603050405020304" pitchFamily="18" charset="0"/>
              </a:rPr>
              <a:t>(1940–1945):</a:t>
            </a:r>
          </a:p>
          <a:p>
            <a:pPr>
              <a:spcBef>
                <a:spcPts val="450"/>
              </a:spcBef>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mtClean="0">
                <a:cs typeface="Times New Roman" panose="02020603050405020304" pitchFamily="18" charset="0"/>
              </a:rPr>
              <a:t>The nominal gross domestic product (the value of all goods and services produced inside a country in a year, not adjusted for inflation) of the U.S. increased substantially, from approximately $101 billion to about $223 billion. Wages and salaries rose from $45 billion to $120 billion.</a:t>
            </a:r>
          </a:p>
          <a:p>
            <a:pPr>
              <a:spcBef>
                <a:spcPts val="450"/>
              </a:spcBef>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mtClean="0">
                <a:cs typeface="Times New Roman" panose="02020603050405020304" pitchFamily="18" charset="0"/>
              </a:rPr>
              <a:t> In 1940, 14 million women worked outside the home; in 1945, the number was nearly 19 million, down slightly from 1944. Civilian employment by the federal government more than tripled, rising from slightly more than one million persons to nearly 3.5 million. Military employment mushroomed, as expected, from less than a million, to nearly 13 million.</a:t>
            </a:r>
          </a:p>
          <a:p>
            <a:pPr>
              <a:spcBef>
                <a:spcPts val="450"/>
              </a:spcBef>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mtClean="0">
                <a:cs typeface="Times New Roman" panose="02020603050405020304" pitchFamily="18" charset="0"/>
              </a:rPr>
              <a:t> Union membership also grew (due especially to the “maintenance of membership” clause enforced by the NWLB) from nine million to more than 14 million</a:t>
            </a:r>
          </a:p>
          <a:p>
            <a:pPr>
              <a:spcBef>
                <a:spcPts val="450"/>
              </a:spcBef>
              <a:buFont typeface="Times New Roman" panose="02020603050405020304"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mtClean="0">
                <a:cs typeface="Times New Roman" panose="02020603050405020304" pitchFamily="18" charset="0"/>
              </a:rPr>
              <a:t> Increases in GDP and employment led to a dramatic increase in the national debt, from about $41 billion to nearly $250 billion</a:t>
            </a:r>
          </a:p>
        </p:txBody>
      </p:sp>
      <p:sp>
        <p:nvSpPr>
          <p:cNvPr id="146437" name="Text Box 3"/>
          <p:cNvSpPr txBox="1">
            <a:spLocks noChangeArrowheads="1"/>
          </p:cNvSpPr>
          <p:nvPr/>
        </p:nvSpPr>
        <p:spPr bwMode="auto">
          <a:xfrm>
            <a:off x="4143375" y="9120188"/>
            <a:ext cx="3168650"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6794" tIns="48209" rIns="96794" bIns="48209" anchor="b"/>
          <a:lstStyle>
            <a:lvl1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1pPr>
            <a:lvl2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2pPr>
            <a:lvl3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3pPr>
            <a:lvl4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4pPr>
            <a:lvl5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5pPr>
            <a:lvl6pPr marL="25146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6pPr>
            <a:lvl7pPr marL="29718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7pPr>
            <a:lvl8pPr marL="34290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8pPr>
            <a:lvl9pPr marL="38862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9pPr>
          </a:lstStyle>
          <a:p>
            <a:pPr algn="r" eaLnBrk="1" hangingPunct="1"/>
            <a:fld id="{1229E3D5-19F4-4F94-845F-DFFC2830BC44}" type="slidenum">
              <a:rPr lang="en-US" altLang="en-US" sz="1300">
                <a:solidFill>
                  <a:srgbClr val="000000"/>
                </a:solidFill>
              </a:rPr>
              <a:pPr algn="r" eaLnBrk="1" hangingPunct="1"/>
              <a:t>48</a:t>
            </a:fld>
            <a:endParaRPr lang="en-US" altLang="en-US" sz="1300">
              <a:solidFill>
                <a:srgbClr val="000000"/>
              </a:solidFill>
            </a:endParaRPr>
          </a:p>
        </p:txBody>
      </p:sp>
      <p:sp>
        <p:nvSpPr>
          <p:cNvPr id="146438" name="Rectangle 5"/>
          <p:cNvSpPr>
            <a:spLocks noGrp="1" noChangeArrowheads="1" noTextEdit="1"/>
          </p:cNvSpPr>
          <p:nvPr>
            <p:ph type="sldImg"/>
          </p:nvPr>
        </p:nvSpPr>
        <p:spPr>
          <a:ln/>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7458" name="Rectangle 8"/>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1pPr>
            <a:lvl2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2pPr>
            <a:lvl3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3pPr>
            <a:lvl4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4pPr>
            <a:lvl5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5pPr>
            <a:lvl6pPr marL="25146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6pPr>
            <a:lvl7pPr marL="29718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7pPr>
            <a:lvl8pPr marL="34290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8pPr>
            <a:lvl9pPr marL="38862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9pPr>
          </a:lstStyle>
          <a:p>
            <a:pPr eaLnBrk="1" hangingPunct="1"/>
            <a:r>
              <a:rPr lang="en-US" altLang="en-US" sz="1300">
                <a:solidFill>
                  <a:srgbClr val="000000"/>
                </a:solidFill>
              </a:rPr>
              <a:t>S</a:t>
            </a:r>
            <a:fld id="{D4B20AA1-1970-41B7-8AC2-EBAE8D4DC718}" type="slidenum">
              <a:rPr lang="en-US" altLang="en-US" sz="1300">
                <a:solidFill>
                  <a:srgbClr val="000000"/>
                </a:solidFill>
              </a:rPr>
              <a:pPr eaLnBrk="1" hangingPunct="1"/>
              <a:t>49</a:t>
            </a:fld>
            <a:endParaRPr lang="en-US" altLang="en-US" sz="1300">
              <a:solidFill>
                <a:srgbClr val="000000"/>
              </a:solidFill>
            </a:endParaRPr>
          </a:p>
        </p:txBody>
      </p:sp>
      <p:sp>
        <p:nvSpPr>
          <p:cNvPr id="147459" name="Text Box 1"/>
          <p:cNvSpPr txBox="1">
            <a:spLocks noChangeArrowheads="1"/>
          </p:cNvSpPr>
          <p:nvPr/>
        </p:nvSpPr>
        <p:spPr bwMode="auto">
          <a:xfrm>
            <a:off x="1230313" y="720725"/>
            <a:ext cx="4852987" cy="3600450"/>
          </a:xfrm>
          <a:prstGeom prst="rect">
            <a:avLst/>
          </a:prstGeom>
          <a:solidFill>
            <a:srgbClr val="FFFFFF"/>
          </a:solidFill>
          <a:ln w="9360">
            <a:solidFill>
              <a:srgbClr val="000000"/>
            </a:solidFill>
            <a:miter lim="800000"/>
            <a:headEnd/>
            <a:tailEnd/>
          </a:ln>
        </p:spPr>
        <p:txBody>
          <a:bodyPr wrap="none" anchor="ctr"/>
          <a:lstStyle/>
          <a:p>
            <a:endParaRPr lang="en-US" altLang="en-US"/>
          </a:p>
        </p:txBody>
      </p:sp>
      <p:sp>
        <p:nvSpPr>
          <p:cNvPr id="147460" name="Text Box 2"/>
          <p:cNvSpPr>
            <a:spLocks noChangeArrowheads="1"/>
          </p:cNvSpPr>
          <p:nvPr>
            <p:ph type="body"/>
          </p:nvPr>
        </p:nvSpPr>
        <p:spPr>
          <a:xfrm>
            <a:off x="731838" y="4560888"/>
            <a:ext cx="5849937" cy="43195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mtClean="0">
                <a:cs typeface="Times New Roman" panose="02020603050405020304" pitchFamily="18" charset="0"/>
              </a:rPr>
              <a:t>The American South and West benefited greatly from the war, economically speaking. Government spending and the need for increased production created millions of jobs in various Southern industries, including textiles, chemicals, and aluminum. Urban populations grew by about 40 percent. Consequently, the number of farm workers (including sharecroppers and tenant farmers) fell by about 20 percent. Shipyards and aircraft factories boomed, industrial capacity shot up by nearly 40 percent, and per-capita income tripled.</a:t>
            </a: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ltLang="en-US" smtClean="0">
              <a:cs typeface="Times New Roman" panose="02020603050405020304" pitchFamily="18" charset="0"/>
            </a:endParaRP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mtClean="0">
                <a:cs typeface="Times New Roman" panose="02020603050405020304" pitchFamily="18" charset="0"/>
              </a:rPr>
              <a:t>Western states received nearly $40 billion in federal funds. California alone got more than ten percent of this total, with 50 cents of every dollar in personal income coming from federally funded jobs. The military established many airbases and naval stations in Southern California especially; defense contractors followed, founding major shipyards and several aircraft manufacturing plants.  </a:t>
            </a: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ltLang="en-US" smtClean="0">
              <a:cs typeface="Times New Roman" panose="02020603050405020304" pitchFamily="18" charset="0"/>
            </a:endParaRPr>
          </a:p>
        </p:txBody>
      </p:sp>
      <p:sp>
        <p:nvSpPr>
          <p:cNvPr id="147461" name="Text Box 3"/>
          <p:cNvSpPr txBox="1">
            <a:spLocks noChangeArrowheads="1"/>
          </p:cNvSpPr>
          <p:nvPr/>
        </p:nvSpPr>
        <p:spPr bwMode="auto">
          <a:xfrm>
            <a:off x="4143375" y="9120188"/>
            <a:ext cx="3168650"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6794" tIns="48209" rIns="96794" bIns="48209" anchor="b"/>
          <a:lstStyle>
            <a:lvl1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1pPr>
            <a:lvl2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2pPr>
            <a:lvl3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3pPr>
            <a:lvl4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4pPr>
            <a:lvl5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5pPr>
            <a:lvl6pPr marL="25146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6pPr>
            <a:lvl7pPr marL="29718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7pPr>
            <a:lvl8pPr marL="34290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8pPr>
            <a:lvl9pPr marL="38862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9pPr>
          </a:lstStyle>
          <a:p>
            <a:pPr algn="r" eaLnBrk="1" hangingPunct="1"/>
            <a:fld id="{01C31C66-F1A3-4923-8FED-59950CAA3A03}" type="slidenum">
              <a:rPr lang="en-US" altLang="en-US" sz="1300">
                <a:solidFill>
                  <a:srgbClr val="000000"/>
                </a:solidFill>
              </a:rPr>
              <a:pPr algn="r" eaLnBrk="1" hangingPunct="1"/>
              <a:t>49</a:t>
            </a:fld>
            <a:endParaRPr lang="en-US" altLang="en-US" sz="1300">
              <a:solidFill>
                <a:srgbClr val="000000"/>
              </a:solidFill>
            </a:endParaRPr>
          </a:p>
        </p:txBody>
      </p:sp>
      <p:sp>
        <p:nvSpPr>
          <p:cNvPr id="147462" name="Rectangle 5"/>
          <p:cNvSpPr>
            <a:spLocks noGrp="1" noChangeArrowheads="1" noTextEdit="1"/>
          </p:cNvSpPr>
          <p:nvPr>
            <p:ph type="sldImg"/>
          </p:nvPr>
        </p:nvSpPr>
        <p:spPr>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4210" name="Rectangle 8"/>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1pPr>
            <a:lvl2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2pPr>
            <a:lvl3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3pPr>
            <a:lvl4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4pPr>
            <a:lvl5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5pPr>
            <a:lvl6pPr marL="25146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6pPr>
            <a:lvl7pPr marL="29718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7pPr>
            <a:lvl8pPr marL="34290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8pPr>
            <a:lvl9pPr marL="38862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9pPr>
          </a:lstStyle>
          <a:p>
            <a:pPr eaLnBrk="1" hangingPunct="1"/>
            <a:r>
              <a:rPr lang="en-US" altLang="en-US" sz="1300">
                <a:solidFill>
                  <a:srgbClr val="000000"/>
                </a:solidFill>
              </a:rPr>
              <a:t>S</a:t>
            </a:r>
            <a:fld id="{22EE69B1-3C4A-43A9-BC6F-30A813AEC739}" type="slidenum">
              <a:rPr lang="en-US" altLang="en-US" sz="1300">
                <a:solidFill>
                  <a:srgbClr val="000000"/>
                </a:solidFill>
              </a:rPr>
              <a:pPr eaLnBrk="1" hangingPunct="1"/>
              <a:t>5</a:t>
            </a:fld>
            <a:endParaRPr lang="en-US" altLang="en-US" sz="1300">
              <a:solidFill>
                <a:srgbClr val="000000"/>
              </a:solidFill>
            </a:endParaRPr>
          </a:p>
        </p:txBody>
      </p:sp>
      <p:sp>
        <p:nvSpPr>
          <p:cNvPr id="94211" name="Text Box 1025"/>
          <p:cNvSpPr txBox="1">
            <a:spLocks noChangeArrowheads="1"/>
          </p:cNvSpPr>
          <p:nvPr/>
        </p:nvSpPr>
        <p:spPr bwMode="auto">
          <a:xfrm>
            <a:off x="1230313" y="720725"/>
            <a:ext cx="4852987" cy="3600450"/>
          </a:xfrm>
          <a:prstGeom prst="rect">
            <a:avLst/>
          </a:prstGeom>
          <a:solidFill>
            <a:srgbClr val="FFFFFF"/>
          </a:solidFill>
          <a:ln w="9360">
            <a:solidFill>
              <a:srgbClr val="000000"/>
            </a:solidFill>
            <a:miter lim="800000"/>
            <a:headEnd/>
            <a:tailEnd/>
          </a:ln>
        </p:spPr>
        <p:txBody>
          <a:bodyPr wrap="none" anchor="ctr"/>
          <a:lstStyle/>
          <a:p>
            <a:endParaRPr lang="en-US" altLang="en-US"/>
          </a:p>
        </p:txBody>
      </p:sp>
      <p:sp>
        <p:nvSpPr>
          <p:cNvPr id="94212" name="Text Box 1026"/>
          <p:cNvSpPr>
            <a:spLocks noChangeArrowheads="1"/>
          </p:cNvSpPr>
          <p:nvPr>
            <p:ph type="body"/>
          </p:nvPr>
        </p:nvSpPr>
        <p:spPr>
          <a:xfrm>
            <a:off x="731838" y="4560888"/>
            <a:ext cx="5849937" cy="43195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eaLnBrk="1" hangingPunct="1">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mtClean="0">
                <a:cs typeface="Times New Roman" panose="02020603050405020304" pitchFamily="18" charset="0"/>
              </a:rPr>
              <a:t>Many Americans did not wish to risk military involvement in the war in Europe, regardless of the threat that Adolf Hitler appeared to pose to the world’s security and stability. Some became vocal in their opposition to increasing American involvement, most notably the America First Committee. </a:t>
            </a:r>
          </a:p>
          <a:p>
            <a:pPr eaLnBrk="1" hangingPunct="1">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ltLang="en-US" smtClean="0">
              <a:cs typeface="Times New Roman" panose="02020603050405020304" pitchFamily="18" charset="0"/>
            </a:endParaRPr>
          </a:p>
          <a:p>
            <a:pPr eaLnBrk="1" hangingPunct="1">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mtClean="0">
                <a:cs typeface="Times New Roman" panose="02020603050405020304" pitchFamily="18" charset="0"/>
              </a:rPr>
              <a:t>Founded in September 1940, the AFC soon rose to more than 800,000 members across the nation. Members included Robert E. Wood, chairman of Sears, Roebuck, and Co.; WWI flying ace Eddie Rickenbacker; and “New Deal agitators” Father Charles Coughlin and Gerald L.K. Smith. However, the most famous member was probably aviator Charles Lindbergh, whose 1927 solo transatlantic flight had made him a national hero. He believed that the U.S. should focus on building up its air and coastal defenses, asserting that what FDR was asking the American people to enter into and support were actually Europe’s problems, and decrying the fact that voters never had an opportunity to vote on these policies.</a:t>
            </a:r>
          </a:p>
          <a:p>
            <a:pPr eaLnBrk="1" hangingPunct="1">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ltLang="en-US" smtClean="0">
              <a:cs typeface="Times New Roman" panose="02020603050405020304" pitchFamily="18" charset="0"/>
            </a:endParaRPr>
          </a:p>
          <a:p>
            <a:pPr eaLnBrk="1" hangingPunct="1">
              <a:spcBef>
                <a:spcPct val="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mtClean="0">
                <a:cs typeface="Times New Roman" panose="02020603050405020304" pitchFamily="18" charset="0"/>
              </a:rPr>
              <a:t>For nearly a year, the America First Committee spoke out against American involvement in the war in Europe. However, the Japanese attack on Pearl Harbor silenced the organization, which dissolved less than a week after the attack on Pearl Harbor.</a:t>
            </a:r>
          </a:p>
        </p:txBody>
      </p:sp>
      <p:sp>
        <p:nvSpPr>
          <p:cNvPr id="94213" name="Text Box 1027"/>
          <p:cNvSpPr txBox="1">
            <a:spLocks noChangeArrowheads="1"/>
          </p:cNvSpPr>
          <p:nvPr/>
        </p:nvSpPr>
        <p:spPr bwMode="auto">
          <a:xfrm>
            <a:off x="4143375" y="9120188"/>
            <a:ext cx="3168650"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6794" tIns="48209" rIns="96794" bIns="48209" anchor="b"/>
          <a:lstStyle>
            <a:lvl1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1pPr>
            <a:lvl2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2pPr>
            <a:lvl3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3pPr>
            <a:lvl4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4pPr>
            <a:lvl5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5pPr>
            <a:lvl6pPr marL="25146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6pPr>
            <a:lvl7pPr marL="29718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7pPr>
            <a:lvl8pPr marL="34290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8pPr>
            <a:lvl9pPr marL="38862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9pPr>
          </a:lstStyle>
          <a:p>
            <a:pPr algn="r" eaLnBrk="1" hangingPunct="1"/>
            <a:fld id="{8DE0D90B-1CAC-4C73-807C-C7A9AE66BFFA}" type="slidenum">
              <a:rPr lang="en-US" altLang="en-US" sz="1300">
                <a:solidFill>
                  <a:srgbClr val="000000"/>
                </a:solidFill>
              </a:rPr>
              <a:pPr algn="r" eaLnBrk="1" hangingPunct="1"/>
              <a:t>5</a:t>
            </a:fld>
            <a:endParaRPr lang="en-US" altLang="en-US" sz="1300">
              <a:solidFill>
                <a:srgbClr val="000000"/>
              </a:solidFill>
            </a:endParaRPr>
          </a:p>
        </p:txBody>
      </p:sp>
      <p:sp>
        <p:nvSpPr>
          <p:cNvPr id="94214" name="Rectangle 1033"/>
          <p:cNvSpPr>
            <a:spLocks noGrp="1" noChangeArrowheads="1" noTextEdit="1"/>
          </p:cNvSpPr>
          <p:nvPr>
            <p:ph type="sldImg"/>
          </p:nvPr>
        </p:nvSpPr>
        <p:spPr>
          <a:ln/>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9506" name="Rectangle 8"/>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1pPr>
            <a:lvl2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2pPr>
            <a:lvl3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3pPr>
            <a:lvl4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4pPr>
            <a:lvl5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5pPr>
            <a:lvl6pPr marL="25146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6pPr>
            <a:lvl7pPr marL="29718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7pPr>
            <a:lvl8pPr marL="34290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8pPr>
            <a:lvl9pPr marL="38862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9pPr>
          </a:lstStyle>
          <a:p>
            <a:pPr eaLnBrk="1" hangingPunct="1"/>
            <a:r>
              <a:rPr lang="en-US" altLang="en-US" sz="1300">
                <a:solidFill>
                  <a:srgbClr val="000000"/>
                </a:solidFill>
              </a:rPr>
              <a:t>S</a:t>
            </a:r>
            <a:fld id="{68C27E7B-9C98-4304-AFF9-67EABDA991DF}" type="slidenum">
              <a:rPr lang="en-US" altLang="en-US" sz="1300">
                <a:solidFill>
                  <a:srgbClr val="000000"/>
                </a:solidFill>
              </a:rPr>
              <a:pPr eaLnBrk="1" hangingPunct="1"/>
              <a:t>50</a:t>
            </a:fld>
            <a:endParaRPr lang="en-US" altLang="en-US" sz="1300">
              <a:solidFill>
                <a:srgbClr val="000000"/>
              </a:solidFill>
            </a:endParaRPr>
          </a:p>
        </p:txBody>
      </p:sp>
      <p:sp>
        <p:nvSpPr>
          <p:cNvPr id="149507" name="Text Box 1"/>
          <p:cNvSpPr txBox="1">
            <a:spLocks noChangeArrowheads="1"/>
          </p:cNvSpPr>
          <p:nvPr/>
        </p:nvSpPr>
        <p:spPr bwMode="auto">
          <a:xfrm>
            <a:off x="1230313" y="720725"/>
            <a:ext cx="4852987" cy="3600450"/>
          </a:xfrm>
          <a:prstGeom prst="rect">
            <a:avLst/>
          </a:prstGeom>
          <a:solidFill>
            <a:srgbClr val="FFFFFF"/>
          </a:solidFill>
          <a:ln w="9360">
            <a:solidFill>
              <a:srgbClr val="000000"/>
            </a:solidFill>
            <a:miter lim="800000"/>
            <a:headEnd/>
            <a:tailEnd/>
          </a:ln>
        </p:spPr>
        <p:txBody>
          <a:bodyPr wrap="none" anchor="ctr"/>
          <a:lstStyle/>
          <a:p>
            <a:endParaRPr lang="en-US" altLang="en-US"/>
          </a:p>
        </p:txBody>
      </p:sp>
      <p:sp>
        <p:nvSpPr>
          <p:cNvPr id="149508" name="Text Box 2"/>
          <p:cNvSpPr>
            <a:spLocks noChangeArrowheads="1"/>
          </p:cNvSpPr>
          <p:nvPr>
            <p:ph type="body"/>
          </p:nvPr>
        </p:nvSpPr>
        <p:spPr>
          <a:xfrm>
            <a:off x="731838" y="4560888"/>
            <a:ext cx="5849937" cy="43195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mtClean="0">
                <a:cs typeface="Times New Roman" panose="02020603050405020304" pitchFamily="18" charset="0"/>
              </a:rPr>
              <a:t>Wartime civil-defense measures such as blackouts and air-raid drills prepared Americans for attacks that never occurred, but did little more than inconvenience people. However, the federal government instituted a program to maintain national security that proved far more damaging—the relocation of about 120,000 Japanese nationals (called </a:t>
            </a:r>
            <a:r>
              <a:rPr lang="en-US" altLang="en-US" i="1" smtClean="0">
                <a:cs typeface="Times New Roman" panose="02020603050405020304" pitchFamily="18" charset="0"/>
              </a:rPr>
              <a:t>Issei</a:t>
            </a:r>
            <a:r>
              <a:rPr lang="en-US" altLang="en-US" smtClean="0">
                <a:cs typeface="Times New Roman" panose="02020603050405020304" pitchFamily="18" charset="0"/>
              </a:rPr>
              <a:t>) and Japanese American citizens (</a:t>
            </a:r>
            <a:r>
              <a:rPr lang="en-US" altLang="en-US" i="1" smtClean="0">
                <a:cs typeface="Times New Roman" panose="02020603050405020304" pitchFamily="18" charset="0"/>
              </a:rPr>
              <a:t>Nisei</a:t>
            </a:r>
            <a:r>
              <a:rPr lang="en-US" altLang="en-US" smtClean="0">
                <a:cs typeface="Times New Roman" panose="02020603050405020304" pitchFamily="18" charset="0"/>
              </a:rPr>
              <a:t>) to internment camps across the interior of the western U.S.  </a:t>
            </a: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ltLang="en-US" smtClean="0">
              <a:cs typeface="Times New Roman" panose="02020603050405020304" pitchFamily="18" charset="0"/>
            </a:endParaRP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mtClean="0">
                <a:cs typeface="Times New Roman" panose="02020603050405020304" pitchFamily="18" charset="0"/>
              </a:rPr>
              <a:t>In early 1942, FDR issued Executive Order 9066, which allowed for the exclusion from “military areas” anyone deemed a threat to national security. Designating the West Coast a “military area,” the government removed all persons of Japanese ancestry (along with a few thousand Germans, Italians, and German Jews). Many Americans, especially on the West Coast, supported the policy, contending that they had likely assisted the Japanese navy in planning and carrying out the attack on Pearl Harbor, and might help facilitate future attacks.</a:t>
            </a:r>
          </a:p>
        </p:txBody>
      </p:sp>
      <p:sp>
        <p:nvSpPr>
          <p:cNvPr id="149509" name="Text Box 3"/>
          <p:cNvSpPr txBox="1">
            <a:spLocks noChangeArrowheads="1"/>
          </p:cNvSpPr>
          <p:nvPr/>
        </p:nvSpPr>
        <p:spPr bwMode="auto">
          <a:xfrm>
            <a:off x="4143375" y="9120188"/>
            <a:ext cx="3168650"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6794" tIns="48209" rIns="96794" bIns="48209" anchor="b"/>
          <a:lstStyle>
            <a:lvl1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1pPr>
            <a:lvl2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2pPr>
            <a:lvl3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3pPr>
            <a:lvl4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4pPr>
            <a:lvl5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5pPr>
            <a:lvl6pPr marL="25146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6pPr>
            <a:lvl7pPr marL="29718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7pPr>
            <a:lvl8pPr marL="34290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8pPr>
            <a:lvl9pPr marL="38862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9pPr>
          </a:lstStyle>
          <a:p>
            <a:pPr algn="r" eaLnBrk="1" hangingPunct="1"/>
            <a:fld id="{2ED31223-9A9B-43B0-A391-2D02D2941945}" type="slidenum">
              <a:rPr lang="en-US" altLang="en-US" sz="1300">
                <a:solidFill>
                  <a:srgbClr val="000000"/>
                </a:solidFill>
              </a:rPr>
              <a:pPr algn="r" eaLnBrk="1" hangingPunct="1"/>
              <a:t>50</a:t>
            </a:fld>
            <a:endParaRPr lang="en-US" altLang="en-US" sz="1300">
              <a:solidFill>
                <a:srgbClr val="000000"/>
              </a:solidFill>
            </a:endParaRPr>
          </a:p>
        </p:txBody>
      </p:sp>
      <p:sp>
        <p:nvSpPr>
          <p:cNvPr id="149510" name="Rectangle 5"/>
          <p:cNvSpPr>
            <a:spLocks noGrp="1" noChangeArrowheads="1" noTextEdit="1"/>
          </p:cNvSpPr>
          <p:nvPr>
            <p:ph type="sldImg"/>
          </p:nvPr>
        </p:nvSpPr>
        <p:spPr>
          <a:ln/>
        </p:spPr>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0530" name="Rectangle 8"/>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1pPr>
            <a:lvl2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2pPr>
            <a:lvl3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3pPr>
            <a:lvl4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4pPr>
            <a:lvl5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5pPr>
            <a:lvl6pPr marL="25146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6pPr>
            <a:lvl7pPr marL="29718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7pPr>
            <a:lvl8pPr marL="34290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8pPr>
            <a:lvl9pPr marL="38862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9pPr>
          </a:lstStyle>
          <a:p>
            <a:pPr eaLnBrk="1" hangingPunct="1"/>
            <a:r>
              <a:rPr lang="en-US" altLang="en-US" sz="1300">
                <a:solidFill>
                  <a:srgbClr val="000000"/>
                </a:solidFill>
              </a:rPr>
              <a:t>S</a:t>
            </a:r>
            <a:fld id="{A5C0F7BC-2570-4AFD-BAF9-E4216C043D0E}" type="slidenum">
              <a:rPr lang="en-US" altLang="en-US" sz="1300">
                <a:solidFill>
                  <a:srgbClr val="000000"/>
                </a:solidFill>
              </a:rPr>
              <a:pPr eaLnBrk="1" hangingPunct="1"/>
              <a:t>51</a:t>
            </a:fld>
            <a:endParaRPr lang="en-US" altLang="en-US" sz="1300">
              <a:solidFill>
                <a:srgbClr val="000000"/>
              </a:solidFill>
            </a:endParaRPr>
          </a:p>
        </p:txBody>
      </p:sp>
      <p:sp>
        <p:nvSpPr>
          <p:cNvPr id="150531" name="Text Box 1"/>
          <p:cNvSpPr txBox="1">
            <a:spLocks noChangeArrowheads="1"/>
          </p:cNvSpPr>
          <p:nvPr/>
        </p:nvSpPr>
        <p:spPr bwMode="auto">
          <a:xfrm>
            <a:off x="1230313" y="720725"/>
            <a:ext cx="4852987" cy="3600450"/>
          </a:xfrm>
          <a:prstGeom prst="rect">
            <a:avLst/>
          </a:prstGeom>
          <a:solidFill>
            <a:srgbClr val="FFFFFF"/>
          </a:solidFill>
          <a:ln w="9360">
            <a:solidFill>
              <a:srgbClr val="000000"/>
            </a:solidFill>
            <a:miter lim="800000"/>
            <a:headEnd/>
            <a:tailEnd/>
          </a:ln>
        </p:spPr>
        <p:txBody>
          <a:bodyPr wrap="none" anchor="ctr"/>
          <a:lstStyle/>
          <a:p>
            <a:endParaRPr lang="en-US" altLang="en-US"/>
          </a:p>
        </p:txBody>
      </p:sp>
      <p:sp>
        <p:nvSpPr>
          <p:cNvPr id="150532" name="Text Box 2"/>
          <p:cNvSpPr>
            <a:spLocks noChangeArrowheads="1"/>
          </p:cNvSpPr>
          <p:nvPr>
            <p:ph type="body"/>
          </p:nvPr>
        </p:nvSpPr>
        <p:spPr>
          <a:xfrm>
            <a:off x="731838" y="4560888"/>
            <a:ext cx="5849937" cy="43195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mtClean="0">
                <a:cs typeface="Times New Roman" panose="02020603050405020304" pitchFamily="18" charset="0"/>
              </a:rPr>
              <a:t>The fear of Japanese Americans came not only from Japan’s attack on Pearl Harbor, but also from deep-seated prejudices against </a:t>
            </a:r>
            <a:r>
              <a:rPr lang="en-US" altLang="en-US" i="1" smtClean="0">
                <a:cs typeface="Times New Roman" panose="02020603050405020304" pitchFamily="18" charset="0"/>
              </a:rPr>
              <a:t>Nisei.</a:t>
            </a:r>
            <a:r>
              <a:rPr lang="en-US" altLang="en-US" smtClean="0">
                <a:cs typeface="Times New Roman" panose="02020603050405020304" pitchFamily="18" charset="0"/>
              </a:rPr>
              <a:t> Increasing Japanese immigration to California beginning the late 19th century had resulted in legislation in some cities similar to the Jim Crow laws of the American South. Reports of Japanese atrocities against the Chinese in the early 1930s further lowered public opinion of the Japanese. Groups of farmers in California resented having to compete with “foreigners” and wanted to take over their land. </a:t>
            </a: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ltLang="en-US" smtClean="0">
              <a:cs typeface="Times New Roman" panose="02020603050405020304" pitchFamily="18" charset="0"/>
            </a:endParaRP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mtClean="0">
                <a:cs typeface="Times New Roman" panose="02020603050405020304" pitchFamily="18" charset="0"/>
              </a:rPr>
              <a:t>However, no concrete evidence of Japanese American espionage or sabotage was ever uncovered during the war; no convictions on such charges ever materialized. In addition, Hawaii did not implement the relocation policy, and no incidents of espionage or sabotage occurred there.</a:t>
            </a: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ltLang="en-US" smtClean="0">
              <a:cs typeface="Times New Roman" panose="02020603050405020304" pitchFamily="18" charset="0"/>
            </a:endParaRP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b="1" smtClean="0">
                <a:cs typeface="Times New Roman" panose="02020603050405020304" pitchFamily="18" charset="0"/>
              </a:rPr>
              <a:t>Discussion question:</a:t>
            </a:r>
            <a:endParaRPr lang="en-US" altLang="en-US" smtClean="0">
              <a:cs typeface="Times New Roman" panose="02020603050405020304" pitchFamily="18" charset="0"/>
            </a:endParaRP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mtClean="0">
                <a:cs typeface="Times New Roman" panose="02020603050405020304" pitchFamily="18" charset="0"/>
              </a:rPr>
              <a:t>Ask students to view the poster included on the slide. What elements display stereotypes of how Americans viewed the Japanese and Japanese Americans? (Student answers should include the thick eyeglasses, buck teeth, and the pidgin English that many movies and radio shows used to imitate the Japanese; some may mention the rumpled uniform as typical of anti-Japanese propaganda.)</a:t>
            </a:r>
          </a:p>
        </p:txBody>
      </p:sp>
      <p:sp>
        <p:nvSpPr>
          <p:cNvPr id="150533" name="Text Box 3"/>
          <p:cNvSpPr txBox="1">
            <a:spLocks noChangeArrowheads="1"/>
          </p:cNvSpPr>
          <p:nvPr/>
        </p:nvSpPr>
        <p:spPr bwMode="auto">
          <a:xfrm>
            <a:off x="4143375" y="9120188"/>
            <a:ext cx="3168650"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6794" tIns="48209" rIns="96794" bIns="48209" anchor="b"/>
          <a:lstStyle>
            <a:lvl1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1pPr>
            <a:lvl2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2pPr>
            <a:lvl3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3pPr>
            <a:lvl4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4pPr>
            <a:lvl5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5pPr>
            <a:lvl6pPr marL="25146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6pPr>
            <a:lvl7pPr marL="29718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7pPr>
            <a:lvl8pPr marL="34290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8pPr>
            <a:lvl9pPr marL="38862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9pPr>
          </a:lstStyle>
          <a:p>
            <a:pPr algn="r" eaLnBrk="1" hangingPunct="1"/>
            <a:fld id="{A01920A6-E89A-4259-8AA2-318DD1EF8FC9}" type="slidenum">
              <a:rPr lang="en-US" altLang="en-US" sz="1300">
                <a:solidFill>
                  <a:srgbClr val="000000"/>
                </a:solidFill>
              </a:rPr>
              <a:pPr algn="r" eaLnBrk="1" hangingPunct="1"/>
              <a:t>51</a:t>
            </a:fld>
            <a:endParaRPr lang="en-US" altLang="en-US" sz="1300">
              <a:solidFill>
                <a:srgbClr val="000000"/>
              </a:solidFill>
            </a:endParaRPr>
          </a:p>
        </p:txBody>
      </p:sp>
      <p:sp>
        <p:nvSpPr>
          <p:cNvPr id="150534" name="Rectangle 5"/>
          <p:cNvSpPr>
            <a:spLocks noGrp="1" noChangeArrowheads="1" noTextEdit="1"/>
          </p:cNvSpPr>
          <p:nvPr>
            <p:ph type="sldImg"/>
          </p:nvPr>
        </p:nvSpPr>
        <p:spPr>
          <a:ln/>
        </p:spPr>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2578" name="Rectangle 8"/>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1pPr>
            <a:lvl2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2pPr>
            <a:lvl3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3pPr>
            <a:lvl4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4pPr>
            <a:lvl5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5pPr>
            <a:lvl6pPr marL="25146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6pPr>
            <a:lvl7pPr marL="29718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7pPr>
            <a:lvl8pPr marL="34290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8pPr>
            <a:lvl9pPr marL="38862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9pPr>
          </a:lstStyle>
          <a:p>
            <a:pPr eaLnBrk="1" hangingPunct="1"/>
            <a:r>
              <a:rPr lang="en-US" altLang="en-US" sz="1300">
                <a:solidFill>
                  <a:srgbClr val="000000"/>
                </a:solidFill>
              </a:rPr>
              <a:t>S</a:t>
            </a:r>
            <a:fld id="{BBF7BF40-9129-438A-833C-2B99699957D0}" type="slidenum">
              <a:rPr lang="en-US" altLang="en-US" sz="1300">
                <a:solidFill>
                  <a:srgbClr val="000000"/>
                </a:solidFill>
              </a:rPr>
              <a:pPr eaLnBrk="1" hangingPunct="1"/>
              <a:t>52</a:t>
            </a:fld>
            <a:endParaRPr lang="en-US" altLang="en-US" sz="1300">
              <a:solidFill>
                <a:srgbClr val="000000"/>
              </a:solidFill>
            </a:endParaRPr>
          </a:p>
        </p:txBody>
      </p:sp>
      <p:sp>
        <p:nvSpPr>
          <p:cNvPr id="152579" name="Text Box 1"/>
          <p:cNvSpPr txBox="1">
            <a:spLocks noChangeArrowheads="1"/>
          </p:cNvSpPr>
          <p:nvPr/>
        </p:nvSpPr>
        <p:spPr bwMode="auto">
          <a:xfrm>
            <a:off x="1230313" y="720725"/>
            <a:ext cx="4852987" cy="3600450"/>
          </a:xfrm>
          <a:prstGeom prst="rect">
            <a:avLst/>
          </a:prstGeom>
          <a:solidFill>
            <a:srgbClr val="FFFFFF"/>
          </a:solidFill>
          <a:ln w="9360">
            <a:solidFill>
              <a:srgbClr val="000000"/>
            </a:solidFill>
            <a:miter lim="800000"/>
            <a:headEnd/>
            <a:tailEnd/>
          </a:ln>
        </p:spPr>
        <p:txBody>
          <a:bodyPr wrap="none" anchor="ctr"/>
          <a:lstStyle/>
          <a:p>
            <a:endParaRPr lang="en-US" altLang="en-US"/>
          </a:p>
        </p:txBody>
      </p:sp>
      <p:sp>
        <p:nvSpPr>
          <p:cNvPr id="152580" name="Text Box 2"/>
          <p:cNvSpPr>
            <a:spLocks noChangeArrowheads="1"/>
          </p:cNvSpPr>
          <p:nvPr>
            <p:ph type="body"/>
          </p:nvPr>
        </p:nvSpPr>
        <p:spPr>
          <a:xfrm>
            <a:off x="731838" y="4560888"/>
            <a:ext cx="5849937" cy="43195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mtClean="0">
                <a:cs typeface="Times New Roman" panose="02020603050405020304" pitchFamily="18" charset="0"/>
              </a:rPr>
              <a:t>Japanese Americans, faced with their immediate removal from cities on the West Coast, found themselves forced to sell their homes, businesses, and personal possessions for whatever they could get. The </a:t>
            </a:r>
            <a:r>
              <a:rPr lang="en-US" altLang="en-US" i="1" smtClean="0">
                <a:cs typeface="Times New Roman" panose="02020603050405020304" pitchFamily="18" charset="0"/>
              </a:rPr>
              <a:t>Nisei  </a:t>
            </a:r>
            <a:r>
              <a:rPr lang="en-US" altLang="en-US" smtClean="0">
                <a:cs typeface="Times New Roman" panose="02020603050405020304" pitchFamily="18" charset="0"/>
              </a:rPr>
              <a:t>together lost an estimated $2 billion in property.</a:t>
            </a: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mtClean="0">
                <a:cs typeface="Times New Roman" panose="02020603050405020304" pitchFamily="18" charset="0"/>
              </a:rPr>
              <a:t>  </a:t>
            </a: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mtClean="0">
                <a:cs typeface="Times New Roman" panose="02020603050405020304" pitchFamily="18" charset="0"/>
              </a:rPr>
              <a:t>A 1943 War Department report noted that the internees were housed in “tar paper covered barracks of simple frame construction without plumbing or cooking facilities of any kind.” The Heart Mountain, Wyoming, relocation camp greeted internees with barbed-wire fences, toilets with no partitions, cots rather than beds, and a food budget of 45 cents per day. Temperatures at Heart Mountain frequently dropped to below zero during the winter months, and since many of the internees were not told where they were going, they did not include winter clothing in their belongings.</a:t>
            </a: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ltLang="en-US" smtClean="0">
              <a:cs typeface="Times New Roman" panose="02020603050405020304" pitchFamily="18" charset="0"/>
            </a:endParaRP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b="1" smtClean="0">
                <a:cs typeface="Times New Roman" panose="02020603050405020304" pitchFamily="18" charset="0"/>
              </a:rPr>
              <a:t>Note to teacher: </a:t>
            </a:r>
            <a:r>
              <a:rPr lang="en-US" altLang="en-US" smtClean="0">
                <a:cs typeface="Times New Roman" panose="02020603050405020304" pitchFamily="18" charset="0"/>
              </a:rPr>
              <a:t>You may play the video clip included on the CD-ROM about the propagandist view of camps such as Manzanar. Ask students who they think the government’s target audience was for films such as this one.</a:t>
            </a:r>
            <a:endParaRPr lang="en-US" altLang="en-US" b="1" smtClean="0">
              <a:cs typeface="Times New Roman" panose="02020603050405020304" pitchFamily="18" charset="0"/>
            </a:endParaRPr>
          </a:p>
        </p:txBody>
      </p:sp>
      <p:sp>
        <p:nvSpPr>
          <p:cNvPr id="152581" name="Text Box 3"/>
          <p:cNvSpPr txBox="1">
            <a:spLocks noChangeArrowheads="1"/>
          </p:cNvSpPr>
          <p:nvPr/>
        </p:nvSpPr>
        <p:spPr bwMode="auto">
          <a:xfrm>
            <a:off x="4143375" y="9120188"/>
            <a:ext cx="3168650"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6794" tIns="48209" rIns="96794" bIns="48209" anchor="b"/>
          <a:lstStyle>
            <a:lvl1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1pPr>
            <a:lvl2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2pPr>
            <a:lvl3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3pPr>
            <a:lvl4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4pPr>
            <a:lvl5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5pPr>
            <a:lvl6pPr marL="25146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6pPr>
            <a:lvl7pPr marL="29718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7pPr>
            <a:lvl8pPr marL="34290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8pPr>
            <a:lvl9pPr marL="38862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9pPr>
          </a:lstStyle>
          <a:p>
            <a:pPr algn="r" eaLnBrk="1" hangingPunct="1"/>
            <a:fld id="{0B4A1819-EE12-42A8-B68C-1F55A2E45861}" type="slidenum">
              <a:rPr lang="en-US" altLang="en-US" sz="1300">
                <a:solidFill>
                  <a:srgbClr val="000000"/>
                </a:solidFill>
              </a:rPr>
              <a:pPr algn="r" eaLnBrk="1" hangingPunct="1"/>
              <a:t>52</a:t>
            </a:fld>
            <a:endParaRPr lang="en-US" altLang="en-US" sz="1300">
              <a:solidFill>
                <a:srgbClr val="000000"/>
              </a:solidFill>
            </a:endParaRPr>
          </a:p>
        </p:txBody>
      </p:sp>
      <p:sp>
        <p:nvSpPr>
          <p:cNvPr id="152582" name="Rectangle 5"/>
          <p:cNvSpPr>
            <a:spLocks noGrp="1" noChangeArrowheads="1" noTextEdit="1"/>
          </p:cNvSpPr>
          <p:nvPr>
            <p:ph type="sldImg"/>
          </p:nvPr>
        </p:nvSpPr>
        <p:spPr>
          <a:ln/>
        </p:spPr>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4626" name="Rectangle 8"/>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1pPr>
            <a:lvl2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2pPr>
            <a:lvl3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3pPr>
            <a:lvl4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4pPr>
            <a:lvl5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5pPr>
            <a:lvl6pPr marL="25146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6pPr>
            <a:lvl7pPr marL="29718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7pPr>
            <a:lvl8pPr marL="34290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8pPr>
            <a:lvl9pPr marL="38862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9pPr>
          </a:lstStyle>
          <a:p>
            <a:pPr eaLnBrk="1" hangingPunct="1"/>
            <a:r>
              <a:rPr lang="en-US" altLang="en-US" sz="1300">
                <a:solidFill>
                  <a:srgbClr val="000000"/>
                </a:solidFill>
              </a:rPr>
              <a:t>S</a:t>
            </a:r>
            <a:fld id="{B1D7CDF1-E762-4D03-887F-DA2FC368C3CC}" type="slidenum">
              <a:rPr lang="en-US" altLang="en-US" sz="1300">
                <a:solidFill>
                  <a:srgbClr val="000000"/>
                </a:solidFill>
              </a:rPr>
              <a:pPr eaLnBrk="1" hangingPunct="1"/>
              <a:t>53</a:t>
            </a:fld>
            <a:endParaRPr lang="en-US" altLang="en-US" sz="1300">
              <a:solidFill>
                <a:srgbClr val="000000"/>
              </a:solidFill>
            </a:endParaRPr>
          </a:p>
        </p:txBody>
      </p:sp>
      <p:sp>
        <p:nvSpPr>
          <p:cNvPr id="154627" name="Text Box 1"/>
          <p:cNvSpPr txBox="1">
            <a:spLocks noChangeArrowheads="1"/>
          </p:cNvSpPr>
          <p:nvPr/>
        </p:nvSpPr>
        <p:spPr bwMode="auto">
          <a:xfrm>
            <a:off x="1230313" y="720725"/>
            <a:ext cx="4852987" cy="3600450"/>
          </a:xfrm>
          <a:prstGeom prst="rect">
            <a:avLst/>
          </a:prstGeom>
          <a:solidFill>
            <a:srgbClr val="FFFFFF"/>
          </a:solidFill>
          <a:ln w="9360">
            <a:solidFill>
              <a:srgbClr val="000000"/>
            </a:solidFill>
            <a:miter lim="800000"/>
            <a:headEnd/>
            <a:tailEnd/>
          </a:ln>
        </p:spPr>
        <p:txBody>
          <a:bodyPr wrap="none" anchor="ctr"/>
          <a:lstStyle/>
          <a:p>
            <a:endParaRPr lang="en-US" altLang="en-US"/>
          </a:p>
        </p:txBody>
      </p:sp>
      <p:sp>
        <p:nvSpPr>
          <p:cNvPr id="154628" name="Text Box 2"/>
          <p:cNvSpPr>
            <a:spLocks noChangeArrowheads="1"/>
          </p:cNvSpPr>
          <p:nvPr>
            <p:ph type="body"/>
          </p:nvPr>
        </p:nvSpPr>
        <p:spPr>
          <a:xfrm>
            <a:off x="609600" y="4560888"/>
            <a:ext cx="6097588" cy="43195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mtClean="0">
                <a:cs typeface="Times New Roman" panose="02020603050405020304" pitchFamily="18" charset="0"/>
              </a:rPr>
              <a:t>One challenge to the relocation order came from Fred Korematsu, a Japanese American from San Leandro, CA, who refused to obey the relocation order. Authorities arrested him and put him in a relocation camp with his family until trial. He was convicted in federal court and sentenced to five years’ probation. With help from the American Civil Liberties Union, Korematsu appealed his conviction until it reached the U.S. Supreme Court.</a:t>
            </a: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ltLang="en-US" smtClean="0">
              <a:cs typeface="Times New Roman" panose="02020603050405020304" pitchFamily="18" charset="0"/>
            </a:endParaRP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mtClean="0">
                <a:cs typeface="Times New Roman" panose="02020603050405020304" pitchFamily="18" charset="0"/>
              </a:rPr>
              <a:t>In 1942, the Supreme Court ruled 6–3 against Korematsu, stating that </a:t>
            </a:r>
            <a:r>
              <a:rPr lang="en-US" altLang="en-US" smtClean="0"/>
              <a:t>Roosevelt’s order requiring relocation of Japanese Americans was a valid use of his power as commander-in-chief of the armed forces. However, Justice Frank Murphy’s scathing dissent noted that “the exclusion of Japanese falls into the ugly abyss of racism,” and equated relocation with the same type of racism exhibited by the Axis Powers. </a:t>
            </a: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ltLang="en-US" smtClean="0"/>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mtClean="0"/>
              <a:t>In the early 1980s, documents came to light showing that the federal government had purposely withheld key evidence that might have cleared Korematsu, including documents proving that Japanese Americans had never posed any meaningful risk to national security. In 1984, a federal appeals court vacated the original judgment (that is, declared that Korematsu’s conviction had never legally happened), citing a WWII-era government report condemning the case for interment as having been based on “willful historical inaccuracies and intentional falsehoods.” The appeals court, however, did not overturn the Supreme Court’s decision concerning the president’s war powers.</a:t>
            </a: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ltLang="en-US" smtClean="0"/>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mtClean="0"/>
              <a:t>In 1998, President Bill Clinton awarded Korematsu with the Presidential Medal of Freedom for his ongoing work in the field of civil rights. Fred Korematsu died in 2005.</a:t>
            </a:r>
          </a:p>
        </p:txBody>
      </p:sp>
      <p:sp>
        <p:nvSpPr>
          <p:cNvPr id="154629" name="Text Box 3"/>
          <p:cNvSpPr txBox="1">
            <a:spLocks noChangeArrowheads="1"/>
          </p:cNvSpPr>
          <p:nvPr/>
        </p:nvSpPr>
        <p:spPr bwMode="auto">
          <a:xfrm>
            <a:off x="4143375" y="9120188"/>
            <a:ext cx="3168650"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6794" tIns="48209" rIns="96794" bIns="48209" anchor="b"/>
          <a:lstStyle>
            <a:lvl1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1pPr>
            <a:lvl2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2pPr>
            <a:lvl3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3pPr>
            <a:lvl4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4pPr>
            <a:lvl5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5pPr>
            <a:lvl6pPr marL="25146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6pPr>
            <a:lvl7pPr marL="29718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7pPr>
            <a:lvl8pPr marL="34290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8pPr>
            <a:lvl9pPr marL="38862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9pPr>
          </a:lstStyle>
          <a:p>
            <a:pPr algn="r" eaLnBrk="1" hangingPunct="1"/>
            <a:fld id="{F1B508E7-21ED-4EB0-91B1-A0A718B4DC66}" type="slidenum">
              <a:rPr lang="en-US" altLang="en-US" sz="1300">
                <a:solidFill>
                  <a:srgbClr val="000000"/>
                </a:solidFill>
              </a:rPr>
              <a:pPr algn="r" eaLnBrk="1" hangingPunct="1"/>
              <a:t>53</a:t>
            </a:fld>
            <a:endParaRPr lang="en-US" altLang="en-US" sz="1300">
              <a:solidFill>
                <a:srgbClr val="000000"/>
              </a:solidFill>
            </a:endParaRPr>
          </a:p>
        </p:txBody>
      </p:sp>
      <p:sp>
        <p:nvSpPr>
          <p:cNvPr id="154630" name="Rectangle 5"/>
          <p:cNvSpPr>
            <a:spLocks noGrp="1" noChangeArrowheads="1" noTextEdit="1"/>
          </p:cNvSpPr>
          <p:nvPr>
            <p:ph type="sldImg"/>
          </p:nvPr>
        </p:nvSpPr>
        <p:spPr>
          <a:ln/>
        </p:spPr>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9746" name="Rectangle 8"/>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1pPr>
            <a:lvl2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2pPr>
            <a:lvl3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3pPr>
            <a:lvl4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4pPr>
            <a:lvl5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5pPr>
            <a:lvl6pPr marL="25146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6pPr>
            <a:lvl7pPr marL="29718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7pPr>
            <a:lvl8pPr marL="34290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8pPr>
            <a:lvl9pPr marL="38862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9pPr>
          </a:lstStyle>
          <a:p>
            <a:pPr eaLnBrk="1" hangingPunct="1"/>
            <a:r>
              <a:rPr lang="en-US" altLang="en-US" sz="1300">
                <a:solidFill>
                  <a:srgbClr val="000000"/>
                </a:solidFill>
              </a:rPr>
              <a:t>S</a:t>
            </a:r>
            <a:fld id="{34944733-7C52-4A5D-9338-5647E62511A8}" type="slidenum">
              <a:rPr lang="en-US" altLang="en-US" sz="1300">
                <a:solidFill>
                  <a:srgbClr val="000000"/>
                </a:solidFill>
              </a:rPr>
              <a:pPr eaLnBrk="1" hangingPunct="1"/>
              <a:t>54</a:t>
            </a:fld>
            <a:endParaRPr lang="en-US" altLang="en-US" sz="1300">
              <a:solidFill>
                <a:srgbClr val="000000"/>
              </a:solidFill>
            </a:endParaRPr>
          </a:p>
        </p:txBody>
      </p:sp>
      <p:sp>
        <p:nvSpPr>
          <p:cNvPr id="159747" name="Text Box 1"/>
          <p:cNvSpPr txBox="1">
            <a:spLocks noChangeArrowheads="1"/>
          </p:cNvSpPr>
          <p:nvPr/>
        </p:nvSpPr>
        <p:spPr bwMode="auto">
          <a:xfrm>
            <a:off x="1230313" y="720725"/>
            <a:ext cx="4852987" cy="3600450"/>
          </a:xfrm>
          <a:prstGeom prst="rect">
            <a:avLst/>
          </a:prstGeom>
          <a:solidFill>
            <a:srgbClr val="FFFFFF"/>
          </a:solidFill>
          <a:ln w="9360">
            <a:solidFill>
              <a:srgbClr val="000000"/>
            </a:solidFill>
            <a:miter lim="800000"/>
            <a:headEnd/>
            <a:tailEnd/>
          </a:ln>
        </p:spPr>
        <p:txBody>
          <a:bodyPr wrap="none" anchor="ctr"/>
          <a:lstStyle/>
          <a:p>
            <a:endParaRPr lang="en-US" altLang="en-US"/>
          </a:p>
        </p:txBody>
      </p:sp>
      <p:sp>
        <p:nvSpPr>
          <p:cNvPr id="159748" name="Text Box 2"/>
          <p:cNvSpPr>
            <a:spLocks noChangeArrowheads="1"/>
          </p:cNvSpPr>
          <p:nvPr>
            <p:ph type="body"/>
          </p:nvPr>
        </p:nvSpPr>
        <p:spPr>
          <a:xfrm>
            <a:off x="731838" y="4560888"/>
            <a:ext cx="5849937" cy="43195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mtClean="0">
                <a:cs typeface="Times New Roman" panose="02020603050405020304" pitchFamily="18" charset="0"/>
              </a:rPr>
              <a:t>African Americans, who had been experiencing discrimination long before the war, found that conditions did not change substantially for them during the war years. Many struggled with the grim irony of helping to defeat a racist enemy in Europe while facing the effects of racism and discrimination at home. In addition, the U.S. military itself had segregated units.</a:t>
            </a: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ltLang="en-US" smtClean="0">
              <a:cs typeface="Times New Roman" panose="02020603050405020304" pitchFamily="18" charset="0"/>
            </a:endParaRP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mtClean="0">
                <a:cs typeface="Times New Roman" panose="02020603050405020304" pitchFamily="18" charset="0"/>
              </a:rPr>
              <a:t>Many African American workers could not find good jobs at defense plants because of their color. Those who did secure employment frequently received lower salaries than whites. Blacks who migrated to cities in search of defense jobs found housing scarce. Northern blacks unaccustomed to Jim Crow laws had difficulty adjusting to the culture of Southern industrial cities. </a:t>
            </a: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ltLang="en-US" smtClean="0">
              <a:cs typeface="Times New Roman" panose="02020603050405020304" pitchFamily="18" charset="0"/>
            </a:endParaRP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mtClean="0">
                <a:cs typeface="Times New Roman" panose="02020603050405020304" pitchFamily="18" charset="0"/>
              </a:rPr>
              <a:t>This migration of African Americans resulted in friction between whites and blacks which frequently boiled over into violence. In the summer of 1943, race riots erupted in 47 cities. In Detroit, riots claimed the lives of 25 blacks and nine whites, with hundreds of persons injured.</a:t>
            </a: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ltLang="en-US" smtClean="0">
              <a:cs typeface="Times New Roman" panose="02020603050405020304" pitchFamily="18" charset="0"/>
            </a:endParaRP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mtClean="0">
                <a:cs typeface="Times New Roman" panose="02020603050405020304" pitchFamily="18" charset="0"/>
              </a:rPr>
              <a:t>However, African Americans also looked for ways that they could ensure equality both on the battlefield as well as at home.</a:t>
            </a:r>
          </a:p>
        </p:txBody>
      </p:sp>
      <p:sp>
        <p:nvSpPr>
          <p:cNvPr id="159749" name="Text Box 3"/>
          <p:cNvSpPr txBox="1">
            <a:spLocks noChangeArrowheads="1"/>
          </p:cNvSpPr>
          <p:nvPr/>
        </p:nvSpPr>
        <p:spPr bwMode="auto">
          <a:xfrm>
            <a:off x="4143375" y="9120188"/>
            <a:ext cx="3168650"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6794" tIns="48209" rIns="96794" bIns="48209" anchor="b"/>
          <a:lstStyle>
            <a:lvl1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1pPr>
            <a:lvl2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2pPr>
            <a:lvl3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3pPr>
            <a:lvl4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4pPr>
            <a:lvl5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5pPr>
            <a:lvl6pPr marL="25146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6pPr>
            <a:lvl7pPr marL="29718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7pPr>
            <a:lvl8pPr marL="34290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8pPr>
            <a:lvl9pPr marL="38862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9pPr>
          </a:lstStyle>
          <a:p>
            <a:pPr algn="r" eaLnBrk="1" hangingPunct="1"/>
            <a:fld id="{1F9877D3-517F-4343-868E-6C3E5C58F961}" type="slidenum">
              <a:rPr lang="en-US" altLang="en-US" sz="1300">
                <a:solidFill>
                  <a:srgbClr val="000000"/>
                </a:solidFill>
              </a:rPr>
              <a:pPr algn="r" eaLnBrk="1" hangingPunct="1"/>
              <a:t>54</a:t>
            </a:fld>
            <a:endParaRPr lang="en-US" altLang="en-US" sz="1300">
              <a:solidFill>
                <a:srgbClr val="000000"/>
              </a:solidFill>
            </a:endParaRPr>
          </a:p>
        </p:txBody>
      </p:sp>
      <p:sp>
        <p:nvSpPr>
          <p:cNvPr id="159750" name="Rectangle 5"/>
          <p:cNvSpPr>
            <a:spLocks noGrp="1" noChangeArrowheads="1" noTextEdit="1"/>
          </p:cNvSpPr>
          <p:nvPr>
            <p:ph type="sldImg"/>
          </p:nvPr>
        </p:nvSpPr>
        <p:spPr>
          <a:ln/>
        </p:spPr>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1794" name="Rectangle 8"/>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1pPr>
            <a:lvl2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2pPr>
            <a:lvl3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3pPr>
            <a:lvl4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4pPr>
            <a:lvl5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5pPr>
            <a:lvl6pPr marL="25146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6pPr>
            <a:lvl7pPr marL="29718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7pPr>
            <a:lvl8pPr marL="34290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8pPr>
            <a:lvl9pPr marL="38862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9pPr>
          </a:lstStyle>
          <a:p>
            <a:pPr eaLnBrk="1" hangingPunct="1"/>
            <a:r>
              <a:rPr lang="en-US" altLang="en-US" sz="1300">
                <a:solidFill>
                  <a:srgbClr val="000000"/>
                </a:solidFill>
              </a:rPr>
              <a:t>S</a:t>
            </a:r>
            <a:fld id="{05D00479-EC5D-4285-B284-B9537FC31C94}" type="slidenum">
              <a:rPr lang="en-US" altLang="en-US" sz="1300">
                <a:solidFill>
                  <a:srgbClr val="000000"/>
                </a:solidFill>
              </a:rPr>
              <a:pPr eaLnBrk="1" hangingPunct="1"/>
              <a:t>55</a:t>
            </a:fld>
            <a:endParaRPr lang="en-US" altLang="en-US" sz="1300">
              <a:solidFill>
                <a:srgbClr val="000000"/>
              </a:solidFill>
            </a:endParaRPr>
          </a:p>
        </p:txBody>
      </p:sp>
      <p:sp>
        <p:nvSpPr>
          <p:cNvPr id="161795" name="Text Box 1"/>
          <p:cNvSpPr txBox="1">
            <a:spLocks noChangeArrowheads="1"/>
          </p:cNvSpPr>
          <p:nvPr/>
        </p:nvSpPr>
        <p:spPr bwMode="auto">
          <a:xfrm>
            <a:off x="1230313" y="720725"/>
            <a:ext cx="4852987" cy="3600450"/>
          </a:xfrm>
          <a:prstGeom prst="rect">
            <a:avLst/>
          </a:prstGeom>
          <a:solidFill>
            <a:srgbClr val="FFFFFF"/>
          </a:solidFill>
          <a:ln w="9360">
            <a:solidFill>
              <a:srgbClr val="000000"/>
            </a:solidFill>
            <a:miter lim="800000"/>
            <a:headEnd/>
            <a:tailEnd/>
          </a:ln>
        </p:spPr>
        <p:txBody>
          <a:bodyPr wrap="none" anchor="ctr"/>
          <a:lstStyle/>
          <a:p>
            <a:endParaRPr lang="en-US" altLang="en-US"/>
          </a:p>
        </p:txBody>
      </p:sp>
      <p:sp>
        <p:nvSpPr>
          <p:cNvPr id="161796" name="Text Box 2"/>
          <p:cNvSpPr>
            <a:spLocks noChangeArrowheads="1"/>
          </p:cNvSpPr>
          <p:nvPr>
            <p:ph type="body"/>
          </p:nvPr>
        </p:nvSpPr>
        <p:spPr>
          <a:xfrm>
            <a:off x="731838" y="4560888"/>
            <a:ext cx="5849937" cy="47053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mtClean="0">
                <a:cs typeface="Times New Roman" panose="02020603050405020304" pitchFamily="18" charset="0"/>
              </a:rPr>
              <a:t>The bravery and valor of many African American soldiers and sailors during World War II were frequently overlooked, such as the case of Doris “Dorie” Miller, who distinguished himself during Pearl Harbor. Miller was serving as a cook onboard the USS </a:t>
            </a:r>
            <a:r>
              <a:rPr lang="en-US" altLang="en-US" i="1" smtClean="0">
                <a:cs typeface="Times New Roman" panose="02020603050405020304" pitchFamily="18" charset="0"/>
              </a:rPr>
              <a:t>West Virginia</a:t>
            </a:r>
            <a:r>
              <a:rPr lang="en-US" altLang="en-US" smtClean="0">
                <a:cs typeface="Times New Roman" panose="02020603050405020304" pitchFamily="18" charset="0"/>
              </a:rPr>
              <a:t> when the Japanese attacked on December 7, 1941. When the alarm sounded, Miller immediately reported to his battle station but found it destroyed by a torpedo. Instead, Miller was ordered to help carry wounded sailors to aid stations. Seeing </a:t>
            </a:r>
            <a:r>
              <a:rPr lang="en-US" altLang="en-US" i="1" smtClean="0">
                <a:cs typeface="Times New Roman" panose="02020603050405020304" pitchFamily="18" charset="0"/>
              </a:rPr>
              <a:t>West Virginia</a:t>
            </a:r>
            <a:r>
              <a:rPr lang="en-US" altLang="en-US" smtClean="0">
                <a:cs typeface="Times New Roman" panose="02020603050405020304" pitchFamily="18" charset="0"/>
              </a:rPr>
              <a:t> Captain Mervyn Bennion wounded on the deck, Miller personally carried him to safety. Captain Bennion refused medical treatment and insisted on continuing his command; he bled to death during the attack. Miller then fired a </a:t>
            </a:r>
            <a:br>
              <a:rPr lang="en-US" altLang="en-US" smtClean="0">
                <a:cs typeface="Times New Roman" panose="02020603050405020304" pitchFamily="18" charset="0"/>
              </a:rPr>
            </a:br>
            <a:r>
              <a:rPr lang="en-US" altLang="en-US" smtClean="0">
                <a:cs typeface="Times New Roman" panose="02020603050405020304" pitchFamily="18" charset="0"/>
              </a:rPr>
              <a:t>50-caliber machine gun (which he wasn’t trained to use) at attacking Japanese planes. When the Japanese finally sank the </a:t>
            </a:r>
            <a:r>
              <a:rPr lang="en-US" altLang="en-US" i="1" smtClean="0">
                <a:cs typeface="Times New Roman" panose="02020603050405020304" pitchFamily="18" charset="0"/>
              </a:rPr>
              <a:t>West Virginia,</a:t>
            </a:r>
            <a:r>
              <a:rPr lang="en-US" altLang="en-US" smtClean="0">
                <a:cs typeface="Times New Roman" panose="02020603050405020304" pitchFamily="18" charset="0"/>
              </a:rPr>
              <a:t> Miller and other sailors abandoned ship.</a:t>
            </a: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ltLang="en-US" smtClean="0">
              <a:cs typeface="Times New Roman" panose="02020603050405020304" pitchFamily="18" charset="0"/>
            </a:endParaRP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mtClean="0">
                <a:cs typeface="Times New Roman" panose="02020603050405020304" pitchFamily="18" charset="0"/>
              </a:rPr>
              <a:t>The navy awarded other sailors medals for valor but initially overlooked Miller, although he eventually received the Navy Cross (the navy’s third-highest honor). Captain Bennion posthumously received the Medal of Honor. The </a:t>
            </a:r>
            <a:r>
              <a:rPr lang="en-US" altLang="en-US" i="1" smtClean="0">
                <a:cs typeface="Times New Roman" panose="02020603050405020304" pitchFamily="18" charset="0"/>
              </a:rPr>
              <a:t>Pittsburgh Courier</a:t>
            </a:r>
            <a:r>
              <a:rPr lang="en-US" altLang="en-US" smtClean="0">
                <a:cs typeface="Times New Roman" panose="02020603050405020304" pitchFamily="18" charset="0"/>
              </a:rPr>
              <a:t> frequently called for Miller to be allowed stateside to participate in war-bond tours. The navy awarded no African American the Medal of Honor during World War II. Only in 1997 did seven African Americans receive the medal, six posthumously.</a:t>
            </a: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ltLang="en-US" smtClean="0">
              <a:cs typeface="Times New Roman" panose="02020603050405020304" pitchFamily="18" charset="0"/>
            </a:endParaRP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mtClean="0">
                <a:cs typeface="Times New Roman" panose="02020603050405020304" pitchFamily="18" charset="0"/>
              </a:rPr>
              <a:t>Miller continued his service as a mess cook. In 1943, a Japanese torpedo hit his ship</a:t>
            </a:r>
            <a:r>
              <a:rPr lang="en-US" altLang="en-US" i="1" smtClean="0">
                <a:cs typeface="Times New Roman" panose="02020603050405020304" pitchFamily="18" charset="0"/>
              </a:rPr>
              <a:t> </a:t>
            </a:r>
            <a:r>
              <a:rPr lang="en-US" altLang="en-US" smtClean="0">
                <a:cs typeface="Times New Roman" panose="02020603050405020304" pitchFamily="18" charset="0"/>
              </a:rPr>
              <a:t>during the invasion of the Gilbert Islands, sinking it in minutes. More than 200 sailors managed to escape; Miller did was not one of them.</a:t>
            </a:r>
          </a:p>
        </p:txBody>
      </p:sp>
      <p:sp>
        <p:nvSpPr>
          <p:cNvPr id="161797" name="Text Box 3"/>
          <p:cNvSpPr txBox="1">
            <a:spLocks noChangeArrowheads="1"/>
          </p:cNvSpPr>
          <p:nvPr/>
        </p:nvSpPr>
        <p:spPr bwMode="auto">
          <a:xfrm>
            <a:off x="4143375" y="9120188"/>
            <a:ext cx="3168650"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6794" tIns="48209" rIns="96794" bIns="48209" anchor="b"/>
          <a:lstStyle>
            <a:lvl1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1pPr>
            <a:lvl2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2pPr>
            <a:lvl3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3pPr>
            <a:lvl4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4pPr>
            <a:lvl5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5pPr>
            <a:lvl6pPr marL="25146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6pPr>
            <a:lvl7pPr marL="29718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7pPr>
            <a:lvl8pPr marL="34290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8pPr>
            <a:lvl9pPr marL="38862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9pPr>
          </a:lstStyle>
          <a:p>
            <a:pPr algn="r" eaLnBrk="1" hangingPunct="1"/>
            <a:fld id="{A084E5F1-42ED-4DD5-904B-230DE0717DD3}" type="slidenum">
              <a:rPr lang="en-US" altLang="en-US" sz="1300">
                <a:solidFill>
                  <a:srgbClr val="000000"/>
                </a:solidFill>
              </a:rPr>
              <a:pPr algn="r" eaLnBrk="1" hangingPunct="1"/>
              <a:t>55</a:t>
            </a:fld>
            <a:endParaRPr lang="en-US" altLang="en-US" sz="1300">
              <a:solidFill>
                <a:srgbClr val="000000"/>
              </a:solidFill>
            </a:endParaRPr>
          </a:p>
        </p:txBody>
      </p:sp>
      <p:sp>
        <p:nvSpPr>
          <p:cNvPr id="161798" name="Rectangle 5"/>
          <p:cNvSpPr>
            <a:spLocks noGrp="1" noChangeArrowheads="1" noTextEdit="1"/>
          </p:cNvSpPr>
          <p:nvPr>
            <p:ph type="sldImg"/>
          </p:nvPr>
        </p:nvSpPr>
        <p:spPr>
          <a:ln/>
        </p:spPr>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2818" name="Rectangle 8"/>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1pPr>
            <a:lvl2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2pPr>
            <a:lvl3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3pPr>
            <a:lvl4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4pPr>
            <a:lvl5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5pPr>
            <a:lvl6pPr marL="25146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6pPr>
            <a:lvl7pPr marL="29718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7pPr>
            <a:lvl8pPr marL="34290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8pPr>
            <a:lvl9pPr marL="38862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9pPr>
          </a:lstStyle>
          <a:p>
            <a:pPr eaLnBrk="1" hangingPunct="1"/>
            <a:r>
              <a:rPr lang="en-US" altLang="en-US" sz="1300">
                <a:solidFill>
                  <a:srgbClr val="000000"/>
                </a:solidFill>
              </a:rPr>
              <a:t>S</a:t>
            </a:r>
            <a:fld id="{DE30D714-09D0-4CC8-BC02-817850319598}" type="slidenum">
              <a:rPr lang="en-US" altLang="en-US" sz="1300">
                <a:solidFill>
                  <a:srgbClr val="000000"/>
                </a:solidFill>
              </a:rPr>
              <a:pPr eaLnBrk="1" hangingPunct="1"/>
              <a:t>56</a:t>
            </a:fld>
            <a:endParaRPr lang="en-US" altLang="en-US" sz="1300">
              <a:solidFill>
                <a:srgbClr val="000000"/>
              </a:solidFill>
            </a:endParaRPr>
          </a:p>
        </p:txBody>
      </p:sp>
      <p:sp>
        <p:nvSpPr>
          <p:cNvPr id="162819" name="Text Box 1"/>
          <p:cNvSpPr txBox="1">
            <a:spLocks noChangeArrowheads="1"/>
          </p:cNvSpPr>
          <p:nvPr/>
        </p:nvSpPr>
        <p:spPr bwMode="auto">
          <a:xfrm>
            <a:off x="1230313" y="720725"/>
            <a:ext cx="4852987" cy="3600450"/>
          </a:xfrm>
          <a:prstGeom prst="rect">
            <a:avLst/>
          </a:prstGeom>
          <a:solidFill>
            <a:srgbClr val="FFFFFF"/>
          </a:solidFill>
          <a:ln w="9360">
            <a:solidFill>
              <a:srgbClr val="000000"/>
            </a:solidFill>
            <a:miter lim="800000"/>
            <a:headEnd/>
            <a:tailEnd/>
          </a:ln>
        </p:spPr>
        <p:txBody>
          <a:bodyPr wrap="none" anchor="ctr"/>
          <a:lstStyle/>
          <a:p>
            <a:endParaRPr lang="en-US" altLang="en-US"/>
          </a:p>
        </p:txBody>
      </p:sp>
      <p:sp>
        <p:nvSpPr>
          <p:cNvPr id="162820" name="Text Box 2"/>
          <p:cNvSpPr>
            <a:spLocks noChangeArrowheads="1"/>
          </p:cNvSpPr>
          <p:nvPr>
            <p:ph type="body"/>
          </p:nvPr>
        </p:nvSpPr>
        <p:spPr>
          <a:xfrm>
            <a:off x="731838" y="4560888"/>
            <a:ext cx="5849937" cy="43846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mtClean="0">
                <a:cs typeface="Times New Roman" panose="02020603050405020304" pitchFamily="18" charset="0"/>
              </a:rPr>
              <a:t>Just as the 442nd Regimental Combat Team proved Japanese Americans to be as skilled in combat as white troops, the Tuskegee Airmen demonstrated the abilities of African Americans. The Army Air Corps formed an all-black unit in 1941, under congressional pressure. The War Department tried to thwart the plan by requiring that recruits either had flight experience or a higher education. A large number of African Americans nonetheless met the requirements and enlisted in the program. The Army Air Force established the 99th Fighter Squadron at Alabama’s Tuskegee Institute, selecting Captain Benjamin O. Davis, Jr. (one of the few black West Point graduates) to command the squadron. </a:t>
            </a: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ltLang="en-US" smtClean="0">
              <a:cs typeface="Times New Roman" panose="02020603050405020304" pitchFamily="18" charset="0"/>
            </a:endParaRP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mtClean="0">
                <a:cs typeface="Times New Roman" panose="02020603050405020304" pitchFamily="18" charset="0"/>
              </a:rPr>
              <a:t>A white officer commented in a </a:t>
            </a:r>
            <a:r>
              <a:rPr lang="en-US" altLang="en-US" i="1" smtClean="0">
                <a:cs typeface="Times New Roman" panose="02020603050405020304" pitchFamily="18" charset="0"/>
              </a:rPr>
              <a:t>Time</a:t>
            </a:r>
            <a:r>
              <a:rPr lang="en-US" altLang="en-US" smtClean="0">
                <a:cs typeface="Times New Roman" panose="02020603050405020304" pitchFamily="18" charset="0"/>
              </a:rPr>
              <a:t> magazine article that the black pilots were inferior to white pilots. Following a congressional committee hearing, a subsequent evaluation of all pilots in the Mediterranean Theater showed the Tuskegee pilots to be equal to or better than other P-40 pilots.</a:t>
            </a: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ltLang="en-US" smtClean="0">
              <a:cs typeface="Times New Roman" panose="02020603050405020304" pitchFamily="18" charset="0"/>
            </a:endParaRP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mtClean="0">
                <a:cs typeface="Times New Roman" panose="02020603050405020304" pitchFamily="18" charset="0"/>
              </a:rPr>
              <a:t>Tuskegee Airmen who escorted bombers in missions over central Europe shot down more than 100 enemy aircraft. Many claimed for years after the war that the Airmen did not lose a single plane they escorted, though later evidence proved that some bombers were lost. However, many point to the real achievement of the Tuskegee Airman as proving that African Americans could perform just as well as white pilots.</a:t>
            </a: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ltLang="en-US" smtClean="0">
              <a:cs typeface="Times New Roman" panose="02020603050405020304" pitchFamily="18" charset="0"/>
            </a:endParaRPr>
          </a:p>
        </p:txBody>
      </p:sp>
      <p:sp>
        <p:nvSpPr>
          <p:cNvPr id="162821" name="Text Box 3"/>
          <p:cNvSpPr txBox="1">
            <a:spLocks noChangeArrowheads="1"/>
          </p:cNvSpPr>
          <p:nvPr/>
        </p:nvSpPr>
        <p:spPr bwMode="auto">
          <a:xfrm>
            <a:off x="4143375" y="9120188"/>
            <a:ext cx="3168650"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6794" tIns="48209" rIns="96794" bIns="48209" anchor="b"/>
          <a:lstStyle>
            <a:lvl1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1pPr>
            <a:lvl2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2pPr>
            <a:lvl3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3pPr>
            <a:lvl4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4pPr>
            <a:lvl5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5pPr>
            <a:lvl6pPr marL="25146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6pPr>
            <a:lvl7pPr marL="29718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7pPr>
            <a:lvl8pPr marL="34290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8pPr>
            <a:lvl9pPr marL="38862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9pPr>
          </a:lstStyle>
          <a:p>
            <a:pPr algn="r" eaLnBrk="1" hangingPunct="1"/>
            <a:fld id="{630133E2-00FF-49DE-B6F4-68D968275ED8}" type="slidenum">
              <a:rPr lang="en-US" altLang="en-US" sz="1300">
                <a:solidFill>
                  <a:srgbClr val="000000"/>
                </a:solidFill>
              </a:rPr>
              <a:pPr algn="r" eaLnBrk="1" hangingPunct="1"/>
              <a:t>56</a:t>
            </a:fld>
            <a:endParaRPr lang="en-US" altLang="en-US" sz="1300">
              <a:solidFill>
                <a:srgbClr val="000000"/>
              </a:solidFill>
            </a:endParaRPr>
          </a:p>
        </p:txBody>
      </p:sp>
      <p:sp>
        <p:nvSpPr>
          <p:cNvPr id="162822" name="Rectangle 5"/>
          <p:cNvSpPr>
            <a:spLocks noGrp="1" noChangeArrowheads="1" noTextEdit="1"/>
          </p:cNvSpPr>
          <p:nvPr>
            <p:ph type="sldImg"/>
          </p:nvPr>
        </p:nvSpPr>
        <p:spPr>
          <a:ln/>
        </p:spPr>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42" name="Rectangle 8"/>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1pPr>
            <a:lvl2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2pPr>
            <a:lvl3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3pPr>
            <a:lvl4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4pPr>
            <a:lvl5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5pPr>
            <a:lvl6pPr marL="25146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6pPr>
            <a:lvl7pPr marL="29718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7pPr>
            <a:lvl8pPr marL="34290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8pPr>
            <a:lvl9pPr marL="38862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9pPr>
          </a:lstStyle>
          <a:p>
            <a:pPr eaLnBrk="1" hangingPunct="1"/>
            <a:r>
              <a:rPr lang="en-US" altLang="en-US" sz="1300">
                <a:solidFill>
                  <a:srgbClr val="000000"/>
                </a:solidFill>
              </a:rPr>
              <a:t>S</a:t>
            </a:r>
            <a:fld id="{75B56830-76F5-4C7B-8AF6-FDE1AB80AF54}" type="slidenum">
              <a:rPr lang="en-US" altLang="en-US" sz="1300">
                <a:solidFill>
                  <a:srgbClr val="000000"/>
                </a:solidFill>
              </a:rPr>
              <a:pPr eaLnBrk="1" hangingPunct="1"/>
              <a:t>57</a:t>
            </a:fld>
            <a:endParaRPr lang="en-US" altLang="en-US" sz="1300">
              <a:solidFill>
                <a:srgbClr val="000000"/>
              </a:solidFill>
            </a:endParaRPr>
          </a:p>
        </p:txBody>
      </p:sp>
      <p:sp>
        <p:nvSpPr>
          <p:cNvPr id="163843" name="Text Box 1"/>
          <p:cNvSpPr txBox="1">
            <a:spLocks noChangeArrowheads="1"/>
          </p:cNvSpPr>
          <p:nvPr/>
        </p:nvSpPr>
        <p:spPr bwMode="auto">
          <a:xfrm>
            <a:off x="1230313" y="720725"/>
            <a:ext cx="4852987" cy="3600450"/>
          </a:xfrm>
          <a:prstGeom prst="rect">
            <a:avLst/>
          </a:prstGeom>
          <a:solidFill>
            <a:srgbClr val="FFFFFF"/>
          </a:solidFill>
          <a:ln w="9360">
            <a:solidFill>
              <a:srgbClr val="000000"/>
            </a:solidFill>
            <a:miter lim="800000"/>
            <a:headEnd/>
            <a:tailEnd/>
          </a:ln>
        </p:spPr>
        <p:txBody>
          <a:bodyPr wrap="none" anchor="ctr"/>
          <a:lstStyle/>
          <a:p>
            <a:endParaRPr lang="en-US" altLang="en-US"/>
          </a:p>
        </p:txBody>
      </p:sp>
      <p:sp>
        <p:nvSpPr>
          <p:cNvPr id="163844" name="Text Box 2"/>
          <p:cNvSpPr>
            <a:spLocks noChangeArrowheads="1"/>
          </p:cNvSpPr>
          <p:nvPr>
            <p:ph type="body"/>
          </p:nvPr>
        </p:nvSpPr>
        <p:spPr>
          <a:xfrm>
            <a:off x="731838" y="4560888"/>
            <a:ext cx="5849937" cy="43195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mtClean="0">
                <a:cs typeface="Times New Roman" panose="02020603050405020304" pitchFamily="18" charset="0"/>
              </a:rPr>
              <a:t>A. Philip Randolph made his name as a labor leader by founding the Brotherhood of Sleeping Car Porters, one of the largest African American labor organizations in U.S. history. The union had successfully bargained for better salary and benefits for its members during the 1930s.</a:t>
            </a: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ltLang="en-US" smtClean="0">
              <a:cs typeface="Times New Roman" panose="02020603050405020304" pitchFamily="18" charset="0"/>
            </a:endParaRP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mtClean="0">
                <a:cs typeface="Times New Roman" panose="02020603050405020304" pitchFamily="18" charset="0"/>
              </a:rPr>
              <a:t>In 1941, Randolph and civil rights activists Bayard Rustin and A.J. Muste began to plan a “March on Washington” to protest segregation in the armed forces, as well as discrimination in war industries. The march never took place, however, because of FDR’s promise to take steps to ensure fair treatment for blacks. FDR enacted the Fair Employment Act of 1941—the first federal law to address equal employment rights—prohibiting racial discrimination in government defense agencies as well as in private businesses that received defense contracts. The act created the Fair Employment Practices Committee to investigate possible violations of the executive order, and to “take appropriate actions for a redress of grievances.” The FEPC also made recommendations on how to make the act more effective. Segregation of the armed forces, however, lasted until 1948. </a:t>
            </a:r>
          </a:p>
        </p:txBody>
      </p:sp>
      <p:sp>
        <p:nvSpPr>
          <p:cNvPr id="163845" name="Text Box 3"/>
          <p:cNvSpPr txBox="1">
            <a:spLocks noChangeArrowheads="1"/>
          </p:cNvSpPr>
          <p:nvPr/>
        </p:nvSpPr>
        <p:spPr bwMode="auto">
          <a:xfrm>
            <a:off x="4143375" y="9120188"/>
            <a:ext cx="3168650"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6794" tIns="48209" rIns="96794" bIns="48209" anchor="b"/>
          <a:lstStyle>
            <a:lvl1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1pPr>
            <a:lvl2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2pPr>
            <a:lvl3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3pPr>
            <a:lvl4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4pPr>
            <a:lvl5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5pPr>
            <a:lvl6pPr marL="25146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6pPr>
            <a:lvl7pPr marL="29718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7pPr>
            <a:lvl8pPr marL="34290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8pPr>
            <a:lvl9pPr marL="38862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9pPr>
          </a:lstStyle>
          <a:p>
            <a:pPr algn="r" eaLnBrk="1" hangingPunct="1"/>
            <a:fld id="{1984ECC3-0672-4B07-A1A9-3CF0EA5065EC}" type="slidenum">
              <a:rPr lang="en-US" altLang="en-US" sz="1300">
                <a:solidFill>
                  <a:srgbClr val="000000"/>
                </a:solidFill>
              </a:rPr>
              <a:pPr algn="r" eaLnBrk="1" hangingPunct="1"/>
              <a:t>57</a:t>
            </a:fld>
            <a:endParaRPr lang="en-US" altLang="en-US" sz="1300">
              <a:solidFill>
                <a:srgbClr val="000000"/>
              </a:solidFill>
            </a:endParaRPr>
          </a:p>
        </p:txBody>
      </p:sp>
      <p:sp>
        <p:nvSpPr>
          <p:cNvPr id="163846" name="Rectangle 5"/>
          <p:cNvSpPr>
            <a:spLocks noGrp="1" noChangeArrowheads="1" noTextEdit="1"/>
          </p:cNvSpPr>
          <p:nvPr>
            <p:ph type="sldImg"/>
          </p:nvPr>
        </p:nvSpPr>
        <p:spPr>
          <a:ln/>
        </p:spPr>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4866" name="Rectangle 8"/>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1pPr>
            <a:lvl2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2pPr>
            <a:lvl3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3pPr>
            <a:lvl4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4pPr>
            <a:lvl5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5pPr>
            <a:lvl6pPr marL="25146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6pPr>
            <a:lvl7pPr marL="29718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7pPr>
            <a:lvl8pPr marL="34290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8pPr>
            <a:lvl9pPr marL="38862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9pPr>
          </a:lstStyle>
          <a:p>
            <a:pPr eaLnBrk="1" hangingPunct="1"/>
            <a:r>
              <a:rPr lang="en-US" altLang="en-US" sz="1300">
                <a:solidFill>
                  <a:srgbClr val="000000"/>
                </a:solidFill>
              </a:rPr>
              <a:t>S</a:t>
            </a:r>
            <a:fld id="{A88203F9-F9F9-4B42-ABF3-14D744EA4124}" type="slidenum">
              <a:rPr lang="en-US" altLang="en-US" sz="1300">
                <a:solidFill>
                  <a:srgbClr val="000000"/>
                </a:solidFill>
              </a:rPr>
              <a:pPr eaLnBrk="1" hangingPunct="1"/>
              <a:t>58</a:t>
            </a:fld>
            <a:endParaRPr lang="en-US" altLang="en-US" sz="1300">
              <a:solidFill>
                <a:srgbClr val="000000"/>
              </a:solidFill>
            </a:endParaRPr>
          </a:p>
        </p:txBody>
      </p:sp>
      <p:sp>
        <p:nvSpPr>
          <p:cNvPr id="164867" name="Text Box 1"/>
          <p:cNvSpPr txBox="1">
            <a:spLocks noChangeArrowheads="1"/>
          </p:cNvSpPr>
          <p:nvPr/>
        </p:nvSpPr>
        <p:spPr bwMode="auto">
          <a:xfrm>
            <a:off x="1230313" y="720725"/>
            <a:ext cx="4852987" cy="3600450"/>
          </a:xfrm>
          <a:prstGeom prst="rect">
            <a:avLst/>
          </a:prstGeom>
          <a:solidFill>
            <a:srgbClr val="FFFFFF"/>
          </a:solidFill>
          <a:ln w="9360">
            <a:solidFill>
              <a:srgbClr val="000000"/>
            </a:solidFill>
            <a:miter lim="800000"/>
            <a:headEnd/>
            <a:tailEnd/>
          </a:ln>
        </p:spPr>
        <p:txBody>
          <a:bodyPr wrap="none" anchor="ctr"/>
          <a:lstStyle/>
          <a:p>
            <a:endParaRPr lang="en-US" altLang="en-US"/>
          </a:p>
        </p:txBody>
      </p:sp>
      <p:sp>
        <p:nvSpPr>
          <p:cNvPr id="164868" name="Text Box 2"/>
          <p:cNvSpPr>
            <a:spLocks noChangeArrowheads="1"/>
          </p:cNvSpPr>
          <p:nvPr>
            <p:ph type="body"/>
          </p:nvPr>
        </p:nvSpPr>
        <p:spPr>
          <a:xfrm>
            <a:off x="447675" y="4560888"/>
            <a:ext cx="6418263" cy="48244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mtClean="0">
                <a:cs typeface="Times New Roman" panose="02020603050405020304" pitchFamily="18" charset="0"/>
              </a:rPr>
              <a:t>Native Americans also served with distinction in WWII, some of whom provided a unique, essential service—the Navajo Code Talkers. These soldiers helped to develop and transmit an unbreakable code for the American military in the Pacific Theater. Phillip Johnston, the son of a Protestant missionary, came up with the idea to use Navajo after reading a newspaper story about the military’s search for an “unbreakable code” to communicate sensitive material. The U.S. military had some success with Cherokee and Choctaw in World War I for this purpose. Johnston had spent most of his childhood around the Navajo people and knew the difficulty of learning their language.</a:t>
            </a: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mtClean="0">
                <a:cs typeface="Times New Roman" panose="02020603050405020304" pitchFamily="18" charset="0"/>
              </a:rPr>
              <a:t> </a:t>
            </a: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mtClean="0">
                <a:cs typeface="Times New Roman" panose="02020603050405020304" pitchFamily="18" charset="0"/>
              </a:rPr>
              <a:t>The military had some major concerns, especially how to translate modern military terminology into Navajo. The Code Talkers handled this problem by simply substituting Navajo words for military terms. For example, “tank” became the Navajo word for “tortoise,” and “airplane” became “bird.” The Marines created an entire list of terminology for converting the Navajo language into military use. </a:t>
            </a: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ltLang="en-US" smtClean="0">
              <a:cs typeface="Times New Roman" panose="02020603050405020304" pitchFamily="18" charset="0"/>
            </a:endParaRP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mtClean="0">
                <a:cs typeface="Times New Roman" panose="02020603050405020304" pitchFamily="18" charset="0"/>
              </a:rPr>
              <a:t>The group of 29 Code Talkers in May 1942, grew to more than 400 by 1945. They never wrote in code, so each had to memorize the system. Code Talkers joined Marine units in the Pacific and served in several major battles, including Guadalcanal and Iwo Jima. Due to their physical resemblance to Japanese, the Code Talkers were sometimes assigned guards so they would not be confused with the enemy. In the end, the Japanese never broke the Navajo code. </a:t>
            </a: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ltLang="en-US" smtClean="0">
              <a:cs typeface="Times New Roman" panose="02020603050405020304" pitchFamily="18" charset="0"/>
            </a:endParaRP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mtClean="0">
                <a:cs typeface="Times New Roman" panose="02020603050405020304" pitchFamily="18" charset="0"/>
              </a:rPr>
              <a:t>Twenty-nine Code Talkers received the Congressional Gold Medal in 2001. The rest were similarly honored in 2007.</a:t>
            </a:r>
          </a:p>
        </p:txBody>
      </p:sp>
      <p:sp>
        <p:nvSpPr>
          <p:cNvPr id="164869" name="Text Box 3"/>
          <p:cNvSpPr txBox="1">
            <a:spLocks noChangeArrowheads="1"/>
          </p:cNvSpPr>
          <p:nvPr/>
        </p:nvSpPr>
        <p:spPr bwMode="auto">
          <a:xfrm>
            <a:off x="4143375" y="9120188"/>
            <a:ext cx="3168650"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6794" tIns="48209" rIns="96794" bIns="48209" anchor="b"/>
          <a:lstStyle>
            <a:lvl1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1pPr>
            <a:lvl2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2pPr>
            <a:lvl3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3pPr>
            <a:lvl4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4pPr>
            <a:lvl5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5pPr>
            <a:lvl6pPr marL="25146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6pPr>
            <a:lvl7pPr marL="29718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7pPr>
            <a:lvl8pPr marL="34290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8pPr>
            <a:lvl9pPr marL="38862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9pPr>
          </a:lstStyle>
          <a:p>
            <a:pPr algn="r" eaLnBrk="1" hangingPunct="1"/>
            <a:fld id="{522CD495-A545-4A00-AED3-29C4B337FC4E}" type="slidenum">
              <a:rPr lang="en-US" altLang="en-US" sz="1300">
                <a:solidFill>
                  <a:srgbClr val="000000"/>
                </a:solidFill>
              </a:rPr>
              <a:pPr algn="r" eaLnBrk="1" hangingPunct="1"/>
              <a:t>58</a:t>
            </a:fld>
            <a:endParaRPr lang="en-US" altLang="en-US" sz="1300">
              <a:solidFill>
                <a:srgbClr val="000000"/>
              </a:solidFill>
            </a:endParaRPr>
          </a:p>
        </p:txBody>
      </p:sp>
      <p:sp>
        <p:nvSpPr>
          <p:cNvPr id="164870" name="Rectangle 5"/>
          <p:cNvSpPr>
            <a:spLocks noGrp="1" noChangeArrowheads="1" noTextEdit="1"/>
          </p:cNvSpPr>
          <p:nvPr>
            <p:ph type="sldImg"/>
          </p:nvPr>
        </p:nvSpPr>
        <p:spPr>
          <a:ln/>
        </p:spPr>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5890" name="Rectangle 8"/>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1pPr>
            <a:lvl2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2pPr>
            <a:lvl3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3pPr>
            <a:lvl4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4pPr>
            <a:lvl5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5pPr>
            <a:lvl6pPr marL="25146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6pPr>
            <a:lvl7pPr marL="29718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7pPr>
            <a:lvl8pPr marL="34290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8pPr>
            <a:lvl9pPr marL="38862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9pPr>
          </a:lstStyle>
          <a:p>
            <a:pPr eaLnBrk="1" hangingPunct="1"/>
            <a:r>
              <a:rPr lang="en-US" altLang="en-US" sz="1300">
                <a:solidFill>
                  <a:srgbClr val="000000"/>
                </a:solidFill>
              </a:rPr>
              <a:t>S</a:t>
            </a:r>
            <a:fld id="{192D02FA-EBBB-42C3-97AA-B9E8A4A4F53A}" type="slidenum">
              <a:rPr lang="en-US" altLang="en-US" sz="1300">
                <a:solidFill>
                  <a:srgbClr val="000000"/>
                </a:solidFill>
              </a:rPr>
              <a:pPr eaLnBrk="1" hangingPunct="1"/>
              <a:t>59</a:t>
            </a:fld>
            <a:endParaRPr lang="en-US" altLang="en-US" sz="1300">
              <a:solidFill>
                <a:srgbClr val="000000"/>
              </a:solidFill>
            </a:endParaRPr>
          </a:p>
        </p:txBody>
      </p:sp>
      <p:sp>
        <p:nvSpPr>
          <p:cNvPr id="165891" name="Text Box 1"/>
          <p:cNvSpPr txBox="1">
            <a:spLocks noChangeArrowheads="1"/>
          </p:cNvSpPr>
          <p:nvPr/>
        </p:nvSpPr>
        <p:spPr bwMode="auto">
          <a:xfrm>
            <a:off x="1230313" y="720725"/>
            <a:ext cx="4852987" cy="3600450"/>
          </a:xfrm>
          <a:prstGeom prst="rect">
            <a:avLst/>
          </a:prstGeom>
          <a:solidFill>
            <a:srgbClr val="FFFFFF"/>
          </a:solidFill>
          <a:ln w="9360">
            <a:solidFill>
              <a:srgbClr val="000000"/>
            </a:solidFill>
            <a:miter lim="800000"/>
            <a:headEnd/>
            <a:tailEnd/>
          </a:ln>
        </p:spPr>
        <p:txBody>
          <a:bodyPr wrap="none" anchor="ctr"/>
          <a:lstStyle/>
          <a:p>
            <a:endParaRPr lang="en-US" altLang="en-US"/>
          </a:p>
        </p:txBody>
      </p:sp>
      <p:sp>
        <p:nvSpPr>
          <p:cNvPr id="165892" name="Text Box 2"/>
          <p:cNvSpPr>
            <a:spLocks noChangeArrowheads="1"/>
          </p:cNvSpPr>
          <p:nvPr>
            <p:ph type="body"/>
          </p:nvPr>
        </p:nvSpPr>
        <p:spPr>
          <a:xfrm>
            <a:off x="731838" y="4560888"/>
            <a:ext cx="5849937" cy="43195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mtClean="0">
                <a:cs typeface="Times New Roman" panose="02020603050405020304" pitchFamily="18" charset="0"/>
              </a:rPr>
              <a:t>The shortage of wartime labor due to military service, especially in agriculture, prompted the U.S. government to look outside of the country for help. The U.S. and Mexico agreed upon the </a:t>
            </a:r>
            <a:r>
              <a:rPr lang="en-US" altLang="en-US" i="1" smtClean="0">
                <a:cs typeface="Times New Roman" panose="02020603050405020304" pitchFamily="18" charset="0"/>
              </a:rPr>
              <a:t>Bracero</a:t>
            </a:r>
            <a:r>
              <a:rPr lang="en-US" altLang="en-US" smtClean="0">
                <a:cs typeface="Times New Roman" panose="02020603050405020304" pitchFamily="18" charset="0"/>
              </a:rPr>
              <a:t> Program, which in 1942 began to bring in skilled Mexican laborers (or </a:t>
            </a:r>
            <a:r>
              <a:rPr lang="en-US" altLang="en-US" i="1" smtClean="0">
                <a:cs typeface="Times New Roman" panose="02020603050405020304" pitchFamily="18" charset="0"/>
              </a:rPr>
              <a:t>braceros</a:t>
            </a:r>
            <a:r>
              <a:rPr lang="en-US" altLang="en-US" smtClean="0">
                <a:cs typeface="Times New Roman" panose="02020603050405020304" pitchFamily="18" charset="0"/>
              </a:rPr>
              <a:t>) to work as farmhands in the southwestern U.S. </a:t>
            </a: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ltLang="en-US" smtClean="0">
              <a:cs typeface="Times New Roman" panose="02020603050405020304" pitchFamily="18" charset="0"/>
            </a:endParaRP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mtClean="0">
                <a:cs typeface="Times New Roman" panose="02020603050405020304" pitchFamily="18" charset="0"/>
              </a:rPr>
              <a:t>Soon, </a:t>
            </a:r>
            <a:r>
              <a:rPr lang="en-US" altLang="en-US" i="1" smtClean="0">
                <a:cs typeface="Times New Roman" panose="02020603050405020304" pitchFamily="18" charset="0"/>
              </a:rPr>
              <a:t>braceros</a:t>
            </a:r>
            <a:r>
              <a:rPr lang="en-US" altLang="en-US" smtClean="0">
                <a:cs typeface="Times New Roman" panose="02020603050405020304" pitchFamily="18" charset="0"/>
              </a:rPr>
              <a:t> were working across the U.S. not only in agricultural jobs, but also alongside skilled and unskilled workers in the railroad industry. The government later instituted a quota of 50,000 agricultural workers and 75,000 for the railroads. By war’s end, </a:t>
            </a:r>
            <a:r>
              <a:rPr lang="en-US" altLang="en-US" i="1" smtClean="0">
                <a:cs typeface="Times New Roman" panose="02020603050405020304" pitchFamily="18" charset="0"/>
              </a:rPr>
              <a:t>braceros</a:t>
            </a:r>
            <a:r>
              <a:rPr lang="en-US" altLang="en-US" smtClean="0">
                <a:cs typeface="Times New Roman" panose="02020603050405020304" pitchFamily="18" charset="0"/>
              </a:rPr>
              <a:t> were no longer contracted for railroad service, but continued in agricultural jobs until 1964. The government closed the program amid reports of significant human rights abuses against the </a:t>
            </a:r>
            <a:r>
              <a:rPr lang="en-US" altLang="en-US" i="1" smtClean="0">
                <a:cs typeface="Times New Roman" panose="02020603050405020304" pitchFamily="18" charset="0"/>
              </a:rPr>
              <a:t>braceros</a:t>
            </a:r>
            <a:r>
              <a:rPr lang="en-US" altLang="en-US" smtClean="0">
                <a:cs typeface="Times New Roman" panose="02020603050405020304" pitchFamily="18" charset="0"/>
              </a:rPr>
              <a:t>.</a:t>
            </a: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ltLang="en-US" smtClean="0">
              <a:cs typeface="Times New Roman" panose="02020603050405020304" pitchFamily="18" charset="0"/>
            </a:endParaRP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mtClean="0">
                <a:cs typeface="Times New Roman" panose="02020603050405020304" pitchFamily="18" charset="0"/>
              </a:rPr>
              <a:t>From the inception of the program until 1948, </a:t>
            </a:r>
            <a:r>
              <a:rPr lang="en-US" altLang="en-US" i="1" smtClean="0">
                <a:cs typeface="Times New Roman" panose="02020603050405020304" pitchFamily="18" charset="0"/>
              </a:rPr>
              <a:t>braceros </a:t>
            </a:r>
            <a:r>
              <a:rPr lang="en-US" altLang="en-US" smtClean="0">
                <a:cs typeface="Times New Roman" panose="02020603050405020304" pitchFamily="18" charset="0"/>
              </a:rPr>
              <a:t>brought several lawsuits against U.S. agricultural employers, mainly to recover money from “savings accounts” established by payroll deduction. The program had stipulated that the </a:t>
            </a:r>
            <a:r>
              <a:rPr lang="en-US" altLang="en-US" i="1" smtClean="0">
                <a:cs typeface="Times New Roman" panose="02020603050405020304" pitchFamily="18" charset="0"/>
              </a:rPr>
              <a:t>braceros</a:t>
            </a:r>
            <a:r>
              <a:rPr lang="en-US" altLang="en-US" smtClean="0">
                <a:cs typeface="Times New Roman" panose="02020603050405020304" pitchFamily="18" charset="0"/>
              </a:rPr>
              <a:t> would receive this money upon their return to Mexico, but most did not receive them. Most of the lawsuits were dismissed because the banks involved in the transactions were not located in the U.S.</a:t>
            </a:r>
          </a:p>
        </p:txBody>
      </p:sp>
      <p:sp>
        <p:nvSpPr>
          <p:cNvPr id="165893" name="Text Box 3"/>
          <p:cNvSpPr txBox="1">
            <a:spLocks noChangeArrowheads="1"/>
          </p:cNvSpPr>
          <p:nvPr/>
        </p:nvSpPr>
        <p:spPr bwMode="auto">
          <a:xfrm>
            <a:off x="4143375" y="9120188"/>
            <a:ext cx="3168650"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6794" tIns="48209" rIns="96794" bIns="48209" anchor="b"/>
          <a:lstStyle>
            <a:lvl1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1pPr>
            <a:lvl2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2pPr>
            <a:lvl3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3pPr>
            <a:lvl4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4pPr>
            <a:lvl5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5pPr>
            <a:lvl6pPr marL="25146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6pPr>
            <a:lvl7pPr marL="29718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7pPr>
            <a:lvl8pPr marL="34290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8pPr>
            <a:lvl9pPr marL="38862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9pPr>
          </a:lstStyle>
          <a:p>
            <a:pPr algn="r" eaLnBrk="1" hangingPunct="1"/>
            <a:fld id="{5B58E704-0A28-46EC-9CE9-6356E6D1FF84}" type="slidenum">
              <a:rPr lang="en-US" altLang="en-US" sz="1300">
                <a:solidFill>
                  <a:srgbClr val="000000"/>
                </a:solidFill>
              </a:rPr>
              <a:pPr algn="r" eaLnBrk="1" hangingPunct="1"/>
              <a:t>59</a:t>
            </a:fld>
            <a:endParaRPr lang="en-US" altLang="en-US" sz="1300">
              <a:solidFill>
                <a:srgbClr val="000000"/>
              </a:solidFill>
            </a:endParaRPr>
          </a:p>
        </p:txBody>
      </p:sp>
      <p:sp>
        <p:nvSpPr>
          <p:cNvPr id="165894" name="Rectangle 5"/>
          <p:cNvSpPr>
            <a:spLocks noGrp="1" noChangeArrowheads="1" noTextEdit="1"/>
          </p:cNvSpPr>
          <p:nvPr>
            <p:ph type="sldImg"/>
          </p:nvPr>
        </p:nvSpPr>
        <p:spPr>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5234" name="Rectangle 8"/>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1pPr>
            <a:lvl2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2pPr>
            <a:lvl3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3pPr>
            <a:lvl4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4pPr>
            <a:lvl5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5pPr>
            <a:lvl6pPr marL="25146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6pPr>
            <a:lvl7pPr marL="29718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7pPr>
            <a:lvl8pPr marL="34290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8pPr>
            <a:lvl9pPr marL="38862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9pPr>
          </a:lstStyle>
          <a:p>
            <a:pPr eaLnBrk="1" hangingPunct="1"/>
            <a:r>
              <a:rPr lang="en-US" altLang="en-US" sz="1300">
                <a:solidFill>
                  <a:srgbClr val="000000"/>
                </a:solidFill>
              </a:rPr>
              <a:t>S</a:t>
            </a:r>
            <a:fld id="{CA8800D7-1F76-4BE6-9DE1-2E86F9534FE1}" type="slidenum">
              <a:rPr lang="en-US" altLang="en-US" sz="1300">
                <a:solidFill>
                  <a:srgbClr val="000000"/>
                </a:solidFill>
              </a:rPr>
              <a:pPr eaLnBrk="1" hangingPunct="1"/>
              <a:t>6</a:t>
            </a:fld>
            <a:endParaRPr lang="en-US" altLang="en-US" sz="1300">
              <a:solidFill>
                <a:srgbClr val="000000"/>
              </a:solidFill>
            </a:endParaRPr>
          </a:p>
        </p:txBody>
      </p:sp>
      <p:sp>
        <p:nvSpPr>
          <p:cNvPr id="95235" name="Text Box 1025"/>
          <p:cNvSpPr txBox="1">
            <a:spLocks noChangeArrowheads="1"/>
          </p:cNvSpPr>
          <p:nvPr/>
        </p:nvSpPr>
        <p:spPr bwMode="auto">
          <a:xfrm>
            <a:off x="1230313" y="720725"/>
            <a:ext cx="4852987" cy="3600450"/>
          </a:xfrm>
          <a:prstGeom prst="rect">
            <a:avLst/>
          </a:prstGeom>
          <a:solidFill>
            <a:srgbClr val="FFFFFF"/>
          </a:solidFill>
          <a:ln w="9360">
            <a:solidFill>
              <a:srgbClr val="000000"/>
            </a:solidFill>
            <a:miter lim="800000"/>
            <a:headEnd/>
            <a:tailEnd/>
          </a:ln>
        </p:spPr>
        <p:txBody>
          <a:bodyPr wrap="none" anchor="ctr"/>
          <a:lstStyle/>
          <a:p>
            <a:endParaRPr lang="en-US" altLang="en-US"/>
          </a:p>
        </p:txBody>
      </p:sp>
      <p:sp>
        <p:nvSpPr>
          <p:cNvPr id="95236" name="Text Box 1026"/>
          <p:cNvSpPr>
            <a:spLocks noChangeArrowheads="1"/>
          </p:cNvSpPr>
          <p:nvPr>
            <p:ph type="body"/>
          </p:nvPr>
        </p:nvSpPr>
        <p:spPr>
          <a:xfrm>
            <a:off x="731838" y="4560888"/>
            <a:ext cx="5849937" cy="43195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mtClean="0">
                <a:cs typeface="Times New Roman" panose="02020603050405020304" pitchFamily="18" charset="0"/>
              </a:rPr>
              <a:t>Perhaps no one made a better case for American internationalism in the days before the U.S. entered the war than President Roosevelt himself in his famous “Four Freedoms” speech. FDR, recently elected to an unprecedented third term, wanted to impress on the American people—many of whom still opposed U.S. involvement in the widening war in Europe—that aid to Britain, now standing alone against Germany, not only ensured their security but protected basic freedoms of all persons everywhere.</a:t>
            </a:r>
          </a:p>
        </p:txBody>
      </p:sp>
      <p:sp>
        <p:nvSpPr>
          <p:cNvPr id="95237" name="Text Box 1027"/>
          <p:cNvSpPr txBox="1">
            <a:spLocks noChangeArrowheads="1"/>
          </p:cNvSpPr>
          <p:nvPr/>
        </p:nvSpPr>
        <p:spPr bwMode="auto">
          <a:xfrm>
            <a:off x="4143375" y="9120188"/>
            <a:ext cx="3168650"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6794" tIns="48209" rIns="96794" bIns="48209" anchor="b"/>
          <a:lstStyle>
            <a:lvl1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1pPr>
            <a:lvl2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2pPr>
            <a:lvl3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3pPr>
            <a:lvl4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4pPr>
            <a:lvl5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5pPr>
            <a:lvl6pPr marL="25146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6pPr>
            <a:lvl7pPr marL="29718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7pPr>
            <a:lvl8pPr marL="34290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8pPr>
            <a:lvl9pPr marL="38862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9pPr>
          </a:lstStyle>
          <a:p>
            <a:pPr algn="r" eaLnBrk="1" hangingPunct="1"/>
            <a:fld id="{96294093-D881-4953-9FA5-70B909801B63}" type="slidenum">
              <a:rPr lang="en-US" altLang="en-US" sz="1300">
                <a:solidFill>
                  <a:srgbClr val="000000"/>
                </a:solidFill>
              </a:rPr>
              <a:pPr algn="r" eaLnBrk="1" hangingPunct="1"/>
              <a:t>6</a:t>
            </a:fld>
            <a:endParaRPr lang="en-US" altLang="en-US" sz="1300">
              <a:solidFill>
                <a:srgbClr val="000000"/>
              </a:solidFill>
            </a:endParaRPr>
          </a:p>
        </p:txBody>
      </p:sp>
      <p:sp>
        <p:nvSpPr>
          <p:cNvPr id="95238" name="Rectangle 1029"/>
          <p:cNvSpPr>
            <a:spLocks noGrp="1" noChangeArrowheads="1" noTextEdit="1"/>
          </p:cNvSpPr>
          <p:nvPr>
            <p:ph type="sldImg"/>
          </p:nvPr>
        </p:nvSpPr>
        <p:spPr>
          <a:ln/>
        </p:spPr>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6914" name="Rectangle 8"/>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1pPr>
            <a:lvl2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2pPr>
            <a:lvl3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3pPr>
            <a:lvl4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4pPr>
            <a:lvl5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5pPr>
            <a:lvl6pPr marL="25146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6pPr>
            <a:lvl7pPr marL="29718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7pPr>
            <a:lvl8pPr marL="34290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8pPr>
            <a:lvl9pPr marL="38862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9pPr>
          </a:lstStyle>
          <a:p>
            <a:pPr eaLnBrk="1" hangingPunct="1"/>
            <a:r>
              <a:rPr lang="en-US" altLang="en-US" sz="1300">
                <a:solidFill>
                  <a:srgbClr val="000000"/>
                </a:solidFill>
              </a:rPr>
              <a:t>S</a:t>
            </a:r>
            <a:fld id="{03140168-3698-48F0-8E55-87C5FD3FF6A3}" type="slidenum">
              <a:rPr lang="en-US" altLang="en-US" sz="1300">
                <a:solidFill>
                  <a:srgbClr val="000000"/>
                </a:solidFill>
              </a:rPr>
              <a:pPr eaLnBrk="1" hangingPunct="1"/>
              <a:t>60</a:t>
            </a:fld>
            <a:endParaRPr lang="en-US" altLang="en-US" sz="1300">
              <a:solidFill>
                <a:srgbClr val="000000"/>
              </a:solidFill>
            </a:endParaRPr>
          </a:p>
        </p:txBody>
      </p:sp>
      <p:sp>
        <p:nvSpPr>
          <p:cNvPr id="166915" name="Text Box 1"/>
          <p:cNvSpPr txBox="1">
            <a:spLocks noChangeArrowheads="1"/>
          </p:cNvSpPr>
          <p:nvPr/>
        </p:nvSpPr>
        <p:spPr bwMode="auto">
          <a:xfrm>
            <a:off x="1230313" y="720725"/>
            <a:ext cx="4852987" cy="3600450"/>
          </a:xfrm>
          <a:prstGeom prst="rect">
            <a:avLst/>
          </a:prstGeom>
          <a:solidFill>
            <a:srgbClr val="FFFFFF"/>
          </a:solidFill>
          <a:ln w="9360">
            <a:solidFill>
              <a:srgbClr val="000000"/>
            </a:solidFill>
            <a:miter lim="800000"/>
            <a:headEnd/>
            <a:tailEnd/>
          </a:ln>
        </p:spPr>
        <p:txBody>
          <a:bodyPr wrap="none" anchor="ctr"/>
          <a:lstStyle/>
          <a:p>
            <a:endParaRPr lang="en-US" altLang="en-US"/>
          </a:p>
        </p:txBody>
      </p:sp>
      <p:sp>
        <p:nvSpPr>
          <p:cNvPr id="166916" name="Text Box 2"/>
          <p:cNvSpPr>
            <a:spLocks noChangeArrowheads="1"/>
          </p:cNvSpPr>
          <p:nvPr>
            <p:ph type="body"/>
          </p:nvPr>
        </p:nvSpPr>
        <p:spPr>
          <a:xfrm>
            <a:off x="731838" y="4560888"/>
            <a:ext cx="5849937" cy="43195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mtClean="0">
                <a:cs typeface="Times New Roman" panose="02020603050405020304" pitchFamily="18" charset="0"/>
              </a:rPr>
              <a:t>Another example of racial discord during WWII came in the form of the “Zoot Suit Riots,” which occurred in Los Angeles in May 1943. The riots began when U.S. sailors on leave clashed with young Hispanics. One sailor was stabbed, and soon hundreds of Marines and sailors were roaming the streets, looking for anyone wearing a “zoot suit”—a suit with wide lapels, baggy pants, padded shoulders, and often a wide-brimmed hat and watch chain. While mostly young Mexican Americans wore zoot suits, so did members of other minorities, such as Filipino and African Americans, who also became targets. The local press took the side of the military, calling the zoot suiters “hoodlums.” The uproar subsided when military commanders in Los Angeles declared the city off-limits to military personnel, with those violating the order subject to arrest by Shore Patrol officers.</a:t>
            </a:r>
          </a:p>
        </p:txBody>
      </p:sp>
      <p:sp>
        <p:nvSpPr>
          <p:cNvPr id="166917" name="Text Box 3"/>
          <p:cNvSpPr txBox="1">
            <a:spLocks noChangeArrowheads="1"/>
          </p:cNvSpPr>
          <p:nvPr/>
        </p:nvSpPr>
        <p:spPr bwMode="auto">
          <a:xfrm>
            <a:off x="4143375" y="9120188"/>
            <a:ext cx="3168650"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6794" tIns="48209" rIns="96794" bIns="48209" anchor="b"/>
          <a:lstStyle>
            <a:lvl1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1pPr>
            <a:lvl2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2pPr>
            <a:lvl3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3pPr>
            <a:lvl4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4pPr>
            <a:lvl5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5pPr>
            <a:lvl6pPr marL="25146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6pPr>
            <a:lvl7pPr marL="29718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7pPr>
            <a:lvl8pPr marL="34290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8pPr>
            <a:lvl9pPr marL="38862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9pPr>
          </a:lstStyle>
          <a:p>
            <a:pPr algn="r" eaLnBrk="1" hangingPunct="1"/>
            <a:fld id="{5B037E2A-E511-43DF-8525-722C3451D0BB}" type="slidenum">
              <a:rPr lang="en-US" altLang="en-US" sz="1300">
                <a:solidFill>
                  <a:srgbClr val="000000"/>
                </a:solidFill>
              </a:rPr>
              <a:pPr algn="r" eaLnBrk="1" hangingPunct="1"/>
              <a:t>60</a:t>
            </a:fld>
            <a:endParaRPr lang="en-US" altLang="en-US" sz="1300">
              <a:solidFill>
                <a:srgbClr val="000000"/>
              </a:solidFill>
            </a:endParaRPr>
          </a:p>
        </p:txBody>
      </p:sp>
      <p:sp>
        <p:nvSpPr>
          <p:cNvPr id="166918" name="Rectangle 5"/>
          <p:cNvSpPr>
            <a:spLocks noGrp="1" noChangeArrowheads="1" noTextEdit="1"/>
          </p:cNvSpPr>
          <p:nvPr>
            <p:ph type="sldImg"/>
          </p:nvPr>
        </p:nvSpPr>
        <p:spPr>
          <a:ln/>
        </p:spPr>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7938" name="Rectangle 8"/>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1pPr>
            <a:lvl2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2pPr>
            <a:lvl3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3pPr>
            <a:lvl4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4pPr>
            <a:lvl5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5pPr>
            <a:lvl6pPr marL="25146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6pPr>
            <a:lvl7pPr marL="29718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7pPr>
            <a:lvl8pPr marL="34290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8pPr>
            <a:lvl9pPr marL="38862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9pPr>
          </a:lstStyle>
          <a:p>
            <a:pPr eaLnBrk="1" hangingPunct="1"/>
            <a:r>
              <a:rPr lang="en-US" altLang="en-US" sz="1300">
                <a:solidFill>
                  <a:srgbClr val="000000"/>
                </a:solidFill>
              </a:rPr>
              <a:t>S</a:t>
            </a:r>
            <a:fld id="{25685314-3360-4E01-862E-2D11480E139E}" type="slidenum">
              <a:rPr lang="en-US" altLang="en-US" sz="1300">
                <a:solidFill>
                  <a:srgbClr val="000000"/>
                </a:solidFill>
              </a:rPr>
              <a:pPr eaLnBrk="1" hangingPunct="1"/>
              <a:t>61</a:t>
            </a:fld>
            <a:endParaRPr lang="en-US" altLang="en-US" sz="1300">
              <a:solidFill>
                <a:srgbClr val="000000"/>
              </a:solidFill>
            </a:endParaRPr>
          </a:p>
        </p:txBody>
      </p:sp>
      <p:sp>
        <p:nvSpPr>
          <p:cNvPr id="167939" name="Text Box 1"/>
          <p:cNvSpPr txBox="1">
            <a:spLocks noChangeArrowheads="1"/>
          </p:cNvSpPr>
          <p:nvPr/>
        </p:nvSpPr>
        <p:spPr bwMode="auto">
          <a:xfrm>
            <a:off x="1230313" y="720725"/>
            <a:ext cx="4852987" cy="3600450"/>
          </a:xfrm>
          <a:prstGeom prst="rect">
            <a:avLst/>
          </a:prstGeom>
          <a:solidFill>
            <a:srgbClr val="FFFFFF"/>
          </a:solidFill>
          <a:ln w="9360">
            <a:solidFill>
              <a:srgbClr val="000000"/>
            </a:solidFill>
            <a:miter lim="800000"/>
            <a:headEnd/>
            <a:tailEnd/>
          </a:ln>
        </p:spPr>
        <p:txBody>
          <a:bodyPr wrap="none" anchor="ctr"/>
          <a:lstStyle/>
          <a:p>
            <a:endParaRPr lang="en-US" altLang="en-US"/>
          </a:p>
        </p:txBody>
      </p:sp>
      <p:sp>
        <p:nvSpPr>
          <p:cNvPr id="167940" name="Text Box 2"/>
          <p:cNvSpPr>
            <a:spLocks noChangeArrowheads="1"/>
          </p:cNvSpPr>
          <p:nvPr>
            <p:ph type="body"/>
          </p:nvPr>
        </p:nvSpPr>
        <p:spPr>
          <a:xfrm>
            <a:off x="449263" y="4487863"/>
            <a:ext cx="6418262" cy="48355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marL="228600" indent="-228600">
              <a:spcBef>
                <a:spcPts val="450"/>
              </a:spcBef>
              <a:buFont typeface="Times New Roman" panose="02020603050405020304" pitchFamily="18" charset="0"/>
              <a:buAutoNum type="arabicPeriod"/>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mtClean="0">
                <a:cs typeface="Times New Roman" panose="02020603050405020304" pitchFamily="18" charset="0"/>
              </a:rPr>
              <a:t>While not on the same scale as Japanese Americans, the government also relocated and interned German and Italian Americans, specifically because the U.S. was also fighting these two nations in Europe. Much as with the Japanese Americans, they were never actually security risks; no evidence of espionage or sabotage was ever uncovered in any of cases involving these internees.</a:t>
            </a:r>
          </a:p>
          <a:p>
            <a:pPr marL="228600" indent="-228600">
              <a:spcBef>
                <a:spcPts val="450"/>
              </a:spcBef>
              <a:buFont typeface="Times New Roman" panose="02020603050405020304" pitchFamily="18" charset="0"/>
              <a:buAutoNum type="arabicPeriod"/>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mtClean="0">
                <a:cs typeface="Times New Roman" panose="02020603050405020304" pitchFamily="18" charset="0"/>
              </a:rPr>
              <a:t>African Americans found that conditions did not change substantially during the war years. Many saw little point in fighting a racist enemy in Europe while facing racism and discrimination at home. The armed forces had segregated units and frequently gave blacks menial duties. Many met with discrimination when they migrated to cities to work at defense plants; those who did get jobs often received lower salaries than whites. Union leader A. Philip Randolph planned a “March on Washington” to protest discrimination in the defense industry, only calling it off when FDR promised to enact what became the Fair Employment Act. African Americans such as Dorie Miller (a hero of Pearl Harbor) and the Tuskegee Airmen (bomber escorts over Europe) demonstrated courage and ability comparable to or better than whites.</a:t>
            </a:r>
          </a:p>
          <a:p>
            <a:pPr marL="228600" indent="-228600">
              <a:spcBef>
                <a:spcPts val="450"/>
              </a:spcBef>
              <a:buFont typeface="Times New Roman" panose="02020603050405020304" pitchFamily="18" charset="0"/>
              <a:buAutoNum type="arabicPeriod"/>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mtClean="0">
                <a:cs typeface="Times New Roman" panose="02020603050405020304" pitchFamily="18" charset="0"/>
              </a:rPr>
              <a:t>The government brought in </a:t>
            </a:r>
            <a:r>
              <a:rPr lang="en-US" altLang="en-US" i="1" smtClean="0">
                <a:cs typeface="Times New Roman" panose="02020603050405020304" pitchFamily="18" charset="0"/>
              </a:rPr>
              <a:t>braceros</a:t>
            </a:r>
            <a:r>
              <a:rPr lang="en-US" altLang="en-US" smtClean="0">
                <a:cs typeface="Times New Roman" panose="02020603050405020304" pitchFamily="18" charset="0"/>
              </a:rPr>
              <a:t> for much the same reason that so many women entered the workforce at the same time: a shortage of manpower due to workers’ military service. While the </a:t>
            </a:r>
            <a:r>
              <a:rPr lang="en-US" altLang="en-US" i="1" smtClean="0">
                <a:cs typeface="Times New Roman" panose="02020603050405020304" pitchFamily="18" charset="0"/>
              </a:rPr>
              <a:t>braceros</a:t>
            </a:r>
            <a:r>
              <a:rPr lang="en-US" altLang="en-US" smtClean="0">
                <a:cs typeface="Times New Roman" panose="02020603050405020304" pitchFamily="18" charset="0"/>
              </a:rPr>
              <a:t> originally performed fieldwork and other farming duties, many also worked on the railroads.</a:t>
            </a:r>
          </a:p>
        </p:txBody>
      </p:sp>
      <p:sp>
        <p:nvSpPr>
          <p:cNvPr id="167941" name="Text Box 3"/>
          <p:cNvSpPr txBox="1">
            <a:spLocks noChangeArrowheads="1"/>
          </p:cNvSpPr>
          <p:nvPr/>
        </p:nvSpPr>
        <p:spPr bwMode="auto">
          <a:xfrm>
            <a:off x="4143375" y="9120188"/>
            <a:ext cx="3168650"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6794" tIns="48209" rIns="96794" bIns="48209" anchor="b"/>
          <a:lstStyle>
            <a:lvl1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1pPr>
            <a:lvl2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2pPr>
            <a:lvl3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3pPr>
            <a:lvl4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4pPr>
            <a:lvl5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5pPr>
            <a:lvl6pPr marL="25146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6pPr>
            <a:lvl7pPr marL="29718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7pPr>
            <a:lvl8pPr marL="34290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8pPr>
            <a:lvl9pPr marL="38862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9pPr>
          </a:lstStyle>
          <a:p>
            <a:pPr algn="r" eaLnBrk="1" hangingPunct="1"/>
            <a:fld id="{F6E1F2D6-DD1E-4742-95B9-B8180D82041E}" type="slidenum">
              <a:rPr lang="en-US" altLang="en-US" sz="1300">
                <a:solidFill>
                  <a:srgbClr val="000000"/>
                </a:solidFill>
              </a:rPr>
              <a:pPr algn="r" eaLnBrk="1" hangingPunct="1"/>
              <a:t>61</a:t>
            </a:fld>
            <a:endParaRPr lang="en-US" altLang="en-US" sz="1300">
              <a:solidFill>
                <a:srgbClr val="000000"/>
              </a:solidFill>
            </a:endParaRPr>
          </a:p>
        </p:txBody>
      </p:sp>
      <p:sp>
        <p:nvSpPr>
          <p:cNvPr id="167942" name="Rectangle 4"/>
          <p:cNvSpPr>
            <a:spLocks noChangeArrowheads="1" noTextEdit="1"/>
          </p:cNvSpPr>
          <p:nvPr>
            <p:ph type="sldImg" idx="1"/>
          </p:nvPr>
        </p:nvSpPr>
        <p:spPr>
          <a:xfrm>
            <a:off x="1257300" y="720725"/>
            <a:ext cx="4799013" cy="3598863"/>
          </a:xfrm>
          <a:solidFill>
            <a:srgbClr val="FFFFFF"/>
          </a:solidFill>
          <a:ln/>
        </p:spPr>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1010" name="Rectangle 8"/>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1pPr>
            <a:lvl2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2pPr>
            <a:lvl3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3pPr>
            <a:lvl4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4pPr>
            <a:lvl5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5pPr>
            <a:lvl6pPr marL="25146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6pPr>
            <a:lvl7pPr marL="29718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7pPr>
            <a:lvl8pPr marL="34290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8pPr>
            <a:lvl9pPr marL="38862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9pPr>
          </a:lstStyle>
          <a:p>
            <a:pPr eaLnBrk="1" hangingPunct="1"/>
            <a:r>
              <a:rPr lang="en-US" altLang="en-US" sz="1300">
                <a:solidFill>
                  <a:srgbClr val="000000"/>
                </a:solidFill>
              </a:rPr>
              <a:t>S</a:t>
            </a:r>
            <a:fld id="{4EDF2571-D558-4A29-B3B4-C8789B0D84BB}" type="slidenum">
              <a:rPr lang="en-US" altLang="en-US" sz="1300">
                <a:solidFill>
                  <a:srgbClr val="000000"/>
                </a:solidFill>
              </a:rPr>
              <a:pPr eaLnBrk="1" hangingPunct="1"/>
              <a:t>62</a:t>
            </a:fld>
            <a:endParaRPr lang="en-US" altLang="en-US" sz="1300">
              <a:solidFill>
                <a:srgbClr val="000000"/>
              </a:solidFill>
            </a:endParaRPr>
          </a:p>
        </p:txBody>
      </p:sp>
      <p:sp>
        <p:nvSpPr>
          <p:cNvPr id="171011" name="Text Box 1"/>
          <p:cNvSpPr txBox="1">
            <a:spLocks noChangeArrowheads="1"/>
          </p:cNvSpPr>
          <p:nvPr/>
        </p:nvSpPr>
        <p:spPr bwMode="auto">
          <a:xfrm>
            <a:off x="1230313" y="720725"/>
            <a:ext cx="4852987" cy="3600450"/>
          </a:xfrm>
          <a:prstGeom prst="rect">
            <a:avLst/>
          </a:prstGeom>
          <a:solidFill>
            <a:srgbClr val="FFFFFF"/>
          </a:solidFill>
          <a:ln w="9360">
            <a:solidFill>
              <a:srgbClr val="000000"/>
            </a:solidFill>
            <a:miter lim="800000"/>
            <a:headEnd/>
            <a:tailEnd/>
          </a:ln>
        </p:spPr>
        <p:txBody>
          <a:bodyPr wrap="none" anchor="ctr"/>
          <a:lstStyle/>
          <a:p>
            <a:endParaRPr lang="en-US" altLang="en-US"/>
          </a:p>
        </p:txBody>
      </p:sp>
      <p:sp>
        <p:nvSpPr>
          <p:cNvPr id="171012" name="Text Box 2"/>
          <p:cNvSpPr>
            <a:spLocks noChangeArrowheads="1"/>
          </p:cNvSpPr>
          <p:nvPr>
            <p:ph type="body"/>
          </p:nvPr>
        </p:nvSpPr>
        <p:spPr>
          <a:xfrm>
            <a:off x="731838" y="4560888"/>
            <a:ext cx="5848350" cy="44148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mtClean="0">
                <a:cs typeface="Times New Roman" panose="02020603050405020304" pitchFamily="18" charset="0"/>
              </a:rPr>
              <a:t>With the outcome of the war in less doubt by late 1944, FDR seemed the favorite to win the election and serve an unprecedented fourth term in office. The Republicans nominated New York governor Thomas E. Dewey, who could not defeat Roosevelt, though he did carry more states and had a higher percentage of the popular vote than previous challengers.</a:t>
            </a: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ltLang="en-US" smtClean="0">
              <a:cs typeface="Times New Roman" panose="02020603050405020304" pitchFamily="18" charset="0"/>
            </a:endParaRP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mtClean="0">
                <a:cs typeface="Times New Roman" panose="02020603050405020304" pitchFamily="18" charset="0"/>
              </a:rPr>
              <a:t>Many Democrats, concerned about the liberal philosophies of Vice President Henry Wallace, decided to dump him from the ticket to replace him with a more moderate candidate. They selected Missouri Senator Harry Truman, who had become known from his work investigating waste and fraud in the defense industry. While many felt uneasy about changing vice-presidents during a war, they were also greatly concerned about FDR’s obviously declining health. It appeared that FDR might not live out his term, and for that reason, Truman made a more acceptable running mate than Wallace.</a:t>
            </a:r>
          </a:p>
        </p:txBody>
      </p:sp>
      <p:sp>
        <p:nvSpPr>
          <p:cNvPr id="171013" name="Text Box 3"/>
          <p:cNvSpPr txBox="1">
            <a:spLocks noChangeArrowheads="1"/>
          </p:cNvSpPr>
          <p:nvPr/>
        </p:nvSpPr>
        <p:spPr bwMode="auto">
          <a:xfrm>
            <a:off x="4143375" y="9120188"/>
            <a:ext cx="3168650"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6794" tIns="48209" rIns="96794" bIns="48209" anchor="b"/>
          <a:lstStyle>
            <a:lvl1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1pPr>
            <a:lvl2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2pPr>
            <a:lvl3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3pPr>
            <a:lvl4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4pPr>
            <a:lvl5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5pPr>
            <a:lvl6pPr marL="25146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6pPr>
            <a:lvl7pPr marL="29718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7pPr>
            <a:lvl8pPr marL="34290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8pPr>
            <a:lvl9pPr marL="38862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9pPr>
          </a:lstStyle>
          <a:p>
            <a:pPr algn="r" eaLnBrk="1" hangingPunct="1"/>
            <a:fld id="{CFEAB705-130C-462F-A9A4-10B57026791C}" type="slidenum">
              <a:rPr lang="en-US" altLang="en-US" sz="1300">
                <a:solidFill>
                  <a:srgbClr val="000000"/>
                </a:solidFill>
              </a:rPr>
              <a:pPr algn="r" eaLnBrk="1" hangingPunct="1"/>
              <a:t>62</a:t>
            </a:fld>
            <a:endParaRPr lang="en-US" altLang="en-US" sz="1300">
              <a:solidFill>
                <a:srgbClr val="000000"/>
              </a:solidFill>
            </a:endParaRPr>
          </a:p>
        </p:txBody>
      </p:sp>
      <p:sp>
        <p:nvSpPr>
          <p:cNvPr id="171014" name="Rectangle 4"/>
          <p:cNvSpPr>
            <a:spLocks noChangeArrowheads="1" noTextEdit="1"/>
          </p:cNvSpPr>
          <p:nvPr>
            <p:ph type="sldImg" idx="1"/>
          </p:nvPr>
        </p:nvSpPr>
        <p:spPr>
          <a:xfrm>
            <a:off x="1257300" y="720725"/>
            <a:ext cx="4799013" cy="3598863"/>
          </a:xfrm>
          <a:solidFill>
            <a:srgbClr val="FFFFFF"/>
          </a:solidFill>
          <a:ln/>
        </p:spPr>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2034" name="Rectangle 8"/>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1pPr>
            <a:lvl2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2pPr>
            <a:lvl3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3pPr>
            <a:lvl4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4pPr>
            <a:lvl5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5pPr>
            <a:lvl6pPr marL="25146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6pPr>
            <a:lvl7pPr marL="29718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7pPr>
            <a:lvl8pPr marL="34290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8pPr>
            <a:lvl9pPr marL="38862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9pPr>
          </a:lstStyle>
          <a:p>
            <a:pPr eaLnBrk="1" hangingPunct="1"/>
            <a:r>
              <a:rPr lang="en-US" altLang="en-US" sz="1300">
                <a:solidFill>
                  <a:srgbClr val="000000"/>
                </a:solidFill>
              </a:rPr>
              <a:t>S</a:t>
            </a:r>
            <a:fld id="{FD3C99F4-434D-49B1-A1FB-6485DA58ABBD}" type="slidenum">
              <a:rPr lang="en-US" altLang="en-US" sz="1300">
                <a:solidFill>
                  <a:srgbClr val="000000"/>
                </a:solidFill>
              </a:rPr>
              <a:pPr eaLnBrk="1" hangingPunct="1"/>
              <a:t>63</a:t>
            </a:fld>
            <a:endParaRPr lang="en-US" altLang="en-US" sz="1300">
              <a:solidFill>
                <a:srgbClr val="000000"/>
              </a:solidFill>
            </a:endParaRPr>
          </a:p>
        </p:txBody>
      </p:sp>
      <p:sp>
        <p:nvSpPr>
          <p:cNvPr id="172035" name="Text Box 1"/>
          <p:cNvSpPr txBox="1">
            <a:spLocks noChangeArrowheads="1"/>
          </p:cNvSpPr>
          <p:nvPr/>
        </p:nvSpPr>
        <p:spPr bwMode="auto">
          <a:xfrm>
            <a:off x="1230313" y="720725"/>
            <a:ext cx="4852987" cy="3600450"/>
          </a:xfrm>
          <a:prstGeom prst="rect">
            <a:avLst/>
          </a:prstGeom>
          <a:solidFill>
            <a:srgbClr val="FFFFFF"/>
          </a:solidFill>
          <a:ln w="9360">
            <a:solidFill>
              <a:srgbClr val="000000"/>
            </a:solidFill>
            <a:miter lim="800000"/>
            <a:headEnd/>
            <a:tailEnd/>
          </a:ln>
        </p:spPr>
        <p:txBody>
          <a:bodyPr wrap="none" anchor="ctr"/>
          <a:lstStyle/>
          <a:p>
            <a:endParaRPr lang="en-US" altLang="en-US"/>
          </a:p>
        </p:txBody>
      </p:sp>
      <p:sp>
        <p:nvSpPr>
          <p:cNvPr id="172036" name="Text Box 2"/>
          <p:cNvSpPr>
            <a:spLocks noChangeArrowheads="1"/>
          </p:cNvSpPr>
          <p:nvPr>
            <p:ph type="body"/>
          </p:nvPr>
        </p:nvSpPr>
        <p:spPr>
          <a:xfrm>
            <a:off x="731838" y="4560888"/>
            <a:ext cx="5848350" cy="44148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mtClean="0">
                <a:cs typeface="Times New Roman" panose="02020603050405020304" pitchFamily="18" charset="0"/>
              </a:rPr>
              <a:t>The stress of being the nation’s president through both the Depression and the war ruined Franklin D. Roosevelt’s health. Suffering from hypertension as well as various other ailments, Roosevelt died of a massive cerebral hemorrhage on April 12, 1945, while staying at his presidential retreat at Warm Springs, Georgia. Roosevelt was resting there in preparation for the United Nations conference scheduled for later that month in San Francisco. While sitting for a portrait, FDR murmured, “I have a terrific headache.” He collapsed, dying a short time later.</a:t>
            </a: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ltLang="en-US" smtClean="0">
              <a:cs typeface="Times New Roman" panose="02020603050405020304" pitchFamily="18" charset="0"/>
            </a:endParaRP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mtClean="0">
                <a:cs typeface="Times New Roman" panose="02020603050405020304" pitchFamily="18" charset="0"/>
              </a:rPr>
              <a:t>The timing of FDR’s death proved grimly ironic, in that he died only a few weeks before Adolf Hitler’s suicide and Germany’s surrender on May 8th that ended the war in Europe. For many Americans, FDR’s death was especially painful because of the length of time he’d served as president; many younger Americans couldn’t remember anyone else in the White House.</a:t>
            </a:r>
          </a:p>
        </p:txBody>
      </p:sp>
      <p:sp>
        <p:nvSpPr>
          <p:cNvPr id="172037" name="Text Box 3"/>
          <p:cNvSpPr txBox="1">
            <a:spLocks noChangeArrowheads="1"/>
          </p:cNvSpPr>
          <p:nvPr/>
        </p:nvSpPr>
        <p:spPr bwMode="auto">
          <a:xfrm>
            <a:off x="4143375" y="9120188"/>
            <a:ext cx="3168650"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6794" tIns="48209" rIns="96794" bIns="48209" anchor="b"/>
          <a:lstStyle>
            <a:lvl1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1pPr>
            <a:lvl2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2pPr>
            <a:lvl3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3pPr>
            <a:lvl4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4pPr>
            <a:lvl5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5pPr>
            <a:lvl6pPr marL="25146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6pPr>
            <a:lvl7pPr marL="29718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7pPr>
            <a:lvl8pPr marL="34290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8pPr>
            <a:lvl9pPr marL="38862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9pPr>
          </a:lstStyle>
          <a:p>
            <a:pPr algn="r" eaLnBrk="1" hangingPunct="1"/>
            <a:fld id="{AF623BAB-211B-402C-903D-0821D78E18B9}" type="slidenum">
              <a:rPr lang="en-US" altLang="en-US" sz="1300">
                <a:solidFill>
                  <a:srgbClr val="000000"/>
                </a:solidFill>
              </a:rPr>
              <a:pPr algn="r" eaLnBrk="1" hangingPunct="1"/>
              <a:t>63</a:t>
            </a:fld>
            <a:endParaRPr lang="en-US" altLang="en-US" sz="1300">
              <a:solidFill>
                <a:srgbClr val="000000"/>
              </a:solidFill>
            </a:endParaRPr>
          </a:p>
        </p:txBody>
      </p:sp>
      <p:sp>
        <p:nvSpPr>
          <p:cNvPr id="172038" name="Rectangle 4"/>
          <p:cNvSpPr>
            <a:spLocks noChangeArrowheads="1" noTextEdit="1"/>
          </p:cNvSpPr>
          <p:nvPr>
            <p:ph type="sldImg" idx="1"/>
          </p:nvPr>
        </p:nvSpPr>
        <p:spPr>
          <a:xfrm>
            <a:off x="1257300" y="720725"/>
            <a:ext cx="4799013" cy="3598863"/>
          </a:xfrm>
          <a:solidFill>
            <a:srgbClr val="FFFFFF"/>
          </a:solidFill>
          <a:ln/>
        </p:spPr>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3058" name="Rectangle 8"/>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1pPr>
            <a:lvl2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2pPr>
            <a:lvl3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3pPr>
            <a:lvl4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4pPr>
            <a:lvl5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5pPr>
            <a:lvl6pPr marL="25146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6pPr>
            <a:lvl7pPr marL="29718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7pPr>
            <a:lvl8pPr marL="34290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8pPr>
            <a:lvl9pPr marL="38862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9pPr>
          </a:lstStyle>
          <a:p>
            <a:pPr eaLnBrk="1" hangingPunct="1"/>
            <a:r>
              <a:rPr lang="en-US" altLang="en-US" sz="1300">
                <a:solidFill>
                  <a:srgbClr val="000000"/>
                </a:solidFill>
              </a:rPr>
              <a:t>S</a:t>
            </a:r>
            <a:fld id="{39BC3726-FC5F-4819-AC6E-4020202CBB69}" type="slidenum">
              <a:rPr lang="en-US" altLang="en-US" sz="1300">
                <a:solidFill>
                  <a:srgbClr val="000000"/>
                </a:solidFill>
              </a:rPr>
              <a:pPr eaLnBrk="1" hangingPunct="1"/>
              <a:t>64</a:t>
            </a:fld>
            <a:endParaRPr lang="en-US" altLang="en-US" sz="1300">
              <a:solidFill>
                <a:srgbClr val="000000"/>
              </a:solidFill>
            </a:endParaRPr>
          </a:p>
        </p:txBody>
      </p:sp>
      <p:sp>
        <p:nvSpPr>
          <p:cNvPr id="173059" name="Text Box 1"/>
          <p:cNvSpPr txBox="1">
            <a:spLocks noChangeArrowheads="1"/>
          </p:cNvSpPr>
          <p:nvPr/>
        </p:nvSpPr>
        <p:spPr bwMode="auto">
          <a:xfrm>
            <a:off x="1230313" y="720725"/>
            <a:ext cx="4852987" cy="3600450"/>
          </a:xfrm>
          <a:prstGeom prst="rect">
            <a:avLst/>
          </a:prstGeom>
          <a:solidFill>
            <a:srgbClr val="FFFFFF"/>
          </a:solidFill>
          <a:ln w="9360">
            <a:solidFill>
              <a:srgbClr val="000000"/>
            </a:solidFill>
            <a:miter lim="800000"/>
            <a:headEnd/>
            <a:tailEnd/>
          </a:ln>
        </p:spPr>
        <p:txBody>
          <a:bodyPr wrap="none" anchor="ctr"/>
          <a:lstStyle/>
          <a:p>
            <a:endParaRPr lang="en-US" altLang="en-US"/>
          </a:p>
        </p:txBody>
      </p:sp>
      <p:sp>
        <p:nvSpPr>
          <p:cNvPr id="173060" name="Text Box 2"/>
          <p:cNvSpPr>
            <a:spLocks noChangeArrowheads="1"/>
          </p:cNvSpPr>
          <p:nvPr>
            <p:ph type="body"/>
          </p:nvPr>
        </p:nvSpPr>
        <p:spPr>
          <a:xfrm>
            <a:off x="731838" y="4560888"/>
            <a:ext cx="5848350" cy="44148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mtClean="0">
                <a:cs typeface="Times New Roman" panose="02020603050405020304" pitchFamily="18" charset="0"/>
              </a:rPr>
              <a:t>Only hours after Roosevelt’s death, Vice President Harry Truman became the nation’s 33rd chief executive. While he had been a U.S. senator for several years, he was relatively unknown to most Americans.</a:t>
            </a: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ltLang="en-US" smtClean="0">
              <a:cs typeface="Times New Roman" panose="02020603050405020304" pitchFamily="18" charset="0"/>
            </a:endParaRP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mtClean="0">
                <a:cs typeface="Times New Roman" panose="02020603050405020304" pitchFamily="18" charset="0"/>
              </a:rPr>
              <a:t>Truman was faced with some of the biggest decisions of the war. Remarking to reporters soon after his swearing-in, “Boys, I don’t know if you’ve ever had a load of hay fall on you, but when they told me yesterday what had happened, I felt like the moon, the stars, and all the planets had fallen on me.” Nevertheless, Truman soon proved up to the job: He oversaw the last months of the war and negotiated at the Potsdam Conference, the postwar future of Europe. He facilitated U.S. entry into the United Nations, and in one of the most important decisions of his presidency, he authorized the use of atomic weapons against Japan.</a:t>
            </a: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mtClean="0">
                <a:cs typeface="Times New Roman" panose="02020603050405020304" pitchFamily="18" charset="0"/>
              </a:rPr>
              <a:t>  </a:t>
            </a: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mtClean="0">
                <a:cs typeface="Times New Roman" panose="02020603050405020304" pitchFamily="18" charset="0"/>
              </a:rPr>
              <a:t>As his term progressed, he also led the country through the beginnings of the Cold War, including the Berlin Crisis and the Korean War.</a:t>
            </a:r>
          </a:p>
        </p:txBody>
      </p:sp>
      <p:sp>
        <p:nvSpPr>
          <p:cNvPr id="173061" name="Text Box 3"/>
          <p:cNvSpPr txBox="1">
            <a:spLocks noChangeArrowheads="1"/>
          </p:cNvSpPr>
          <p:nvPr/>
        </p:nvSpPr>
        <p:spPr bwMode="auto">
          <a:xfrm>
            <a:off x="4143375" y="9120188"/>
            <a:ext cx="3168650"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6794" tIns="48209" rIns="96794" bIns="48209" anchor="b"/>
          <a:lstStyle>
            <a:lvl1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1pPr>
            <a:lvl2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2pPr>
            <a:lvl3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3pPr>
            <a:lvl4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4pPr>
            <a:lvl5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5pPr>
            <a:lvl6pPr marL="25146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6pPr>
            <a:lvl7pPr marL="29718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7pPr>
            <a:lvl8pPr marL="34290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8pPr>
            <a:lvl9pPr marL="38862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9pPr>
          </a:lstStyle>
          <a:p>
            <a:pPr algn="r" eaLnBrk="1" hangingPunct="1"/>
            <a:fld id="{7642A7F3-1DEC-484B-B33E-8E86F3194F89}" type="slidenum">
              <a:rPr lang="en-US" altLang="en-US" sz="1300">
                <a:solidFill>
                  <a:srgbClr val="000000"/>
                </a:solidFill>
              </a:rPr>
              <a:pPr algn="r" eaLnBrk="1" hangingPunct="1"/>
              <a:t>64</a:t>
            </a:fld>
            <a:endParaRPr lang="en-US" altLang="en-US" sz="1300">
              <a:solidFill>
                <a:srgbClr val="000000"/>
              </a:solidFill>
            </a:endParaRPr>
          </a:p>
        </p:txBody>
      </p:sp>
      <p:sp>
        <p:nvSpPr>
          <p:cNvPr id="173062" name="Rectangle 4"/>
          <p:cNvSpPr>
            <a:spLocks noChangeArrowheads="1" noTextEdit="1"/>
          </p:cNvSpPr>
          <p:nvPr>
            <p:ph type="sldImg" idx="1"/>
          </p:nvPr>
        </p:nvSpPr>
        <p:spPr>
          <a:xfrm>
            <a:off x="1257300" y="720725"/>
            <a:ext cx="4799013" cy="3598863"/>
          </a:xfrm>
          <a:solidFill>
            <a:srgbClr val="FFFFFF"/>
          </a:solidFill>
          <a:ln/>
        </p:spPr>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4082" name="Rectangle 8"/>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1pPr>
            <a:lvl2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2pPr>
            <a:lvl3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3pPr>
            <a:lvl4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4pPr>
            <a:lvl5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5pPr>
            <a:lvl6pPr marL="25146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6pPr>
            <a:lvl7pPr marL="29718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7pPr>
            <a:lvl8pPr marL="34290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8pPr>
            <a:lvl9pPr marL="38862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9pPr>
          </a:lstStyle>
          <a:p>
            <a:pPr eaLnBrk="1" hangingPunct="1"/>
            <a:r>
              <a:rPr lang="en-US" altLang="en-US" sz="1300">
                <a:solidFill>
                  <a:srgbClr val="000000"/>
                </a:solidFill>
              </a:rPr>
              <a:t>S</a:t>
            </a:r>
            <a:fld id="{3308D210-3A4A-4782-A8BA-E0F6A53780FF}" type="slidenum">
              <a:rPr lang="en-US" altLang="en-US" sz="1300">
                <a:solidFill>
                  <a:srgbClr val="000000"/>
                </a:solidFill>
              </a:rPr>
              <a:pPr eaLnBrk="1" hangingPunct="1"/>
              <a:t>65</a:t>
            </a:fld>
            <a:endParaRPr lang="en-US" altLang="en-US" sz="1300">
              <a:solidFill>
                <a:srgbClr val="000000"/>
              </a:solidFill>
            </a:endParaRPr>
          </a:p>
        </p:txBody>
      </p:sp>
      <p:sp>
        <p:nvSpPr>
          <p:cNvPr id="174083" name="Text Box 1"/>
          <p:cNvSpPr txBox="1">
            <a:spLocks noChangeArrowheads="1"/>
          </p:cNvSpPr>
          <p:nvPr/>
        </p:nvSpPr>
        <p:spPr bwMode="auto">
          <a:xfrm>
            <a:off x="1230313" y="720725"/>
            <a:ext cx="4852987" cy="3600450"/>
          </a:xfrm>
          <a:prstGeom prst="rect">
            <a:avLst/>
          </a:prstGeom>
          <a:solidFill>
            <a:srgbClr val="FFFFFF"/>
          </a:solidFill>
          <a:ln w="9360">
            <a:solidFill>
              <a:srgbClr val="000000"/>
            </a:solidFill>
            <a:miter lim="800000"/>
            <a:headEnd/>
            <a:tailEnd/>
          </a:ln>
        </p:spPr>
        <p:txBody>
          <a:bodyPr wrap="none" anchor="ctr"/>
          <a:lstStyle/>
          <a:p>
            <a:endParaRPr lang="en-US" altLang="en-US"/>
          </a:p>
        </p:txBody>
      </p:sp>
      <p:sp>
        <p:nvSpPr>
          <p:cNvPr id="174084" name="Text Box 2"/>
          <p:cNvSpPr>
            <a:spLocks noChangeArrowheads="1"/>
          </p:cNvSpPr>
          <p:nvPr>
            <p:ph type="body"/>
          </p:nvPr>
        </p:nvSpPr>
        <p:spPr>
          <a:xfrm>
            <a:off x="731838" y="4560888"/>
            <a:ext cx="5849937" cy="43195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mtClean="0">
                <a:cs typeface="Times New Roman" panose="02020603050405020304" pitchFamily="18" charset="0"/>
              </a:rPr>
              <a:t>A few weeks after Roosevelt’s death, Hitler committed suicide in his bunker under the streets of Berlin. With the Soviet Army closing in on the city, Germany finally surrendered on May 6th and 7th, 1945 (it took two days for all treaties to be signed). With the surrender of Germany, most expected that the military would reassign most of the troops fighting in the European Theater to the Pacific for the eventual invasion of the Japanese mainland.</a:t>
            </a: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mtClean="0">
                <a:cs typeface="Times New Roman" panose="02020603050405020304" pitchFamily="18" charset="0"/>
              </a:rPr>
              <a:t> </a:t>
            </a: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mtClean="0">
                <a:cs typeface="Times New Roman" panose="02020603050405020304" pitchFamily="18" charset="0"/>
              </a:rPr>
              <a:t>In August 1945, the atomic bombings of Hiroshima and Nagasaki convinced the Japanese to surrender without an Allied invasion. Nearly six years after World War II began in Europe, the Japanese formally surrendered aboard the USS </a:t>
            </a:r>
            <a:r>
              <a:rPr lang="en-US" altLang="en-US" i="1" smtClean="0">
                <a:cs typeface="Times New Roman" panose="02020603050405020304" pitchFamily="18" charset="0"/>
              </a:rPr>
              <a:t>Missouri</a:t>
            </a:r>
            <a:r>
              <a:rPr lang="en-US" altLang="en-US" smtClean="0">
                <a:cs typeface="Times New Roman" panose="02020603050405020304" pitchFamily="18" charset="0"/>
              </a:rPr>
              <a:t>, ending the war.</a:t>
            </a: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ltLang="en-US" smtClean="0">
              <a:cs typeface="Times New Roman" panose="02020603050405020304" pitchFamily="18" charset="0"/>
            </a:endParaRP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mtClean="0">
                <a:cs typeface="Times New Roman" panose="02020603050405020304" pitchFamily="18" charset="0"/>
              </a:rPr>
              <a:t>Americans across the nation celebrated the end of the war, though many had serious concerns. In some instances, families anxiously waited for information about loved ones listed as missing in action; others were dealing with the death in action of a family member. Still others saw an uncertain future, with so many servicemen returning to look for jobs and wanting to start families and further their education.</a:t>
            </a:r>
          </a:p>
        </p:txBody>
      </p:sp>
      <p:sp>
        <p:nvSpPr>
          <p:cNvPr id="174085" name="Text Box 3"/>
          <p:cNvSpPr txBox="1">
            <a:spLocks noChangeArrowheads="1"/>
          </p:cNvSpPr>
          <p:nvPr/>
        </p:nvSpPr>
        <p:spPr bwMode="auto">
          <a:xfrm>
            <a:off x="4143375" y="9120188"/>
            <a:ext cx="3168650"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6794" tIns="48209" rIns="96794" bIns="48209" anchor="b"/>
          <a:lstStyle>
            <a:lvl1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1pPr>
            <a:lvl2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2pPr>
            <a:lvl3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3pPr>
            <a:lvl4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4pPr>
            <a:lvl5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5pPr>
            <a:lvl6pPr marL="25146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6pPr>
            <a:lvl7pPr marL="29718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7pPr>
            <a:lvl8pPr marL="34290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8pPr>
            <a:lvl9pPr marL="38862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9pPr>
          </a:lstStyle>
          <a:p>
            <a:pPr algn="r" eaLnBrk="1" hangingPunct="1"/>
            <a:fld id="{04F79C59-29E8-444D-B0FA-3FC91AFE964B}" type="slidenum">
              <a:rPr lang="en-US" altLang="en-US" sz="1300">
                <a:solidFill>
                  <a:srgbClr val="000000"/>
                </a:solidFill>
              </a:rPr>
              <a:pPr algn="r" eaLnBrk="1" hangingPunct="1"/>
              <a:t>65</a:t>
            </a:fld>
            <a:endParaRPr lang="en-US" altLang="en-US" sz="1300">
              <a:solidFill>
                <a:srgbClr val="000000"/>
              </a:solidFill>
            </a:endParaRPr>
          </a:p>
        </p:txBody>
      </p:sp>
      <p:sp>
        <p:nvSpPr>
          <p:cNvPr id="174086" name="Rectangle 5"/>
          <p:cNvSpPr>
            <a:spLocks noGrp="1" noChangeArrowheads="1" noTextEdit="1"/>
          </p:cNvSpPr>
          <p:nvPr>
            <p:ph type="sldImg"/>
          </p:nvPr>
        </p:nvSpPr>
        <p:spPr>
          <a:ln/>
        </p:spPr>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5106" name="Rectangle 8"/>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1pPr>
            <a:lvl2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2pPr>
            <a:lvl3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3pPr>
            <a:lvl4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4pPr>
            <a:lvl5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5pPr>
            <a:lvl6pPr marL="25146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6pPr>
            <a:lvl7pPr marL="29718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7pPr>
            <a:lvl8pPr marL="34290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8pPr>
            <a:lvl9pPr marL="38862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9pPr>
          </a:lstStyle>
          <a:p>
            <a:pPr eaLnBrk="1" hangingPunct="1"/>
            <a:r>
              <a:rPr lang="en-US" altLang="en-US" sz="1300">
                <a:solidFill>
                  <a:srgbClr val="000000"/>
                </a:solidFill>
              </a:rPr>
              <a:t>S</a:t>
            </a:r>
            <a:fld id="{C1A05AD7-06D3-4AA5-9CCB-685041AEB492}" type="slidenum">
              <a:rPr lang="en-US" altLang="en-US" sz="1300">
                <a:solidFill>
                  <a:srgbClr val="000000"/>
                </a:solidFill>
              </a:rPr>
              <a:pPr eaLnBrk="1" hangingPunct="1"/>
              <a:t>66</a:t>
            </a:fld>
            <a:endParaRPr lang="en-US" altLang="en-US" sz="1300">
              <a:solidFill>
                <a:srgbClr val="000000"/>
              </a:solidFill>
            </a:endParaRPr>
          </a:p>
        </p:txBody>
      </p:sp>
      <p:sp>
        <p:nvSpPr>
          <p:cNvPr id="175107" name="Text Box 1"/>
          <p:cNvSpPr txBox="1">
            <a:spLocks noChangeArrowheads="1"/>
          </p:cNvSpPr>
          <p:nvPr/>
        </p:nvSpPr>
        <p:spPr bwMode="auto">
          <a:xfrm>
            <a:off x="1230313" y="720725"/>
            <a:ext cx="4852987" cy="3600450"/>
          </a:xfrm>
          <a:prstGeom prst="rect">
            <a:avLst/>
          </a:prstGeom>
          <a:solidFill>
            <a:srgbClr val="FFFFFF"/>
          </a:solidFill>
          <a:ln w="9360">
            <a:solidFill>
              <a:srgbClr val="000000"/>
            </a:solidFill>
            <a:miter lim="800000"/>
            <a:headEnd/>
            <a:tailEnd/>
          </a:ln>
        </p:spPr>
        <p:txBody>
          <a:bodyPr wrap="none" anchor="ctr"/>
          <a:lstStyle/>
          <a:p>
            <a:endParaRPr lang="en-US" altLang="en-US"/>
          </a:p>
        </p:txBody>
      </p:sp>
      <p:sp>
        <p:nvSpPr>
          <p:cNvPr id="175108" name="Text Box 2"/>
          <p:cNvSpPr>
            <a:spLocks noChangeArrowheads="1"/>
          </p:cNvSpPr>
          <p:nvPr>
            <p:ph type="body"/>
          </p:nvPr>
        </p:nvSpPr>
        <p:spPr>
          <a:xfrm>
            <a:off x="731838" y="4560888"/>
            <a:ext cx="5849937" cy="43195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mtClean="0">
                <a:cs typeface="Times New Roman" panose="02020603050405020304" pitchFamily="18" charset="0"/>
              </a:rPr>
              <a:t>Following World War I, Congress agreed to pay a bonus to veterans for their service, in the form of a certificate that didn’t mature for 20 years. When the Depression hit, veterans who were upset that they couldn’t get their money when they needed it marched on Washington in 1932 in what became known as the “Bonus March.” Determined not to repeat the same mistakes, Congress introduced a bill to help returning GIs successfully get back into society and on with their lives. However, many members of Congress objected to some of its proposals. Believing college to be a privilege for the rich, some legislators refused to back provisions giving veterans low-cost or free education. Still others objected to providing unemployment benefits to jobless veterans, concerned that it would kill the veterans’ work ethic.</a:t>
            </a: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ltLang="en-US" smtClean="0">
              <a:cs typeface="Times New Roman" panose="02020603050405020304" pitchFamily="18" charset="0"/>
            </a:endParaRP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mtClean="0">
                <a:cs typeface="Times New Roman" panose="02020603050405020304" pitchFamily="18" charset="0"/>
              </a:rPr>
              <a:t>Congress managed to hammer out a compromise bill that FDR signed into law in June 1944. The Servicemen’s Readjustment Act (also called the “GI Bill of Rights,” or simply the “GI Bill”) offered education benefits, guaranteed mortgage loans, and limited unemployment compensation. In most instances, veterans furthered their education—in 1947, returning veterans made up 49 percent of incoming college freshmen. By the time the first GI Bill expired in 1956, nearly half of returning WWII veterans had participated in college or training programs. From 1944 to 1952, the government also backed more than 2.4 million home mortgages for veterans.</a:t>
            </a:r>
          </a:p>
        </p:txBody>
      </p:sp>
      <p:sp>
        <p:nvSpPr>
          <p:cNvPr id="175109" name="Text Box 3"/>
          <p:cNvSpPr txBox="1">
            <a:spLocks noChangeArrowheads="1"/>
          </p:cNvSpPr>
          <p:nvPr/>
        </p:nvSpPr>
        <p:spPr bwMode="auto">
          <a:xfrm>
            <a:off x="4143375" y="9120188"/>
            <a:ext cx="3168650"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6794" tIns="48209" rIns="96794" bIns="48209" anchor="b"/>
          <a:lstStyle>
            <a:lvl1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1pPr>
            <a:lvl2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2pPr>
            <a:lvl3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3pPr>
            <a:lvl4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4pPr>
            <a:lvl5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5pPr>
            <a:lvl6pPr marL="25146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6pPr>
            <a:lvl7pPr marL="29718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7pPr>
            <a:lvl8pPr marL="34290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8pPr>
            <a:lvl9pPr marL="38862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9pPr>
          </a:lstStyle>
          <a:p>
            <a:pPr algn="r" eaLnBrk="1" hangingPunct="1"/>
            <a:fld id="{9BD11398-9B51-4BB7-9984-771494A496B7}" type="slidenum">
              <a:rPr lang="en-US" altLang="en-US" sz="1300">
                <a:solidFill>
                  <a:srgbClr val="000000"/>
                </a:solidFill>
              </a:rPr>
              <a:pPr algn="r" eaLnBrk="1" hangingPunct="1"/>
              <a:t>66</a:t>
            </a:fld>
            <a:endParaRPr lang="en-US" altLang="en-US" sz="1300">
              <a:solidFill>
                <a:srgbClr val="000000"/>
              </a:solidFill>
            </a:endParaRPr>
          </a:p>
        </p:txBody>
      </p:sp>
      <p:sp>
        <p:nvSpPr>
          <p:cNvPr id="175110" name="Rectangle 5"/>
          <p:cNvSpPr>
            <a:spLocks noGrp="1" noChangeArrowheads="1" noTextEdit="1"/>
          </p:cNvSpPr>
          <p:nvPr>
            <p:ph type="sldImg"/>
          </p:nvPr>
        </p:nvSpPr>
        <p:spPr>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6258" name="Rectangle 8"/>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1pPr>
            <a:lvl2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2pPr>
            <a:lvl3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3pPr>
            <a:lvl4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4pPr>
            <a:lvl5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5pPr>
            <a:lvl6pPr marL="25146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6pPr>
            <a:lvl7pPr marL="29718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7pPr>
            <a:lvl8pPr marL="34290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8pPr>
            <a:lvl9pPr marL="38862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9pPr>
          </a:lstStyle>
          <a:p>
            <a:pPr eaLnBrk="1" hangingPunct="1"/>
            <a:r>
              <a:rPr lang="en-US" altLang="en-US" sz="1300">
                <a:solidFill>
                  <a:srgbClr val="000000"/>
                </a:solidFill>
              </a:rPr>
              <a:t>S</a:t>
            </a:r>
            <a:fld id="{BA075C8D-8D04-4E60-AFE6-078A651432E4}" type="slidenum">
              <a:rPr lang="en-US" altLang="en-US" sz="1300">
                <a:solidFill>
                  <a:srgbClr val="000000"/>
                </a:solidFill>
              </a:rPr>
              <a:pPr eaLnBrk="1" hangingPunct="1"/>
              <a:t>7</a:t>
            </a:fld>
            <a:endParaRPr lang="en-US" altLang="en-US" sz="1300">
              <a:solidFill>
                <a:srgbClr val="000000"/>
              </a:solidFill>
            </a:endParaRPr>
          </a:p>
        </p:txBody>
      </p:sp>
      <p:sp>
        <p:nvSpPr>
          <p:cNvPr id="96259" name="Text Box 1025"/>
          <p:cNvSpPr txBox="1">
            <a:spLocks noChangeArrowheads="1"/>
          </p:cNvSpPr>
          <p:nvPr/>
        </p:nvSpPr>
        <p:spPr bwMode="auto">
          <a:xfrm>
            <a:off x="1230313" y="720725"/>
            <a:ext cx="4852987" cy="3600450"/>
          </a:xfrm>
          <a:prstGeom prst="rect">
            <a:avLst/>
          </a:prstGeom>
          <a:solidFill>
            <a:srgbClr val="FFFFFF"/>
          </a:solidFill>
          <a:ln w="9360">
            <a:solidFill>
              <a:srgbClr val="000000"/>
            </a:solidFill>
            <a:miter lim="800000"/>
            <a:headEnd/>
            <a:tailEnd/>
          </a:ln>
        </p:spPr>
        <p:txBody>
          <a:bodyPr wrap="none" anchor="ctr"/>
          <a:lstStyle/>
          <a:p>
            <a:endParaRPr lang="en-US" altLang="en-US"/>
          </a:p>
        </p:txBody>
      </p:sp>
      <p:sp>
        <p:nvSpPr>
          <p:cNvPr id="96260" name="Text Box 1026"/>
          <p:cNvSpPr>
            <a:spLocks noChangeArrowheads="1"/>
          </p:cNvSpPr>
          <p:nvPr>
            <p:ph type="body"/>
          </p:nvPr>
        </p:nvSpPr>
        <p:spPr>
          <a:xfrm>
            <a:off x="731838" y="4560888"/>
            <a:ext cx="5849937" cy="43195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b="1" smtClean="0">
                <a:cs typeface="Times New Roman" panose="02020603050405020304" pitchFamily="18" charset="0"/>
              </a:rPr>
              <a:t>Note to teacher: </a:t>
            </a:r>
            <a:r>
              <a:rPr lang="en-US" altLang="en-US" smtClean="0">
                <a:cs typeface="Times New Roman" panose="02020603050405020304" pitchFamily="18" charset="0"/>
              </a:rPr>
              <a:t>The CD-ROM includes an audio file of FDR’s speech that you may wish to play here.</a:t>
            </a:r>
          </a:p>
        </p:txBody>
      </p:sp>
      <p:sp>
        <p:nvSpPr>
          <p:cNvPr id="96261" name="Text Box 1027"/>
          <p:cNvSpPr txBox="1">
            <a:spLocks noChangeArrowheads="1"/>
          </p:cNvSpPr>
          <p:nvPr/>
        </p:nvSpPr>
        <p:spPr bwMode="auto">
          <a:xfrm>
            <a:off x="4143375" y="9120188"/>
            <a:ext cx="3168650"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6794" tIns="48209" rIns="96794" bIns="48209" anchor="b"/>
          <a:lstStyle>
            <a:lvl1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1pPr>
            <a:lvl2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2pPr>
            <a:lvl3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3pPr>
            <a:lvl4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4pPr>
            <a:lvl5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5pPr>
            <a:lvl6pPr marL="25146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6pPr>
            <a:lvl7pPr marL="29718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7pPr>
            <a:lvl8pPr marL="34290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8pPr>
            <a:lvl9pPr marL="38862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9pPr>
          </a:lstStyle>
          <a:p>
            <a:pPr algn="r" eaLnBrk="1" hangingPunct="1"/>
            <a:fld id="{9071256F-4CF5-41CC-B0DF-7A1A352407B0}" type="slidenum">
              <a:rPr lang="en-US" altLang="en-US" sz="1300">
                <a:solidFill>
                  <a:srgbClr val="000000"/>
                </a:solidFill>
              </a:rPr>
              <a:pPr algn="r" eaLnBrk="1" hangingPunct="1"/>
              <a:t>7</a:t>
            </a:fld>
            <a:endParaRPr lang="en-US" altLang="en-US" sz="1300">
              <a:solidFill>
                <a:srgbClr val="000000"/>
              </a:solidFill>
            </a:endParaRPr>
          </a:p>
        </p:txBody>
      </p:sp>
      <p:sp>
        <p:nvSpPr>
          <p:cNvPr id="96262" name="Rectangle 1029"/>
          <p:cNvSpPr>
            <a:spLocks noGrp="1" noChangeArrowheads="1" noTextEdit="1"/>
          </p:cNvSpPr>
          <p:nvPr>
            <p:ph type="sldImg"/>
          </p:nvPr>
        </p:nvSpPr>
        <p:spPr>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7282" name="Rectangle 8"/>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1pPr>
            <a:lvl2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2pPr>
            <a:lvl3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3pPr>
            <a:lvl4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4pPr>
            <a:lvl5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5pPr>
            <a:lvl6pPr marL="25146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6pPr>
            <a:lvl7pPr marL="29718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7pPr>
            <a:lvl8pPr marL="34290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8pPr>
            <a:lvl9pPr marL="38862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9pPr>
          </a:lstStyle>
          <a:p>
            <a:pPr eaLnBrk="1" hangingPunct="1"/>
            <a:r>
              <a:rPr lang="en-US" altLang="en-US" sz="1300">
                <a:solidFill>
                  <a:srgbClr val="000000"/>
                </a:solidFill>
              </a:rPr>
              <a:t>S</a:t>
            </a:r>
            <a:fld id="{C4FB4A1A-8411-4A71-AB60-B9BAA406F059}" type="slidenum">
              <a:rPr lang="en-US" altLang="en-US" sz="1300">
                <a:solidFill>
                  <a:srgbClr val="000000"/>
                </a:solidFill>
              </a:rPr>
              <a:pPr eaLnBrk="1" hangingPunct="1"/>
              <a:t>8</a:t>
            </a:fld>
            <a:endParaRPr lang="en-US" altLang="en-US" sz="1300">
              <a:solidFill>
                <a:srgbClr val="000000"/>
              </a:solidFill>
            </a:endParaRPr>
          </a:p>
        </p:txBody>
      </p:sp>
      <p:sp>
        <p:nvSpPr>
          <p:cNvPr id="97283" name="Text Box 1025"/>
          <p:cNvSpPr txBox="1">
            <a:spLocks noChangeArrowheads="1"/>
          </p:cNvSpPr>
          <p:nvPr/>
        </p:nvSpPr>
        <p:spPr bwMode="auto">
          <a:xfrm>
            <a:off x="1230313" y="720725"/>
            <a:ext cx="4852987" cy="3600450"/>
          </a:xfrm>
          <a:prstGeom prst="rect">
            <a:avLst/>
          </a:prstGeom>
          <a:solidFill>
            <a:srgbClr val="FFFFFF"/>
          </a:solidFill>
          <a:ln w="9360">
            <a:solidFill>
              <a:srgbClr val="000000"/>
            </a:solidFill>
            <a:miter lim="800000"/>
            <a:headEnd/>
            <a:tailEnd/>
          </a:ln>
        </p:spPr>
        <p:txBody>
          <a:bodyPr wrap="none" anchor="ctr"/>
          <a:lstStyle/>
          <a:p>
            <a:endParaRPr lang="en-US" altLang="en-US"/>
          </a:p>
        </p:txBody>
      </p:sp>
      <p:sp>
        <p:nvSpPr>
          <p:cNvPr id="97284" name="Text Box 1026"/>
          <p:cNvSpPr>
            <a:spLocks noChangeArrowheads="1"/>
          </p:cNvSpPr>
          <p:nvPr>
            <p:ph type="body"/>
          </p:nvPr>
        </p:nvSpPr>
        <p:spPr>
          <a:xfrm>
            <a:off x="731838" y="4560888"/>
            <a:ext cx="5849937" cy="43195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mtClean="0">
                <a:cs typeface="Times New Roman" panose="02020603050405020304" pitchFamily="18" charset="0"/>
              </a:rPr>
              <a:t>President Roosevelt had promised American voters that “your boys aren’t going to be sent into any foreign wars.” However, he also recognized the need for bolstering the armed forces in case the U.S. did enter the war. To that end, Congress passed the Selective Service and Training Act of 1940 (commonly called the “Selective Service Act”), instituting the country’s first peacetime draft.</a:t>
            </a: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ltLang="en-US" smtClean="0">
              <a:cs typeface="Times New Roman" panose="02020603050405020304" pitchFamily="18" charset="0"/>
            </a:endParaRP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mtClean="0">
                <a:cs typeface="Times New Roman" panose="02020603050405020304" pitchFamily="18" charset="0"/>
              </a:rPr>
              <a:t>The law required all males aged 21–35 to register. A lottery system would help to select draftees for duty; if selected, the act required a man to serve for 12 months, after which he would be discharged. All service had to occur in the mainland U.S. or in a U.S. possession. The act limited the peacetime army to a maximum of 900,000 men. It also allowed for non-combat duty for conscientious objectors.</a:t>
            </a: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ltLang="en-US" smtClean="0">
              <a:cs typeface="Times New Roman" panose="02020603050405020304" pitchFamily="18" charset="0"/>
            </a:endParaRP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mtClean="0">
                <a:cs typeface="Times New Roman" panose="02020603050405020304" pitchFamily="18" charset="0"/>
              </a:rPr>
              <a:t>By summer 1941, it had become increasingly evident that the U.S. would enter the war. By a single vote, Congress extended the act’s term of service from 12 to 18 months. Congress passed a new Selective Service Act soon after U.S. joined the war, which required all men aged 18–65 to register for the draft and made all men aged 18–45 eligible for military service. This new act lengthened the term of service to six months after the end of the war. From 1940 until 1947 (when the wartime draft law expired), more than 10 million Americans were inducted into military service.</a:t>
            </a:r>
          </a:p>
        </p:txBody>
      </p:sp>
      <p:sp>
        <p:nvSpPr>
          <p:cNvPr id="97285" name="Text Box 1027"/>
          <p:cNvSpPr txBox="1">
            <a:spLocks noChangeArrowheads="1"/>
          </p:cNvSpPr>
          <p:nvPr/>
        </p:nvSpPr>
        <p:spPr bwMode="auto">
          <a:xfrm>
            <a:off x="4143375" y="9120188"/>
            <a:ext cx="3168650"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6794" tIns="48209" rIns="96794" bIns="48209" anchor="b"/>
          <a:lstStyle>
            <a:lvl1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1pPr>
            <a:lvl2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2pPr>
            <a:lvl3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3pPr>
            <a:lvl4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4pPr>
            <a:lvl5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5pPr>
            <a:lvl6pPr marL="25146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6pPr>
            <a:lvl7pPr marL="29718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7pPr>
            <a:lvl8pPr marL="34290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8pPr>
            <a:lvl9pPr marL="38862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9pPr>
          </a:lstStyle>
          <a:p>
            <a:pPr algn="r" eaLnBrk="1" hangingPunct="1"/>
            <a:fld id="{F92FBFF2-C5FF-4A75-AD9F-BB7DDB494DE6}" type="slidenum">
              <a:rPr lang="en-US" altLang="en-US" sz="1300">
                <a:solidFill>
                  <a:srgbClr val="000000"/>
                </a:solidFill>
              </a:rPr>
              <a:pPr algn="r" eaLnBrk="1" hangingPunct="1"/>
              <a:t>8</a:t>
            </a:fld>
            <a:endParaRPr lang="en-US" altLang="en-US" sz="1300">
              <a:solidFill>
                <a:srgbClr val="000000"/>
              </a:solidFill>
            </a:endParaRPr>
          </a:p>
        </p:txBody>
      </p:sp>
      <p:sp>
        <p:nvSpPr>
          <p:cNvPr id="97286" name="Rectangle 1029"/>
          <p:cNvSpPr>
            <a:spLocks noGrp="1" noChangeArrowheads="1" noTextEdit="1"/>
          </p:cNvSpPr>
          <p:nvPr>
            <p:ph type="sldImg"/>
          </p:nvPr>
        </p:nvSpPr>
        <p:spPr>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8306" name="Rectangle 8"/>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1pPr>
            <a:lvl2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2pPr>
            <a:lvl3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3pPr>
            <a:lvl4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4pPr>
            <a:lvl5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5pPr>
            <a:lvl6pPr marL="25146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6pPr>
            <a:lvl7pPr marL="29718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7pPr>
            <a:lvl8pPr marL="34290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8pPr>
            <a:lvl9pPr marL="38862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9pPr>
          </a:lstStyle>
          <a:p>
            <a:pPr eaLnBrk="1" hangingPunct="1"/>
            <a:r>
              <a:rPr lang="en-US" altLang="en-US" sz="1300">
                <a:solidFill>
                  <a:srgbClr val="000000"/>
                </a:solidFill>
              </a:rPr>
              <a:t>S</a:t>
            </a:r>
            <a:fld id="{216B350C-3AF5-4658-93D9-496FCF136704}" type="slidenum">
              <a:rPr lang="en-US" altLang="en-US" sz="1300">
                <a:solidFill>
                  <a:srgbClr val="000000"/>
                </a:solidFill>
              </a:rPr>
              <a:pPr eaLnBrk="1" hangingPunct="1"/>
              <a:t>9</a:t>
            </a:fld>
            <a:endParaRPr lang="en-US" altLang="en-US" sz="1300">
              <a:solidFill>
                <a:srgbClr val="000000"/>
              </a:solidFill>
            </a:endParaRPr>
          </a:p>
        </p:txBody>
      </p:sp>
      <p:sp>
        <p:nvSpPr>
          <p:cNvPr id="98307" name="Text Box 1025"/>
          <p:cNvSpPr txBox="1">
            <a:spLocks noChangeArrowheads="1"/>
          </p:cNvSpPr>
          <p:nvPr/>
        </p:nvSpPr>
        <p:spPr bwMode="auto">
          <a:xfrm>
            <a:off x="1230313" y="720725"/>
            <a:ext cx="4852987" cy="3600450"/>
          </a:xfrm>
          <a:prstGeom prst="rect">
            <a:avLst/>
          </a:prstGeom>
          <a:solidFill>
            <a:srgbClr val="FFFFFF"/>
          </a:solidFill>
          <a:ln w="9360">
            <a:solidFill>
              <a:srgbClr val="000000"/>
            </a:solidFill>
            <a:miter lim="800000"/>
            <a:headEnd/>
            <a:tailEnd/>
          </a:ln>
        </p:spPr>
        <p:txBody>
          <a:bodyPr wrap="none" anchor="ctr"/>
          <a:lstStyle/>
          <a:p>
            <a:endParaRPr lang="en-US" altLang="en-US"/>
          </a:p>
        </p:txBody>
      </p:sp>
      <p:sp>
        <p:nvSpPr>
          <p:cNvPr id="98308" name="Text Box 1026"/>
          <p:cNvSpPr>
            <a:spLocks noChangeArrowheads="1"/>
          </p:cNvSpPr>
          <p:nvPr>
            <p:ph type="body"/>
          </p:nvPr>
        </p:nvSpPr>
        <p:spPr>
          <a:xfrm>
            <a:off x="530225" y="4448175"/>
            <a:ext cx="6256338" cy="43195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marL="228600" indent="-228600">
              <a:spcBef>
                <a:spcPts val="500"/>
              </a:spcBef>
              <a:buFont typeface="Times New Roman" panose="02020603050405020304" pitchFamily="18" charset="0"/>
              <a:buAutoNum type="arabicPeriod"/>
              <a:tabLst>
                <a:tab pos="228600" algn="l"/>
                <a:tab pos="685800" algn="l"/>
                <a:tab pos="1143000" algn="l"/>
                <a:tab pos="1600200" algn="l"/>
                <a:tab pos="2057400" algn="l"/>
                <a:tab pos="2514600" algn="l"/>
                <a:tab pos="2971800" algn="l"/>
                <a:tab pos="3429000" algn="l"/>
                <a:tab pos="3886200" algn="l"/>
                <a:tab pos="4343400" algn="l"/>
                <a:tab pos="4800600" algn="l"/>
                <a:tab pos="5257800" algn="l"/>
                <a:tab pos="5715000" algn="l"/>
                <a:tab pos="6172200" algn="l"/>
                <a:tab pos="6629400" algn="l"/>
                <a:tab pos="7086600" algn="l"/>
                <a:tab pos="7543800" algn="l"/>
                <a:tab pos="8001000" algn="l"/>
                <a:tab pos="8458200" algn="l"/>
                <a:tab pos="8915400" algn="l"/>
                <a:tab pos="9372600" algn="l"/>
              </a:tabLst>
            </a:pPr>
            <a:r>
              <a:rPr lang="en-US" altLang="en-US" smtClean="0">
                <a:cs typeface="Times New Roman" panose="02020603050405020304" pitchFamily="18" charset="0"/>
              </a:rPr>
              <a:t>As Nazi Germany grew more powerful, FDR first modified the Neutrality Acts to permit the sale of weapons to belligerents on a cash-and-carry basis. He also asked for increases in the federal defense budget and stepped up airplane production. To help Britain even further without disobeying the Neutrality Acts, FDR instituted the “Lend-Lease” plan, by which Britain could receive materiel now and pay for it after the war. He signed the Selective Service and Training Act of 1940 to establish a peacetime draft. Finally, he embargoed oil and scrap-metal sales to Japan in response to its aggression against China.</a:t>
            </a:r>
          </a:p>
          <a:p>
            <a:pPr marL="228600" indent="-228600">
              <a:spcBef>
                <a:spcPts val="500"/>
              </a:spcBef>
              <a:buFont typeface="Times New Roman" panose="02020603050405020304" pitchFamily="18" charset="0"/>
              <a:buAutoNum type="arabicPeriod"/>
              <a:tabLst>
                <a:tab pos="228600" algn="l"/>
                <a:tab pos="685800" algn="l"/>
                <a:tab pos="1143000" algn="l"/>
                <a:tab pos="1600200" algn="l"/>
                <a:tab pos="2057400" algn="l"/>
                <a:tab pos="2514600" algn="l"/>
                <a:tab pos="2971800" algn="l"/>
                <a:tab pos="3429000" algn="l"/>
                <a:tab pos="3886200" algn="l"/>
                <a:tab pos="4343400" algn="l"/>
                <a:tab pos="4800600" algn="l"/>
                <a:tab pos="5257800" algn="l"/>
                <a:tab pos="5715000" algn="l"/>
                <a:tab pos="6172200" algn="l"/>
                <a:tab pos="6629400" algn="l"/>
                <a:tab pos="7086600" algn="l"/>
                <a:tab pos="7543800" algn="l"/>
                <a:tab pos="8001000" algn="l"/>
                <a:tab pos="8458200" algn="l"/>
                <a:tab pos="8915400" algn="l"/>
                <a:tab pos="9372600" algn="l"/>
              </a:tabLst>
            </a:pPr>
            <a:r>
              <a:rPr lang="en-US" altLang="en-US" smtClean="0">
                <a:cs typeface="Times New Roman" panose="02020603050405020304" pitchFamily="18" charset="0"/>
              </a:rPr>
              <a:t>The America First Committee was an organization formed in 1940 that actively spoke out against American intervention in Europe and advocated bolstering the defenses of the U.S. mainland instead. Several prominent Americans joined the group, including aviator Charles Lindbergh, World War I flying ace Eddie Rickenbacker, and Robert E. Wood, chairman of Sears, Roebuck and Co. The America First Committee disbanded immediately following the attack on Pearl Harbor, probably because U.S. intervention had become a foregone conclusion.</a:t>
            </a:r>
          </a:p>
          <a:p>
            <a:pPr marL="228600" indent="-228600">
              <a:spcBef>
                <a:spcPts val="500"/>
              </a:spcBef>
              <a:buFont typeface="Times New Roman" panose="02020603050405020304" pitchFamily="18" charset="0"/>
              <a:buAutoNum type="arabicPeriod"/>
              <a:tabLst>
                <a:tab pos="228600" algn="l"/>
                <a:tab pos="685800" algn="l"/>
                <a:tab pos="1143000" algn="l"/>
                <a:tab pos="1600200" algn="l"/>
                <a:tab pos="2057400" algn="l"/>
                <a:tab pos="2514600" algn="l"/>
                <a:tab pos="2971800" algn="l"/>
                <a:tab pos="3429000" algn="l"/>
                <a:tab pos="3886200" algn="l"/>
                <a:tab pos="4343400" algn="l"/>
                <a:tab pos="4800600" algn="l"/>
                <a:tab pos="5257800" algn="l"/>
                <a:tab pos="5715000" algn="l"/>
                <a:tab pos="6172200" algn="l"/>
                <a:tab pos="6629400" algn="l"/>
                <a:tab pos="7086600" algn="l"/>
                <a:tab pos="7543800" algn="l"/>
                <a:tab pos="8001000" algn="l"/>
                <a:tab pos="8458200" algn="l"/>
                <a:tab pos="8915400" algn="l"/>
                <a:tab pos="9372600" algn="l"/>
              </a:tabLst>
            </a:pPr>
            <a:r>
              <a:rPr lang="en-US" altLang="en-US" smtClean="0">
                <a:cs typeface="Times New Roman" panose="02020603050405020304" pitchFamily="18" charset="0"/>
              </a:rPr>
              <a:t>By portraying aid to Britain as a means of protecting fundamental human rights—such as the freedoms from fear and want, and of speech and worship—Roosevelt explained his position in a way that most Americans could understand and support. FDR took this approach likely because (1) it framed the war in Europe in larger, moral terms as a conflict between right and wrong, and not one nation versus another in one particular circumstance, (2) it played to the American ideals of freedom, fairness, and standing up for a worthy cause, and (3) it gave FDR room to expand U.S. involvement in Europe as needed, in pursuit of the speech’s goals.</a:t>
            </a:r>
          </a:p>
        </p:txBody>
      </p:sp>
      <p:sp>
        <p:nvSpPr>
          <p:cNvPr id="98309" name="Text Box 1027"/>
          <p:cNvSpPr txBox="1">
            <a:spLocks noChangeArrowheads="1"/>
          </p:cNvSpPr>
          <p:nvPr/>
        </p:nvSpPr>
        <p:spPr bwMode="auto">
          <a:xfrm>
            <a:off x="4143375" y="9120188"/>
            <a:ext cx="3168650"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6794" tIns="48209" rIns="96794" bIns="48209" anchor="b"/>
          <a:lstStyle>
            <a:lvl1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1pPr>
            <a:lvl2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2pPr>
            <a:lvl3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3pPr>
            <a:lvl4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4pPr>
            <a:lvl5pPr defTabSz="477838" eaLnBrk="0" hangingPunc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5pPr>
            <a:lvl6pPr marL="25146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6pPr>
            <a:lvl7pPr marL="29718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7pPr>
            <a:lvl8pPr marL="34290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8pPr>
            <a:lvl9pPr marL="3886200" indent="-228600" defTabSz="477838" eaLnBrk="0" fontAlgn="base" hangingPunct="0">
              <a:spcBef>
                <a:spcPct val="0"/>
              </a:spcBef>
              <a:spcAft>
                <a:spcPct val="0"/>
              </a:spcAft>
              <a:buClr>
                <a:srgbClr val="000000"/>
              </a:buClr>
              <a:buSzPct val="100000"/>
              <a:buFont typeface="Times New Roman" panose="02020603050405020304" pitchFamily="18" charset="0"/>
              <a:tabLst>
                <a:tab pos="0" algn="l"/>
                <a:tab pos="477838" algn="l"/>
                <a:tab pos="957263" algn="l"/>
                <a:tab pos="1435100" algn="l"/>
                <a:tab pos="1912938" algn="l"/>
                <a:tab pos="2392363" algn="l"/>
                <a:tab pos="2870200" algn="l"/>
                <a:tab pos="3348038" algn="l"/>
                <a:tab pos="3825875" algn="l"/>
                <a:tab pos="4305300" algn="l"/>
                <a:tab pos="4783138" algn="l"/>
                <a:tab pos="5260975" algn="l"/>
                <a:tab pos="5740400" algn="l"/>
                <a:tab pos="6218238" algn="l"/>
                <a:tab pos="6696075" algn="l"/>
                <a:tab pos="7175500" algn="l"/>
                <a:tab pos="7653338" algn="l"/>
                <a:tab pos="8131175" algn="l"/>
                <a:tab pos="8610600" algn="l"/>
                <a:tab pos="9088438" algn="l"/>
                <a:tab pos="9566275" algn="l"/>
              </a:tabLst>
              <a:defRPr sz="2400">
                <a:solidFill>
                  <a:schemeClr val="bg1"/>
                </a:solidFill>
                <a:latin typeface="Times New Roman" panose="02020603050405020304" pitchFamily="18" charset="0"/>
              </a:defRPr>
            </a:lvl9pPr>
          </a:lstStyle>
          <a:p>
            <a:pPr algn="r" eaLnBrk="1" hangingPunct="1"/>
            <a:fld id="{509827DB-5478-4871-992A-E6CDA894330C}" type="slidenum">
              <a:rPr lang="en-US" altLang="en-US" sz="1300">
                <a:solidFill>
                  <a:srgbClr val="000000"/>
                </a:solidFill>
              </a:rPr>
              <a:pPr algn="r" eaLnBrk="1" hangingPunct="1"/>
              <a:t>9</a:t>
            </a:fld>
            <a:endParaRPr lang="en-US" altLang="en-US" sz="1300">
              <a:solidFill>
                <a:srgbClr val="000000"/>
              </a:solidFill>
            </a:endParaRPr>
          </a:p>
        </p:txBody>
      </p:sp>
      <p:sp>
        <p:nvSpPr>
          <p:cNvPr id="98310" name="Rectangle 1029"/>
          <p:cNvSpPr>
            <a:spLocks noGrp="1" noChangeArrowheads="1" noTextEdit="1"/>
          </p:cNvSpPr>
          <p:nvPr>
            <p:ph type="sldImg"/>
          </p:nvPr>
        </p:nvSpPr>
        <p:spPr>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5"/>
          <p:cNvSpPr>
            <a:spLocks noGrp="1" noChangeArrowheads="1"/>
          </p:cNvSpPr>
          <p:nvPr>
            <p:ph type="sldNum" idx="10"/>
          </p:nvPr>
        </p:nvSpPr>
        <p:spPr>
          <a:ln/>
        </p:spPr>
        <p:txBody>
          <a:bodyPr/>
          <a:lstStyle>
            <a:lvl1pPr>
              <a:defRPr/>
            </a:lvl1pPr>
          </a:lstStyle>
          <a:p>
            <a:fld id="{FD98804D-D576-419C-846B-FFE89870CD9F}" type="slidenum">
              <a:rPr lang="en-US" altLang="en-US"/>
              <a:pPr/>
              <a:t>‹#›</a:t>
            </a:fld>
            <a:endParaRPr lang="en-US" altLang="en-US"/>
          </a:p>
        </p:txBody>
      </p:sp>
    </p:spTree>
    <p:extLst>
      <p:ext uri="{BB962C8B-B14F-4D97-AF65-F5344CB8AC3E}">
        <p14:creationId xmlns:p14="http://schemas.microsoft.com/office/powerpoint/2010/main" val="11168486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idx="10"/>
          </p:nvPr>
        </p:nvSpPr>
        <p:spPr>
          <a:ln/>
        </p:spPr>
        <p:txBody>
          <a:bodyPr/>
          <a:lstStyle>
            <a:lvl1pPr>
              <a:defRPr/>
            </a:lvl1pPr>
          </a:lstStyle>
          <a:p>
            <a:fld id="{E840A391-AA51-40FE-B24D-243B0E416E6B}" type="slidenum">
              <a:rPr lang="en-US" altLang="en-US"/>
              <a:pPr/>
              <a:t>‹#›</a:t>
            </a:fld>
            <a:endParaRPr lang="en-US" altLang="en-US"/>
          </a:p>
        </p:txBody>
      </p:sp>
    </p:spTree>
    <p:extLst>
      <p:ext uri="{BB962C8B-B14F-4D97-AF65-F5344CB8AC3E}">
        <p14:creationId xmlns:p14="http://schemas.microsoft.com/office/powerpoint/2010/main" val="14308343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3513" y="609600"/>
            <a:ext cx="1941512" cy="54832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5313" cy="54832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idx="10"/>
          </p:nvPr>
        </p:nvSpPr>
        <p:spPr>
          <a:ln/>
        </p:spPr>
        <p:txBody>
          <a:bodyPr/>
          <a:lstStyle>
            <a:lvl1pPr>
              <a:defRPr/>
            </a:lvl1pPr>
          </a:lstStyle>
          <a:p>
            <a:fld id="{7D2EE700-534A-417A-B92F-E9C662D0A3CD}" type="slidenum">
              <a:rPr lang="en-US" altLang="en-US"/>
              <a:pPr/>
              <a:t>‹#›</a:t>
            </a:fld>
            <a:endParaRPr lang="en-US" altLang="en-US"/>
          </a:p>
        </p:txBody>
      </p:sp>
    </p:spTree>
    <p:extLst>
      <p:ext uri="{BB962C8B-B14F-4D97-AF65-F5344CB8AC3E}">
        <p14:creationId xmlns:p14="http://schemas.microsoft.com/office/powerpoint/2010/main" val="19794685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69225" cy="113982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08413" cy="41116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6613" y="1981200"/>
            <a:ext cx="3808412" cy="41116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sldNum" idx="10"/>
          </p:nvPr>
        </p:nvSpPr>
        <p:spPr>
          <a:ln/>
        </p:spPr>
        <p:txBody>
          <a:bodyPr/>
          <a:lstStyle>
            <a:lvl1pPr>
              <a:defRPr/>
            </a:lvl1pPr>
          </a:lstStyle>
          <a:p>
            <a:fld id="{8F86EF63-4D4D-4F8F-8C53-BD8F3C0FD8AB}" type="slidenum">
              <a:rPr lang="en-US" altLang="en-US"/>
              <a:pPr/>
              <a:t>‹#›</a:t>
            </a:fld>
            <a:endParaRPr lang="en-US" altLang="en-US"/>
          </a:p>
        </p:txBody>
      </p:sp>
    </p:spTree>
    <p:extLst>
      <p:ext uri="{BB962C8B-B14F-4D97-AF65-F5344CB8AC3E}">
        <p14:creationId xmlns:p14="http://schemas.microsoft.com/office/powerpoint/2010/main" val="15893507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69225"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08413" cy="41116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6613" y="1981200"/>
            <a:ext cx="3808412" cy="41116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sldNum" idx="10"/>
          </p:nvPr>
        </p:nvSpPr>
        <p:spPr>
          <a:ln/>
        </p:spPr>
        <p:txBody>
          <a:bodyPr/>
          <a:lstStyle>
            <a:lvl1pPr>
              <a:defRPr/>
            </a:lvl1pPr>
          </a:lstStyle>
          <a:p>
            <a:fld id="{5571CE31-A5D0-4669-9A41-8B0A060C65B9}" type="slidenum">
              <a:rPr lang="en-US" altLang="en-US"/>
              <a:pPr/>
              <a:t>‹#›</a:t>
            </a:fld>
            <a:endParaRPr lang="en-US" altLang="en-US"/>
          </a:p>
        </p:txBody>
      </p:sp>
    </p:spTree>
    <p:extLst>
      <p:ext uri="{BB962C8B-B14F-4D97-AF65-F5344CB8AC3E}">
        <p14:creationId xmlns:p14="http://schemas.microsoft.com/office/powerpoint/2010/main" val="7453277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4 Content" type="fourObj">
  <p:cSld name="Title and 4 Content">
    <p:spTree>
      <p:nvGrpSpPr>
        <p:cNvPr id="1" name="Shape 44"/>
        <p:cNvGrpSpPr/>
        <p:nvPr/>
      </p:nvGrpSpPr>
      <p:grpSpPr>
        <a:xfrm>
          <a:off x="0" y="0"/>
          <a:ext cx="0" cy="0"/>
          <a:chOff x="0" y="0"/>
          <a:chExt cx="0" cy="0"/>
        </a:xfrm>
      </p:grpSpPr>
      <p:sp>
        <p:nvSpPr>
          <p:cNvPr id="45" name="Google Shape;45;p6"/>
          <p:cNvSpPr txBox="1">
            <a:spLocks noGrp="1"/>
          </p:cNvSpPr>
          <p:nvPr>
            <p:ph type="title"/>
          </p:nvPr>
        </p:nvSpPr>
        <p:spPr>
          <a:xfrm>
            <a:off x="457200" y="457200"/>
            <a:ext cx="8228013" cy="1370013"/>
          </a:xfrm>
          <a:prstGeom prst="rect">
            <a:avLst/>
          </a:prstGeom>
          <a:noFill/>
          <a:ln>
            <a:noFill/>
          </a:ln>
        </p:spPr>
        <p:txBody>
          <a:bodyPr spcFirstLastPara="1" wrap="square" lIns="90000" tIns="46800" rIns="90000" bIns="468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 name="Google Shape;46;p6"/>
          <p:cNvSpPr txBox="1">
            <a:spLocks noGrp="1"/>
          </p:cNvSpPr>
          <p:nvPr>
            <p:ph type="body" idx="1"/>
          </p:nvPr>
        </p:nvSpPr>
        <p:spPr>
          <a:xfrm>
            <a:off x="457200" y="1981200"/>
            <a:ext cx="4037013" cy="1865313"/>
          </a:xfrm>
          <a:prstGeom prst="rect">
            <a:avLst/>
          </a:prstGeom>
          <a:noFill/>
          <a:ln>
            <a:noFill/>
          </a:ln>
        </p:spPr>
        <p:txBody>
          <a:bodyPr spcFirstLastPara="1" wrap="square" lIns="90000" tIns="46800" rIns="90000" bIns="46800" anchor="t" anchorCtr="0"/>
          <a:lstStyle>
            <a:lvl1pPr marL="457200" lvl="0" indent="-228600" algn="l">
              <a:spcBef>
                <a:spcPts val="800"/>
              </a:spcBef>
              <a:spcAft>
                <a:spcPts val="0"/>
              </a:spcAft>
              <a:buSzPts val="1400"/>
              <a:buNone/>
              <a:defRPr/>
            </a:lvl1pPr>
            <a:lvl2pPr marL="914400" lvl="1" indent="-228600" algn="l">
              <a:spcBef>
                <a:spcPts val="700"/>
              </a:spcBef>
              <a:spcAft>
                <a:spcPts val="0"/>
              </a:spcAft>
              <a:buSzPts val="1400"/>
              <a:buNone/>
              <a:defRPr/>
            </a:lvl2pPr>
            <a:lvl3pPr marL="1371600" lvl="2" indent="-228600" algn="l">
              <a:spcBef>
                <a:spcPts val="600"/>
              </a:spcBef>
              <a:spcAft>
                <a:spcPts val="0"/>
              </a:spcAft>
              <a:buSzPts val="1400"/>
              <a:buNone/>
              <a:defRPr/>
            </a:lvl3pPr>
            <a:lvl4pPr marL="1828800" lvl="3" indent="-228600" algn="l">
              <a:spcBef>
                <a:spcPts val="500"/>
              </a:spcBef>
              <a:spcAft>
                <a:spcPts val="0"/>
              </a:spcAft>
              <a:buSzPts val="1400"/>
              <a:buNone/>
              <a:defRPr/>
            </a:lvl4pPr>
            <a:lvl5pPr marL="2286000" lvl="4" indent="-228600" algn="l">
              <a:spcBef>
                <a:spcPts val="500"/>
              </a:spcBef>
              <a:spcAft>
                <a:spcPts val="0"/>
              </a:spcAft>
              <a:buSzPts val="1400"/>
              <a:buNone/>
              <a:defRPr/>
            </a:lvl5pPr>
            <a:lvl6pPr marL="2743200" lvl="5" indent="-228600" algn="l">
              <a:spcBef>
                <a:spcPts val="500"/>
              </a:spcBef>
              <a:spcAft>
                <a:spcPts val="0"/>
              </a:spcAft>
              <a:buSzPts val="1400"/>
              <a:buNone/>
              <a:defRPr/>
            </a:lvl6pPr>
            <a:lvl7pPr marL="3200400" lvl="6" indent="-228600" algn="l">
              <a:spcBef>
                <a:spcPts val="500"/>
              </a:spcBef>
              <a:spcAft>
                <a:spcPts val="0"/>
              </a:spcAft>
              <a:buSzPts val="1400"/>
              <a:buNone/>
              <a:defRPr/>
            </a:lvl7pPr>
            <a:lvl8pPr marL="3657600" lvl="7" indent="-228600" algn="l">
              <a:spcBef>
                <a:spcPts val="500"/>
              </a:spcBef>
              <a:spcAft>
                <a:spcPts val="0"/>
              </a:spcAft>
              <a:buSzPts val="1400"/>
              <a:buNone/>
              <a:defRPr/>
            </a:lvl8pPr>
            <a:lvl9pPr marL="4114800" lvl="8" indent="-228600" algn="l">
              <a:spcBef>
                <a:spcPts val="500"/>
              </a:spcBef>
              <a:spcAft>
                <a:spcPts val="0"/>
              </a:spcAft>
              <a:buSzPts val="1400"/>
              <a:buNone/>
              <a:defRPr/>
            </a:lvl9pPr>
          </a:lstStyle>
          <a:p>
            <a:endParaRPr/>
          </a:p>
        </p:txBody>
      </p:sp>
      <p:sp>
        <p:nvSpPr>
          <p:cNvPr id="47" name="Google Shape;47;p6"/>
          <p:cNvSpPr txBox="1">
            <a:spLocks noGrp="1"/>
          </p:cNvSpPr>
          <p:nvPr>
            <p:ph type="body" idx="2"/>
          </p:nvPr>
        </p:nvSpPr>
        <p:spPr>
          <a:xfrm>
            <a:off x="4646613" y="1981200"/>
            <a:ext cx="4038600" cy="1865313"/>
          </a:xfrm>
          <a:prstGeom prst="rect">
            <a:avLst/>
          </a:prstGeom>
          <a:noFill/>
          <a:ln>
            <a:noFill/>
          </a:ln>
        </p:spPr>
        <p:txBody>
          <a:bodyPr spcFirstLastPara="1" wrap="square" lIns="90000" tIns="46800" rIns="90000" bIns="46800" anchor="t" anchorCtr="0"/>
          <a:lstStyle>
            <a:lvl1pPr marL="457200" lvl="0" indent="-228600" algn="l">
              <a:spcBef>
                <a:spcPts val="800"/>
              </a:spcBef>
              <a:spcAft>
                <a:spcPts val="0"/>
              </a:spcAft>
              <a:buSzPts val="1400"/>
              <a:buNone/>
              <a:defRPr/>
            </a:lvl1pPr>
            <a:lvl2pPr marL="914400" lvl="1" indent="-228600" algn="l">
              <a:spcBef>
                <a:spcPts val="700"/>
              </a:spcBef>
              <a:spcAft>
                <a:spcPts val="0"/>
              </a:spcAft>
              <a:buSzPts val="1400"/>
              <a:buNone/>
              <a:defRPr/>
            </a:lvl2pPr>
            <a:lvl3pPr marL="1371600" lvl="2" indent="-228600" algn="l">
              <a:spcBef>
                <a:spcPts val="600"/>
              </a:spcBef>
              <a:spcAft>
                <a:spcPts val="0"/>
              </a:spcAft>
              <a:buSzPts val="1400"/>
              <a:buNone/>
              <a:defRPr/>
            </a:lvl3pPr>
            <a:lvl4pPr marL="1828800" lvl="3" indent="-228600" algn="l">
              <a:spcBef>
                <a:spcPts val="500"/>
              </a:spcBef>
              <a:spcAft>
                <a:spcPts val="0"/>
              </a:spcAft>
              <a:buSzPts val="1400"/>
              <a:buNone/>
              <a:defRPr/>
            </a:lvl4pPr>
            <a:lvl5pPr marL="2286000" lvl="4" indent="-228600" algn="l">
              <a:spcBef>
                <a:spcPts val="500"/>
              </a:spcBef>
              <a:spcAft>
                <a:spcPts val="0"/>
              </a:spcAft>
              <a:buSzPts val="1400"/>
              <a:buNone/>
              <a:defRPr/>
            </a:lvl5pPr>
            <a:lvl6pPr marL="2743200" lvl="5" indent="-228600" algn="l">
              <a:spcBef>
                <a:spcPts val="500"/>
              </a:spcBef>
              <a:spcAft>
                <a:spcPts val="0"/>
              </a:spcAft>
              <a:buSzPts val="1400"/>
              <a:buNone/>
              <a:defRPr/>
            </a:lvl6pPr>
            <a:lvl7pPr marL="3200400" lvl="6" indent="-228600" algn="l">
              <a:spcBef>
                <a:spcPts val="500"/>
              </a:spcBef>
              <a:spcAft>
                <a:spcPts val="0"/>
              </a:spcAft>
              <a:buSzPts val="1400"/>
              <a:buNone/>
              <a:defRPr/>
            </a:lvl7pPr>
            <a:lvl8pPr marL="3657600" lvl="7" indent="-228600" algn="l">
              <a:spcBef>
                <a:spcPts val="500"/>
              </a:spcBef>
              <a:spcAft>
                <a:spcPts val="0"/>
              </a:spcAft>
              <a:buSzPts val="1400"/>
              <a:buNone/>
              <a:defRPr/>
            </a:lvl8pPr>
            <a:lvl9pPr marL="4114800" lvl="8" indent="-228600" algn="l">
              <a:spcBef>
                <a:spcPts val="500"/>
              </a:spcBef>
              <a:spcAft>
                <a:spcPts val="0"/>
              </a:spcAft>
              <a:buSzPts val="1400"/>
              <a:buNone/>
              <a:defRPr/>
            </a:lvl9pPr>
          </a:lstStyle>
          <a:p>
            <a:endParaRPr/>
          </a:p>
        </p:txBody>
      </p:sp>
      <p:sp>
        <p:nvSpPr>
          <p:cNvPr id="48" name="Google Shape;48;p6"/>
          <p:cNvSpPr txBox="1">
            <a:spLocks noGrp="1"/>
          </p:cNvSpPr>
          <p:nvPr>
            <p:ph type="body" idx="3"/>
          </p:nvPr>
        </p:nvSpPr>
        <p:spPr>
          <a:xfrm>
            <a:off x="457200" y="3998913"/>
            <a:ext cx="4037013" cy="1866900"/>
          </a:xfrm>
          <a:prstGeom prst="rect">
            <a:avLst/>
          </a:prstGeom>
          <a:noFill/>
          <a:ln>
            <a:noFill/>
          </a:ln>
        </p:spPr>
        <p:txBody>
          <a:bodyPr spcFirstLastPara="1" wrap="square" lIns="90000" tIns="46800" rIns="90000" bIns="46800" anchor="t" anchorCtr="0"/>
          <a:lstStyle>
            <a:lvl1pPr marL="457200" lvl="0" indent="-228600" algn="l">
              <a:spcBef>
                <a:spcPts val="800"/>
              </a:spcBef>
              <a:spcAft>
                <a:spcPts val="0"/>
              </a:spcAft>
              <a:buSzPts val="1400"/>
              <a:buNone/>
              <a:defRPr/>
            </a:lvl1pPr>
            <a:lvl2pPr marL="914400" lvl="1" indent="-228600" algn="l">
              <a:spcBef>
                <a:spcPts val="700"/>
              </a:spcBef>
              <a:spcAft>
                <a:spcPts val="0"/>
              </a:spcAft>
              <a:buSzPts val="1400"/>
              <a:buNone/>
              <a:defRPr/>
            </a:lvl2pPr>
            <a:lvl3pPr marL="1371600" lvl="2" indent="-228600" algn="l">
              <a:spcBef>
                <a:spcPts val="600"/>
              </a:spcBef>
              <a:spcAft>
                <a:spcPts val="0"/>
              </a:spcAft>
              <a:buSzPts val="1400"/>
              <a:buNone/>
              <a:defRPr/>
            </a:lvl3pPr>
            <a:lvl4pPr marL="1828800" lvl="3" indent="-228600" algn="l">
              <a:spcBef>
                <a:spcPts val="500"/>
              </a:spcBef>
              <a:spcAft>
                <a:spcPts val="0"/>
              </a:spcAft>
              <a:buSzPts val="1400"/>
              <a:buNone/>
              <a:defRPr/>
            </a:lvl4pPr>
            <a:lvl5pPr marL="2286000" lvl="4" indent="-228600" algn="l">
              <a:spcBef>
                <a:spcPts val="500"/>
              </a:spcBef>
              <a:spcAft>
                <a:spcPts val="0"/>
              </a:spcAft>
              <a:buSzPts val="1400"/>
              <a:buNone/>
              <a:defRPr/>
            </a:lvl5pPr>
            <a:lvl6pPr marL="2743200" lvl="5" indent="-228600" algn="l">
              <a:spcBef>
                <a:spcPts val="500"/>
              </a:spcBef>
              <a:spcAft>
                <a:spcPts val="0"/>
              </a:spcAft>
              <a:buSzPts val="1400"/>
              <a:buNone/>
              <a:defRPr/>
            </a:lvl6pPr>
            <a:lvl7pPr marL="3200400" lvl="6" indent="-228600" algn="l">
              <a:spcBef>
                <a:spcPts val="500"/>
              </a:spcBef>
              <a:spcAft>
                <a:spcPts val="0"/>
              </a:spcAft>
              <a:buSzPts val="1400"/>
              <a:buNone/>
              <a:defRPr/>
            </a:lvl7pPr>
            <a:lvl8pPr marL="3657600" lvl="7" indent="-228600" algn="l">
              <a:spcBef>
                <a:spcPts val="500"/>
              </a:spcBef>
              <a:spcAft>
                <a:spcPts val="0"/>
              </a:spcAft>
              <a:buSzPts val="1400"/>
              <a:buNone/>
              <a:defRPr/>
            </a:lvl8pPr>
            <a:lvl9pPr marL="4114800" lvl="8" indent="-228600" algn="l">
              <a:spcBef>
                <a:spcPts val="500"/>
              </a:spcBef>
              <a:spcAft>
                <a:spcPts val="0"/>
              </a:spcAft>
              <a:buSzPts val="1400"/>
              <a:buNone/>
              <a:defRPr/>
            </a:lvl9pPr>
          </a:lstStyle>
          <a:p>
            <a:endParaRPr/>
          </a:p>
        </p:txBody>
      </p:sp>
      <p:sp>
        <p:nvSpPr>
          <p:cNvPr id="49" name="Google Shape;49;p6"/>
          <p:cNvSpPr txBox="1">
            <a:spLocks noGrp="1"/>
          </p:cNvSpPr>
          <p:nvPr>
            <p:ph type="body" idx="4"/>
          </p:nvPr>
        </p:nvSpPr>
        <p:spPr>
          <a:xfrm>
            <a:off x="4646613" y="3998913"/>
            <a:ext cx="4038600" cy="1866900"/>
          </a:xfrm>
          <a:prstGeom prst="rect">
            <a:avLst/>
          </a:prstGeom>
          <a:noFill/>
          <a:ln>
            <a:noFill/>
          </a:ln>
        </p:spPr>
        <p:txBody>
          <a:bodyPr spcFirstLastPara="1" wrap="square" lIns="90000" tIns="46800" rIns="90000" bIns="46800" anchor="t" anchorCtr="0"/>
          <a:lstStyle>
            <a:lvl1pPr marL="457200" lvl="0" indent="-228600" algn="l">
              <a:spcBef>
                <a:spcPts val="800"/>
              </a:spcBef>
              <a:spcAft>
                <a:spcPts val="0"/>
              </a:spcAft>
              <a:buSzPts val="1400"/>
              <a:buNone/>
              <a:defRPr/>
            </a:lvl1pPr>
            <a:lvl2pPr marL="914400" lvl="1" indent="-228600" algn="l">
              <a:spcBef>
                <a:spcPts val="700"/>
              </a:spcBef>
              <a:spcAft>
                <a:spcPts val="0"/>
              </a:spcAft>
              <a:buSzPts val="1400"/>
              <a:buNone/>
              <a:defRPr/>
            </a:lvl2pPr>
            <a:lvl3pPr marL="1371600" lvl="2" indent="-228600" algn="l">
              <a:spcBef>
                <a:spcPts val="600"/>
              </a:spcBef>
              <a:spcAft>
                <a:spcPts val="0"/>
              </a:spcAft>
              <a:buSzPts val="1400"/>
              <a:buNone/>
              <a:defRPr/>
            </a:lvl3pPr>
            <a:lvl4pPr marL="1828800" lvl="3" indent="-228600" algn="l">
              <a:spcBef>
                <a:spcPts val="500"/>
              </a:spcBef>
              <a:spcAft>
                <a:spcPts val="0"/>
              </a:spcAft>
              <a:buSzPts val="1400"/>
              <a:buNone/>
              <a:defRPr/>
            </a:lvl4pPr>
            <a:lvl5pPr marL="2286000" lvl="4" indent="-228600" algn="l">
              <a:spcBef>
                <a:spcPts val="500"/>
              </a:spcBef>
              <a:spcAft>
                <a:spcPts val="0"/>
              </a:spcAft>
              <a:buSzPts val="1400"/>
              <a:buNone/>
              <a:defRPr/>
            </a:lvl5pPr>
            <a:lvl6pPr marL="2743200" lvl="5" indent="-228600" algn="l">
              <a:spcBef>
                <a:spcPts val="500"/>
              </a:spcBef>
              <a:spcAft>
                <a:spcPts val="0"/>
              </a:spcAft>
              <a:buSzPts val="1400"/>
              <a:buNone/>
              <a:defRPr/>
            </a:lvl6pPr>
            <a:lvl7pPr marL="3200400" lvl="6" indent="-228600" algn="l">
              <a:spcBef>
                <a:spcPts val="500"/>
              </a:spcBef>
              <a:spcAft>
                <a:spcPts val="0"/>
              </a:spcAft>
              <a:buSzPts val="1400"/>
              <a:buNone/>
              <a:defRPr/>
            </a:lvl7pPr>
            <a:lvl8pPr marL="3657600" lvl="7" indent="-228600" algn="l">
              <a:spcBef>
                <a:spcPts val="500"/>
              </a:spcBef>
              <a:spcAft>
                <a:spcPts val="0"/>
              </a:spcAft>
              <a:buSzPts val="1400"/>
              <a:buNone/>
              <a:defRPr/>
            </a:lvl8pPr>
            <a:lvl9pPr marL="4114800" lvl="8" indent="-228600" algn="l">
              <a:spcBef>
                <a:spcPts val="500"/>
              </a:spcBef>
              <a:spcAft>
                <a:spcPts val="0"/>
              </a:spcAft>
              <a:buSzPts val="1400"/>
              <a:buNone/>
              <a:defRPr/>
            </a:lvl9pPr>
          </a:lstStyle>
          <a:p>
            <a:endParaRPr/>
          </a:p>
        </p:txBody>
      </p:sp>
      <p:sp>
        <p:nvSpPr>
          <p:cNvPr id="50" name="Google Shape;50;p6"/>
          <p:cNvSpPr txBox="1">
            <a:spLocks noGrp="1"/>
          </p:cNvSpPr>
          <p:nvPr>
            <p:ph type="ftr" idx="11"/>
          </p:nvPr>
        </p:nvSpPr>
        <p:spPr>
          <a:xfrm>
            <a:off x="3124200" y="6248400"/>
            <a:ext cx="2894013" cy="455613"/>
          </a:xfrm>
          <a:prstGeom prst="rect">
            <a:avLst/>
          </a:prstGeom>
          <a:noFill/>
          <a:ln>
            <a:noFill/>
          </a:ln>
        </p:spPr>
        <p:txBody>
          <a:bodyPr spcFirstLastPara="1" wrap="square" lIns="90000" tIns="46800" rIns="90000" bIns="46800" anchor="b" anchorCtr="0"/>
          <a:lstStyle>
            <a:lvl1pPr lvl="0" algn="l">
              <a:spcBef>
                <a:spcPts val="0"/>
              </a:spcBef>
              <a:spcAft>
                <a:spcPts val="0"/>
              </a:spcAft>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6"/>
          <p:cNvSpPr txBox="1">
            <a:spLocks noGrp="1"/>
          </p:cNvSpPr>
          <p:nvPr>
            <p:ph type="sldNum" idx="12"/>
          </p:nvPr>
        </p:nvSpPr>
        <p:spPr>
          <a:xfrm>
            <a:off x="6553200" y="6248400"/>
            <a:ext cx="2132013" cy="455613"/>
          </a:xfrm>
          <a:prstGeom prst="rect">
            <a:avLst/>
          </a:prstGeom>
          <a:noFill/>
          <a:ln>
            <a:noFill/>
          </a:ln>
        </p:spPr>
        <p:txBody>
          <a:bodyPr spcFirstLastPara="1" wrap="square" lIns="90000" tIns="46800" rIns="90000" bIns="46800" anchor="b" anchorCtr="0">
            <a:noAutofit/>
          </a:bodyPr>
          <a:lstStyle>
            <a:lvl1pPr marL="0" lvl="0" indent="0" algn="l">
              <a:spcBef>
                <a:spcPts val="0"/>
              </a:spcBef>
              <a:spcAft>
                <a:spcPts val="0"/>
              </a:spcAft>
              <a:buSzPts val="1800"/>
              <a:buNone/>
              <a:defRPr>
                <a:solidFill>
                  <a:srgbClr val="000000"/>
                </a:solidFill>
                <a:latin typeface="Arial"/>
                <a:ea typeface="Arial"/>
                <a:cs typeface="Arial"/>
                <a:sym typeface="Arial"/>
              </a:defRPr>
            </a:lvl1pPr>
            <a:lvl2pPr marL="0" lvl="1" indent="0" algn="l">
              <a:spcBef>
                <a:spcPts val="0"/>
              </a:spcBef>
              <a:spcAft>
                <a:spcPts val="0"/>
              </a:spcAft>
              <a:buSzPts val="1800"/>
              <a:buNone/>
              <a:defRPr>
                <a:solidFill>
                  <a:srgbClr val="000000"/>
                </a:solidFill>
                <a:latin typeface="Arial"/>
                <a:ea typeface="Arial"/>
                <a:cs typeface="Arial"/>
                <a:sym typeface="Arial"/>
              </a:defRPr>
            </a:lvl2pPr>
            <a:lvl3pPr marL="0" lvl="2" indent="0" algn="l">
              <a:spcBef>
                <a:spcPts val="0"/>
              </a:spcBef>
              <a:spcAft>
                <a:spcPts val="0"/>
              </a:spcAft>
              <a:buSzPts val="1800"/>
              <a:buNone/>
              <a:defRPr>
                <a:solidFill>
                  <a:srgbClr val="000000"/>
                </a:solidFill>
                <a:latin typeface="Arial"/>
                <a:ea typeface="Arial"/>
                <a:cs typeface="Arial"/>
                <a:sym typeface="Arial"/>
              </a:defRPr>
            </a:lvl3pPr>
            <a:lvl4pPr marL="0" lvl="3" indent="0" algn="l">
              <a:spcBef>
                <a:spcPts val="0"/>
              </a:spcBef>
              <a:spcAft>
                <a:spcPts val="0"/>
              </a:spcAft>
              <a:buSzPts val="1800"/>
              <a:buNone/>
              <a:defRPr>
                <a:solidFill>
                  <a:srgbClr val="000000"/>
                </a:solidFill>
                <a:latin typeface="Arial"/>
                <a:ea typeface="Arial"/>
                <a:cs typeface="Arial"/>
                <a:sym typeface="Arial"/>
              </a:defRPr>
            </a:lvl4pPr>
            <a:lvl5pPr marL="0" lvl="4" indent="0" algn="l">
              <a:spcBef>
                <a:spcPts val="0"/>
              </a:spcBef>
              <a:spcAft>
                <a:spcPts val="0"/>
              </a:spcAft>
              <a:buSzPts val="1800"/>
              <a:buNone/>
              <a:defRPr>
                <a:solidFill>
                  <a:srgbClr val="000000"/>
                </a:solidFill>
                <a:latin typeface="Arial"/>
                <a:ea typeface="Arial"/>
                <a:cs typeface="Arial"/>
                <a:sym typeface="Arial"/>
              </a:defRPr>
            </a:lvl5pPr>
            <a:lvl6pPr marL="0" lvl="5" indent="0" algn="l">
              <a:spcBef>
                <a:spcPts val="0"/>
              </a:spcBef>
              <a:spcAft>
                <a:spcPts val="0"/>
              </a:spcAft>
              <a:buSzPts val="1800"/>
              <a:buNone/>
              <a:defRPr>
                <a:solidFill>
                  <a:srgbClr val="000000"/>
                </a:solidFill>
                <a:latin typeface="Arial"/>
                <a:ea typeface="Arial"/>
                <a:cs typeface="Arial"/>
                <a:sym typeface="Arial"/>
              </a:defRPr>
            </a:lvl6pPr>
            <a:lvl7pPr marL="0" lvl="6" indent="0" algn="l">
              <a:spcBef>
                <a:spcPts val="0"/>
              </a:spcBef>
              <a:spcAft>
                <a:spcPts val="0"/>
              </a:spcAft>
              <a:buSzPts val="1800"/>
              <a:buNone/>
              <a:defRPr>
                <a:solidFill>
                  <a:srgbClr val="000000"/>
                </a:solidFill>
                <a:latin typeface="Arial"/>
                <a:ea typeface="Arial"/>
                <a:cs typeface="Arial"/>
                <a:sym typeface="Arial"/>
              </a:defRPr>
            </a:lvl7pPr>
            <a:lvl8pPr marL="0" lvl="7" indent="0" algn="l">
              <a:spcBef>
                <a:spcPts val="0"/>
              </a:spcBef>
              <a:spcAft>
                <a:spcPts val="0"/>
              </a:spcAft>
              <a:buSzPts val="1800"/>
              <a:buNone/>
              <a:defRPr>
                <a:solidFill>
                  <a:srgbClr val="000000"/>
                </a:solidFill>
                <a:latin typeface="Arial"/>
                <a:ea typeface="Arial"/>
                <a:cs typeface="Arial"/>
                <a:sym typeface="Arial"/>
              </a:defRPr>
            </a:lvl8pPr>
            <a:lvl9pPr marL="0" lvl="8" indent="0" algn="l">
              <a:spcBef>
                <a:spcPts val="0"/>
              </a:spcBef>
              <a:spcAft>
                <a:spcPts val="0"/>
              </a:spcAft>
              <a:buSzPts val="1800"/>
              <a:buNone/>
              <a:defRPr>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52" name="Google Shape;52;p6"/>
          <p:cNvSpPr txBox="1">
            <a:spLocks noGrp="1"/>
          </p:cNvSpPr>
          <p:nvPr>
            <p:ph type="dt" idx="10"/>
          </p:nvPr>
        </p:nvSpPr>
        <p:spPr>
          <a:xfrm>
            <a:off x="457200" y="6245225"/>
            <a:ext cx="2132013" cy="474663"/>
          </a:xfrm>
          <a:prstGeom prst="rect">
            <a:avLst/>
          </a:prstGeom>
          <a:noFill/>
          <a:ln>
            <a:noFill/>
          </a:ln>
        </p:spPr>
        <p:txBody>
          <a:bodyPr spcFirstLastPara="1" wrap="square" lIns="90000" tIns="46800" rIns="90000" bIns="46800" anchor="b" anchorCtr="0"/>
          <a:lstStyle>
            <a:lvl1pPr lvl="0" algn="l">
              <a:spcBef>
                <a:spcPts val="0"/>
              </a:spcBef>
              <a:spcAft>
                <a:spcPts val="0"/>
              </a:spcAft>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extLst>
      <p:ext uri="{BB962C8B-B14F-4D97-AF65-F5344CB8AC3E}">
        <p14:creationId xmlns:p14="http://schemas.microsoft.com/office/powerpoint/2010/main" val="17596649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idx="10"/>
          </p:nvPr>
        </p:nvSpPr>
        <p:spPr>
          <a:ln/>
        </p:spPr>
        <p:txBody>
          <a:bodyPr/>
          <a:lstStyle>
            <a:lvl1pPr>
              <a:defRPr/>
            </a:lvl1pPr>
          </a:lstStyle>
          <a:p>
            <a:fld id="{8CD0993A-A9FA-40F6-82D7-5EC7A6DBF05A}" type="slidenum">
              <a:rPr lang="en-US" altLang="en-US"/>
              <a:pPr/>
              <a:t>‹#›</a:t>
            </a:fld>
            <a:endParaRPr lang="en-US" altLang="en-US"/>
          </a:p>
        </p:txBody>
      </p:sp>
    </p:spTree>
    <p:extLst>
      <p:ext uri="{BB962C8B-B14F-4D97-AF65-F5344CB8AC3E}">
        <p14:creationId xmlns:p14="http://schemas.microsoft.com/office/powerpoint/2010/main" val="29669595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sldNum" idx="10"/>
          </p:nvPr>
        </p:nvSpPr>
        <p:spPr>
          <a:ln/>
        </p:spPr>
        <p:txBody>
          <a:bodyPr/>
          <a:lstStyle>
            <a:lvl1pPr>
              <a:defRPr/>
            </a:lvl1pPr>
          </a:lstStyle>
          <a:p>
            <a:fld id="{A242F36B-763E-404A-8A4F-0E7134810EF9}" type="slidenum">
              <a:rPr lang="en-US" altLang="en-US"/>
              <a:pPr/>
              <a:t>‹#›</a:t>
            </a:fld>
            <a:endParaRPr lang="en-US" altLang="en-US"/>
          </a:p>
        </p:txBody>
      </p:sp>
    </p:spTree>
    <p:extLst>
      <p:ext uri="{BB962C8B-B14F-4D97-AF65-F5344CB8AC3E}">
        <p14:creationId xmlns:p14="http://schemas.microsoft.com/office/powerpoint/2010/main" val="10286348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08413" cy="4111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6613" y="1981200"/>
            <a:ext cx="3808412" cy="4111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sldNum" idx="10"/>
          </p:nvPr>
        </p:nvSpPr>
        <p:spPr>
          <a:ln/>
        </p:spPr>
        <p:txBody>
          <a:bodyPr/>
          <a:lstStyle>
            <a:lvl1pPr>
              <a:defRPr/>
            </a:lvl1pPr>
          </a:lstStyle>
          <a:p>
            <a:fld id="{29D6B11F-50B3-479E-B295-FFF164880C5A}" type="slidenum">
              <a:rPr lang="en-US" altLang="en-US"/>
              <a:pPr/>
              <a:t>‹#›</a:t>
            </a:fld>
            <a:endParaRPr lang="en-US" altLang="en-US"/>
          </a:p>
        </p:txBody>
      </p:sp>
    </p:spTree>
    <p:extLst>
      <p:ext uri="{BB962C8B-B14F-4D97-AF65-F5344CB8AC3E}">
        <p14:creationId xmlns:p14="http://schemas.microsoft.com/office/powerpoint/2010/main" val="21634892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sldNum" idx="10"/>
          </p:nvPr>
        </p:nvSpPr>
        <p:spPr>
          <a:ln/>
        </p:spPr>
        <p:txBody>
          <a:bodyPr/>
          <a:lstStyle>
            <a:lvl1pPr>
              <a:defRPr/>
            </a:lvl1pPr>
          </a:lstStyle>
          <a:p>
            <a:fld id="{BA64FC19-ECCD-4E4C-B8B3-F7C116BB54BD}" type="slidenum">
              <a:rPr lang="en-US" altLang="en-US"/>
              <a:pPr/>
              <a:t>‹#›</a:t>
            </a:fld>
            <a:endParaRPr lang="en-US" altLang="en-US"/>
          </a:p>
        </p:txBody>
      </p:sp>
    </p:spTree>
    <p:extLst>
      <p:ext uri="{BB962C8B-B14F-4D97-AF65-F5344CB8AC3E}">
        <p14:creationId xmlns:p14="http://schemas.microsoft.com/office/powerpoint/2010/main" val="1565755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sldNum" idx="10"/>
          </p:nvPr>
        </p:nvSpPr>
        <p:spPr>
          <a:ln/>
        </p:spPr>
        <p:txBody>
          <a:bodyPr/>
          <a:lstStyle>
            <a:lvl1pPr>
              <a:defRPr/>
            </a:lvl1pPr>
          </a:lstStyle>
          <a:p>
            <a:fld id="{AF57C250-0D54-4483-A2D1-94D069022A35}" type="slidenum">
              <a:rPr lang="en-US" altLang="en-US"/>
              <a:pPr/>
              <a:t>‹#›</a:t>
            </a:fld>
            <a:endParaRPr lang="en-US" altLang="en-US"/>
          </a:p>
        </p:txBody>
      </p:sp>
    </p:spTree>
    <p:extLst>
      <p:ext uri="{BB962C8B-B14F-4D97-AF65-F5344CB8AC3E}">
        <p14:creationId xmlns:p14="http://schemas.microsoft.com/office/powerpoint/2010/main" val="3764300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sldNum" idx="10"/>
          </p:nvPr>
        </p:nvSpPr>
        <p:spPr>
          <a:ln/>
        </p:spPr>
        <p:txBody>
          <a:bodyPr/>
          <a:lstStyle>
            <a:lvl1pPr>
              <a:defRPr/>
            </a:lvl1pPr>
          </a:lstStyle>
          <a:p>
            <a:fld id="{DD78D39F-9207-4F0B-BD8D-F7491024BBAB}" type="slidenum">
              <a:rPr lang="en-US" altLang="en-US"/>
              <a:pPr/>
              <a:t>‹#›</a:t>
            </a:fld>
            <a:endParaRPr lang="en-US" altLang="en-US"/>
          </a:p>
        </p:txBody>
      </p:sp>
    </p:spTree>
    <p:extLst>
      <p:ext uri="{BB962C8B-B14F-4D97-AF65-F5344CB8AC3E}">
        <p14:creationId xmlns:p14="http://schemas.microsoft.com/office/powerpoint/2010/main" val="34111620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sldNum" idx="10"/>
          </p:nvPr>
        </p:nvSpPr>
        <p:spPr>
          <a:ln/>
        </p:spPr>
        <p:txBody>
          <a:bodyPr/>
          <a:lstStyle>
            <a:lvl1pPr>
              <a:defRPr/>
            </a:lvl1pPr>
          </a:lstStyle>
          <a:p>
            <a:fld id="{A4861437-4C47-4AD4-8EE8-2ADC3722F701}" type="slidenum">
              <a:rPr lang="en-US" altLang="en-US"/>
              <a:pPr/>
              <a:t>‹#›</a:t>
            </a:fld>
            <a:endParaRPr lang="en-US" altLang="en-US"/>
          </a:p>
        </p:txBody>
      </p:sp>
    </p:spTree>
    <p:extLst>
      <p:ext uri="{BB962C8B-B14F-4D97-AF65-F5344CB8AC3E}">
        <p14:creationId xmlns:p14="http://schemas.microsoft.com/office/powerpoint/2010/main" val="39401761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sldNum" idx="10"/>
          </p:nvPr>
        </p:nvSpPr>
        <p:spPr>
          <a:ln/>
        </p:spPr>
        <p:txBody>
          <a:bodyPr/>
          <a:lstStyle>
            <a:lvl1pPr>
              <a:defRPr/>
            </a:lvl1pPr>
          </a:lstStyle>
          <a:p>
            <a:fld id="{30B74760-5F10-4C3B-8C50-D8A7389ABA1D}" type="slidenum">
              <a:rPr lang="en-US" altLang="en-US"/>
              <a:pPr/>
              <a:t>‹#›</a:t>
            </a:fld>
            <a:endParaRPr lang="en-US" altLang="en-US"/>
          </a:p>
        </p:txBody>
      </p:sp>
    </p:spTree>
    <p:extLst>
      <p:ext uri="{BB962C8B-B14F-4D97-AF65-F5344CB8AC3E}">
        <p14:creationId xmlns:p14="http://schemas.microsoft.com/office/powerpoint/2010/main" val="31581410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6"/>
          <a:srcRect/>
          <a:stretch>
            <a:fillRect/>
          </a:stretch>
        </a:blip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685800" y="609600"/>
            <a:ext cx="7769225"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ctr" anchorCtr="0" compatLnSpc="1">
            <a:prstTxWarp prst="textNoShape">
              <a:avLst/>
            </a:prstTxWarp>
          </a:bodyPr>
          <a:lstStyle/>
          <a:p>
            <a:pPr lvl="0"/>
            <a:r>
              <a:rPr lang="en-GB" altLang="en-US" smtClean="0"/>
              <a:t>Click to edit the title text format</a:t>
            </a:r>
          </a:p>
        </p:txBody>
      </p:sp>
      <p:sp>
        <p:nvSpPr>
          <p:cNvPr id="2" name="Rectangle 2"/>
          <p:cNvSpPr>
            <a:spLocks noGrp="1" noChangeArrowheads="1"/>
          </p:cNvSpPr>
          <p:nvPr>
            <p:ph type="body" idx="1"/>
          </p:nvPr>
        </p:nvSpPr>
        <p:spPr bwMode="auto">
          <a:xfrm>
            <a:off x="685800" y="1981200"/>
            <a:ext cx="7769225" cy="411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t" anchorCtr="0" compatLnSpc="1">
            <a:prstTxWarp prst="textNoShape">
              <a:avLst/>
            </a:prstTxWarp>
          </a:bodyPr>
          <a:lstStyle/>
          <a:p>
            <a:pPr lvl="0"/>
            <a:r>
              <a:rPr lang="en-GB" altLang="en-US" smtClean="0"/>
              <a:t>Click to edit the outline text format</a:t>
            </a:r>
          </a:p>
          <a:p>
            <a:pPr lvl="1"/>
            <a:r>
              <a:rPr lang="en-GB" altLang="en-US" smtClean="0"/>
              <a:t>Second Outline Level</a:t>
            </a:r>
          </a:p>
          <a:p>
            <a:pPr lvl="2"/>
            <a:r>
              <a:rPr lang="en-GB" altLang="en-US" smtClean="0"/>
              <a:t>Third Outline Level</a:t>
            </a:r>
          </a:p>
          <a:p>
            <a:pPr lvl="3"/>
            <a:r>
              <a:rPr lang="en-GB" altLang="en-US" smtClean="0"/>
              <a:t>Fourth Outline Level</a:t>
            </a:r>
          </a:p>
          <a:p>
            <a:pPr lvl="4"/>
            <a:r>
              <a:rPr lang="en-GB" altLang="en-US" smtClean="0"/>
              <a:t>Fifth Outline Level</a:t>
            </a:r>
          </a:p>
          <a:p>
            <a:pPr lvl="4"/>
            <a:r>
              <a:rPr lang="en-GB" altLang="en-US" smtClean="0"/>
              <a:t>Sixth Outline Level</a:t>
            </a:r>
          </a:p>
          <a:p>
            <a:pPr lvl="4"/>
            <a:r>
              <a:rPr lang="en-GB" altLang="en-US" smtClean="0"/>
              <a:t>Seventh Outline Level</a:t>
            </a:r>
          </a:p>
          <a:p>
            <a:pPr lvl="4"/>
            <a:r>
              <a:rPr lang="en-GB" altLang="en-US" smtClean="0"/>
              <a:t>Eighth Outline Level</a:t>
            </a:r>
          </a:p>
          <a:p>
            <a:pPr lvl="4"/>
            <a:r>
              <a:rPr lang="en-GB" altLang="en-US" smtClean="0"/>
              <a:t>Ninth Outline Level</a:t>
            </a:r>
          </a:p>
        </p:txBody>
      </p:sp>
      <p:sp>
        <p:nvSpPr>
          <p:cNvPr id="1028" name="Text Box 3"/>
          <p:cNvSpPr txBox="1">
            <a:spLocks noChangeArrowheads="1"/>
          </p:cNvSpPr>
          <p:nvPr/>
        </p:nvSpPr>
        <p:spPr bwMode="auto">
          <a:xfrm>
            <a:off x="685800" y="6248400"/>
            <a:ext cx="19050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tLang="en-US"/>
          </a:p>
        </p:txBody>
      </p:sp>
      <p:sp>
        <p:nvSpPr>
          <p:cNvPr id="1029" name="Text Box 4"/>
          <p:cNvSpPr txBox="1">
            <a:spLocks noChangeArrowheads="1"/>
          </p:cNvSpPr>
          <p:nvPr/>
        </p:nvSpPr>
        <p:spPr bwMode="auto">
          <a:xfrm>
            <a:off x="3124200" y="6248400"/>
            <a:ext cx="28956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tLang="en-US"/>
          </a:p>
        </p:txBody>
      </p:sp>
      <p:sp>
        <p:nvSpPr>
          <p:cNvPr id="3" name="Rectangle 5"/>
          <p:cNvSpPr>
            <a:spLocks noGrp="1" noChangeArrowheads="1"/>
          </p:cNvSpPr>
          <p:nvPr>
            <p:ph type="sldNum"/>
          </p:nvPr>
        </p:nvSpPr>
        <p:spPr bwMode="auto">
          <a:xfrm>
            <a:off x="6553200" y="6248400"/>
            <a:ext cx="1901825" cy="454025"/>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rgbClr val="000000"/>
                </a:solidFill>
              </a:defRPr>
            </a:lvl1pPr>
          </a:lstStyle>
          <a:p>
            <a:fld id="{684EBDDC-25CD-4EF3-85A1-EABB96A86EA3}"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tmplLst>
          <p:tmpl lvl="1">
            <p:tnLst>
              <p:par>
                <p:cTn presetID="1" presetClass="entr" presetSubtype="0" fill="hold" nodeType="clickEffect">
                  <p:stCondLst>
                    <p:cond delay="0"/>
                  </p:stCondLst>
                  <p:childTnLst>
                    <p:set>
                      <p:cBhvr>
                        <p:cTn dur="1" fill="hold">
                          <p:stCondLst>
                            <p:cond delay="0"/>
                          </p:stCondLst>
                        </p:cTn>
                        <p:tgtEl>
                          <p:spTgt spid="2"/>
                        </p:tgtEl>
                        <p:attrNameLst>
                          <p:attrName>style.visibility</p:attrName>
                        </p:attrNameLst>
                      </p:cBhvr>
                      <p:to>
                        <p:strVal val="visible"/>
                      </p:to>
                    </p:set>
                  </p:childTnLst>
                </p:cTn>
              </p:par>
            </p:tnLst>
          </p:tmpl>
          <p:tmpl lvl="2">
            <p:tnLst>
              <p:par>
                <p:cTn presetID="1" presetClass="entr" presetSubtype="0" fill="hold" nodeType="clickEffect">
                  <p:stCondLst>
                    <p:cond delay="0"/>
                  </p:stCondLst>
                  <p:childTnLst>
                    <p:set>
                      <p:cBhvr>
                        <p:cTn dur="1" fill="hold">
                          <p:stCondLst>
                            <p:cond delay="0"/>
                          </p:stCondLst>
                        </p:cTn>
                        <p:tgtEl>
                          <p:spTgt spid="2"/>
                        </p:tgtEl>
                        <p:attrNameLst>
                          <p:attrName>style.visibility</p:attrName>
                        </p:attrNameLst>
                      </p:cBhvr>
                      <p:to>
                        <p:strVal val="visible"/>
                      </p:to>
                    </p:set>
                  </p:childTnLst>
                </p:cTn>
              </p:par>
            </p:tnLst>
          </p:tmpl>
          <p:tmpl lvl="3">
            <p:tnLst>
              <p:par>
                <p:cTn presetID="1" presetClass="entr" presetSubtype="0" fill="hold" nodeType="clickEffect">
                  <p:stCondLst>
                    <p:cond delay="0"/>
                  </p:stCondLst>
                  <p:childTnLst>
                    <p:set>
                      <p:cBhvr>
                        <p:cTn dur="1" fill="hold">
                          <p:stCondLst>
                            <p:cond delay="0"/>
                          </p:stCondLst>
                        </p:cTn>
                        <p:tgtEl>
                          <p:spTgt spid="2"/>
                        </p:tgtEl>
                        <p:attrNameLst>
                          <p:attrName>style.visibility</p:attrName>
                        </p:attrNameLst>
                      </p:cBhvr>
                      <p:to>
                        <p:strVal val="visible"/>
                      </p:to>
                    </p:set>
                  </p:childTnLst>
                </p:cTn>
              </p:par>
            </p:tnLst>
          </p:tmpl>
          <p:tmpl lvl="4">
            <p:tnLst>
              <p:par>
                <p:cTn presetID="1" presetClass="entr" presetSubtype="0" fill="hold" nodeType="clickEffect">
                  <p:stCondLst>
                    <p:cond delay="0"/>
                  </p:stCondLst>
                  <p:childTnLst>
                    <p:set>
                      <p:cBhvr>
                        <p:cTn dur="1" fill="hold">
                          <p:stCondLst>
                            <p:cond delay="0"/>
                          </p:stCondLst>
                        </p:cTn>
                        <p:tgtEl>
                          <p:spTgt spid="2"/>
                        </p:tgtEl>
                        <p:attrNameLst>
                          <p:attrName>style.visibility</p:attrName>
                        </p:attrNameLst>
                      </p:cBhvr>
                      <p:to>
                        <p:strVal val="visible"/>
                      </p:to>
                    </p:set>
                  </p:childTnLst>
                </p:cTn>
              </p:par>
            </p:tnLst>
          </p:tmpl>
          <p:tmpl lvl="5">
            <p:tnLst>
              <p:par>
                <p:cTn presetID="1" presetClass="entr" presetSubtype="0" fill="hold" nodeType="clickEffect">
                  <p:stCondLst>
                    <p:cond delay="0"/>
                  </p:stCondLst>
                  <p:childTnLst>
                    <p:set>
                      <p:cBhvr>
                        <p:cTn dur="1" fill="hold">
                          <p:stCondLst>
                            <p:cond delay="0"/>
                          </p:stCondLst>
                        </p:cTn>
                        <p:tgtEl>
                          <p:spTgt spid="2"/>
                        </p:tgtEl>
                        <p:attrNameLst>
                          <p:attrName>style.visibility</p:attrName>
                        </p:attrNameLst>
                      </p:cBhvr>
                      <p:to>
                        <p:strVal val="visible"/>
                      </p:to>
                    </p:set>
                  </p:childTnLst>
                </p:cTn>
              </p:par>
            </p:tnLst>
          </p:tmpl>
        </p:tmplLst>
      </p:bldP>
    </p:bldLst>
  </p:timing>
  <p:txStyles>
    <p:titleStyle>
      <a:lvl1pPr algn="ctr" defTabSz="457200"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mj-lt"/>
          <a:ea typeface="+mj-ea"/>
          <a:cs typeface="+mj-cs"/>
        </a:defRPr>
      </a:lvl1pPr>
      <a:lvl2pPr algn="ctr" defTabSz="457200"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Elephant" pitchFamily="18" charset="0"/>
        </a:defRPr>
      </a:lvl2pPr>
      <a:lvl3pPr algn="ctr" defTabSz="457200"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Elephant" pitchFamily="18" charset="0"/>
        </a:defRPr>
      </a:lvl3pPr>
      <a:lvl4pPr algn="ctr" defTabSz="457200"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Elephant" pitchFamily="18" charset="0"/>
        </a:defRPr>
      </a:lvl4pPr>
      <a:lvl5pPr algn="ctr" defTabSz="457200"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Elephant" pitchFamily="18" charset="0"/>
        </a:defRPr>
      </a:lvl5pPr>
      <a:lvl6pPr marL="2514600" indent="-228600" algn="ctr" defTabSz="457200" rtl="0" eaLnBrk="0" fontAlgn="base" hangingPunct="0">
        <a:spcBef>
          <a:spcPct val="0"/>
        </a:spcBef>
        <a:spcAft>
          <a:spcPct val="0"/>
        </a:spcAft>
        <a:buClr>
          <a:srgbClr val="000000"/>
        </a:buClr>
        <a:buSzPct val="100000"/>
        <a:buFont typeface="Times New Roman" pitchFamily="18" charset="0"/>
        <a:defRPr sz="4400">
          <a:solidFill>
            <a:srgbClr val="000000"/>
          </a:solidFill>
          <a:latin typeface="Times New Roman" pitchFamily="18" charset="0"/>
        </a:defRPr>
      </a:lvl6pPr>
      <a:lvl7pPr marL="2971800" indent="-228600" algn="ctr" defTabSz="457200" rtl="0" eaLnBrk="0" fontAlgn="base" hangingPunct="0">
        <a:spcBef>
          <a:spcPct val="0"/>
        </a:spcBef>
        <a:spcAft>
          <a:spcPct val="0"/>
        </a:spcAft>
        <a:buClr>
          <a:srgbClr val="000000"/>
        </a:buClr>
        <a:buSzPct val="100000"/>
        <a:buFont typeface="Times New Roman" pitchFamily="18" charset="0"/>
        <a:defRPr sz="4400">
          <a:solidFill>
            <a:srgbClr val="000000"/>
          </a:solidFill>
          <a:latin typeface="Times New Roman" pitchFamily="18" charset="0"/>
        </a:defRPr>
      </a:lvl7pPr>
      <a:lvl8pPr marL="3429000" indent="-228600" algn="ctr" defTabSz="457200" rtl="0" eaLnBrk="0" fontAlgn="base" hangingPunct="0">
        <a:spcBef>
          <a:spcPct val="0"/>
        </a:spcBef>
        <a:spcAft>
          <a:spcPct val="0"/>
        </a:spcAft>
        <a:buClr>
          <a:srgbClr val="000000"/>
        </a:buClr>
        <a:buSzPct val="100000"/>
        <a:buFont typeface="Times New Roman" pitchFamily="18" charset="0"/>
        <a:defRPr sz="4400">
          <a:solidFill>
            <a:srgbClr val="000000"/>
          </a:solidFill>
          <a:latin typeface="Times New Roman" pitchFamily="18" charset="0"/>
        </a:defRPr>
      </a:lvl8pPr>
      <a:lvl9pPr marL="3886200" indent="-228600" algn="ctr" defTabSz="457200" rtl="0" eaLnBrk="0" fontAlgn="base" hangingPunct="0">
        <a:spcBef>
          <a:spcPct val="0"/>
        </a:spcBef>
        <a:spcAft>
          <a:spcPct val="0"/>
        </a:spcAft>
        <a:buClr>
          <a:srgbClr val="000000"/>
        </a:buClr>
        <a:buSzPct val="100000"/>
        <a:buFont typeface="Times New Roman" pitchFamily="18" charset="0"/>
        <a:defRPr sz="4400">
          <a:solidFill>
            <a:srgbClr val="000000"/>
          </a:solidFill>
          <a:latin typeface="Times New Roman" pitchFamily="18" charset="0"/>
        </a:defRPr>
      </a:lvl9pPr>
    </p:titleStyle>
    <p:bodyStyle>
      <a:lvl1pPr marL="342900" indent="-342900" algn="l" defTabSz="457200" rtl="0" eaLnBrk="0" fontAlgn="base" hangingPunct="0">
        <a:spcBef>
          <a:spcPts val="800"/>
        </a:spcBef>
        <a:spcAft>
          <a:spcPct val="0"/>
        </a:spcAft>
        <a:buClr>
          <a:srgbClr val="000000"/>
        </a:buClr>
        <a:buSzPct val="100000"/>
        <a:buFont typeface="Times New Roman" panose="02020603050405020304" pitchFamily="18" charset="0"/>
        <a:buChar char="•"/>
        <a:defRPr sz="3200">
          <a:solidFill>
            <a:srgbClr val="000000"/>
          </a:solidFill>
          <a:latin typeface="+mn-lt"/>
          <a:ea typeface="+mn-ea"/>
          <a:cs typeface="+mn-cs"/>
        </a:defRPr>
      </a:lvl1pPr>
      <a:lvl2pPr marL="742950" indent="-285750" algn="l" defTabSz="457200" rtl="0" eaLnBrk="0" fontAlgn="base" hangingPunct="0">
        <a:spcBef>
          <a:spcPts val="700"/>
        </a:spcBef>
        <a:spcAft>
          <a:spcPct val="0"/>
        </a:spcAft>
        <a:buClr>
          <a:srgbClr val="000000"/>
        </a:buClr>
        <a:buSzPct val="100000"/>
        <a:buFont typeface="Times New Roman" panose="02020603050405020304" pitchFamily="18" charset="0"/>
        <a:buChar char="–"/>
        <a:defRPr sz="2800">
          <a:solidFill>
            <a:srgbClr val="000000"/>
          </a:solidFill>
          <a:latin typeface="+mn-lt"/>
        </a:defRPr>
      </a:lvl2pPr>
      <a:lvl3pPr marL="1143000" indent="-228600" algn="l" defTabSz="457200" rtl="0" eaLnBrk="0" fontAlgn="base" hangingPunct="0">
        <a:spcBef>
          <a:spcPts val="600"/>
        </a:spcBef>
        <a:spcAft>
          <a:spcPct val="0"/>
        </a:spcAft>
        <a:buClr>
          <a:srgbClr val="000000"/>
        </a:buClr>
        <a:buSzPct val="100000"/>
        <a:buFont typeface="Times New Roman" panose="02020603050405020304" pitchFamily="18" charset="0"/>
        <a:buChar char="•"/>
        <a:defRPr sz="2400">
          <a:solidFill>
            <a:srgbClr val="000000"/>
          </a:solidFill>
          <a:latin typeface="+mn-lt"/>
        </a:defRPr>
      </a:lvl3pPr>
      <a:lvl4pPr marL="1600200" indent="-228600" algn="l" defTabSz="457200" rtl="0" eaLnBrk="0" fontAlgn="base" hangingPunct="0">
        <a:spcBef>
          <a:spcPts val="500"/>
        </a:spcBef>
        <a:spcAft>
          <a:spcPct val="0"/>
        </a:spcAft>
        <a:buClr>
          <a:srgbClr val="000000"/>
        </a:buClr>
        <a:buSzPct val="100000"/>
        <a:buFont typeface="Times New Roman" panose="02020603050405020304" pitchFamily="18" charset="0"/>
        <a:buChar char="–"/>
        <a:defRPr sz="2000">
          <a:solidFill>
            <a:srgbClr val="000000"/>
          </a:solidFill>
          <a:latin typeface="+mn-lt"/>
        </a:defRPr>
      </a:lvl4pPr>
      <a:lvl5pPr marL="2057400" indent="-228600" algn="l" defTabSz="457200" rtl="0" eaLnBrk="0" fontAlgn="base" hangingPunct="0">
        <a:spcBef>
          <a:spcPts val="500"/>
        </a:spcBef>
        <a:spcAft>
          <a:spcPct val="0"/>
        </a:spcAft>
        <a:buClr>
          <a:srgbClr val="000000"/>
        </a:buClr>
        <a:buSzPct val="100000"/>
        <a:buFont typeface="Times New Roman" panose="02020603050405020304" pitchFamily="18" charset="0"/>
        <a:buChar char="»"/>
        <a:defRPr sz="2000">
          <a:solidFill>
            <a:srgbClr val="000000"/>
          </a:solidFill>
          <a:latin typeface="+mn-lt"/>
        </a:defRPr>
      </a:lvl5pPr>
      <a:lvl6pPr marL="2514600" indent="-228600" algn="l" defTabSz="457200" rtl="0" eaLnBrk="0" fontAlgn="base" hangingPunct="0">
        <a:spcBef>
          <a:spcPts val="500"/>
        </a:spcBef>
        <a:spcAft>
          <a:spcPct val="0"/>
        </a:spcAft>
        <a:buClr>
          <a:srgbClr val="000000"/>
        </a:buClr>
        <a:buSzPct val="100000"/>
        <a:buFont typeface="Times New Roman" pitchFamily="18" charset="0"/>
        <a:defRPr sz="2000">
          <a:solidFill>
            <a:srgbClr val="000000"/>
          </a:solidFill>
          <a:latin typeface="+mn-lt"/>
        </a:defRPr>
      </a:lvl6pPr>
      <a:lvl7pPr marL="2971800" indent="-228600" algn="l" defTabSz="457200" rtl="0" eaLnBrk="0" fontAlgn="base" hangingPunct="0">
        <a:spcBef>
          <a:spcPts val="500"/>
        </a:spcBef>
        <a:spcAft>
          <a:spcPct val="0"/>
        </a:spcAft>
        <a:buClr>
          <a:srgbClr val="000000"/>
        </a:buClr>
        <a:buSzPct val="100000"/>
        <a:buFont typeface="Times New Roman" pitchFamily="18" charset="0"/>
        <a:defRPr sz="2000">
          <a:solidFill>
            <a:srgbClr val="000000"/>
          </a:solidFill>
          <a:latin typeface="+mn-lt"/>
        </a:defRPr>
      </a:lvl7pPr>
      <a:lvl8pPr marL="3429000" indent="-228600" algn="l" defTabSz="457200" rtl="0" eaLnBrk="0" fontAlgn="base" hangingPunct="0">
        <a:spcBef>
          <a:spcPts val="500"/>
        </a:spcBef>
        <a:spcAft>
          <a:spcPct val="0"/>
        </a:spcAft>
        <a:buClr>
          <a:srgbClr val="000000"/>
        </a:buClr>
        <a:buSzPct val="100000"/>
        <a:buFont typeface="Times New Roman" pitchFamily="18" charset="0"/>
        <a:defRPr sz="2000">
          <a:solidFill>
            <a:srgbClr val="000000"/>
          </a:solidFill>
          <a:latin typeface="+mn-lt"/>
        </a:defRPr>
      </a:lvl8pPr>
      <a:lvl9pPr marL="3886200" indent="-228600" algn="l" defTabSz="457200" rtl="0" eaLnBrk="0" fontAlgn="base" hangingPunct="0">
        <a:spcBef>
          <a:spcPts val="500"/>
        </a:spcBef>
        <a:spcAft>
          <a:spcPct val="0"/>
        </a:spcAft>
        <a:buClr>
          <a:srgbClr val="000000"/>
        </a:buClr>
        <a:buSzPct val="100000"/>
        <a:buFont typeface="Times New Roman" pitchFamily="18" charset="0"/>
        <a:defRPr sz="2000">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4.xml"/><Relationship Id="rId1" Type="http://schemas.openxmlformats.org/officeDocument/2006/relationships/slideLayout" Target="../slideLayouts/slideLayout14.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6.xml"/><Relationship Id="rId1" Type="http://schemas.openxmlformats.org/officeDocument/2006/relationships/slideLayout" Target="../slideLayouts/slideLayout13.xml"/><Relationship Id="rId4" Type="http://schemas.openxmlformats.org/officeDocument/2006/relationships/image" Target="../media/image26.jpeg"/></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2.xml"/><Relationship Id="rId1" Type="http://schemas.openxmlformats.org/officeDocument/2006/relationships/slideLayout" Target="../slideLayouts/slideLayout4.xml"/><Relationship Id="rId4" Type="http://schemas.openxmlformats.org/officeDocument/2006/relationships/image" Target="../media/image32.png"/></Relationships>
</file>

<file path=ppt/slides/_rels/slide3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8.xml"/><Relationship Id="rId1" Type="http://schemas.openxmlformats.org/officeDocument/2006/relationships/slideLayout" Target="../slideLayouts/slideLayout6.xml"/><Relationship Id="rId4" Type="http://schemas.openxmlformats.org/officeDocument/2006/relationships/image" Target="../media/image38.png"/></Relationships>
</file>

<file path=ppt/slides/_rels/slide3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2.xml"/><Relationship Id="rId1" Type="http://schemas.openxmlformats.org/officeDocument/2006/relationships/slideLayout" Target="../slideLayouts/slideLayout6.xml"/><Relationship Id="rId4" Type="http://schemas.openxmlformats.org/officeDocument/2006/relationships/image" Target="../media/image42.png"/></Relationships>
</file>

<file path=ppt/slides/_rels/slide4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4.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45.xml"/><Relationship Id="rId1" Type="http://schemas.openxmlformats.org/officeDocument/2006/relationships/slideLayout" Target="../slideLayouts/slideLayout4.xml"/><Relationship Id="rId4" Type="http://schemas.openxmlformats.org/officeDocument/2006/relationships/image" Target="../media/image46.jpe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47.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50.xml"/><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51.xml"/><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55.xml"/><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56.xml"/><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57.xml"/><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58.xml"/><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62.xml"/><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63.xml"/><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64.xml"/><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65.xml"/><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11" descr="gard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a:spLocks noChangeArrowheads="1"/>
          </p:cNvSpPr>
          <p:nvPr/>
        </p:nvSpPr>
        <p:spPr bwMode="auto">
          <a:xfrm>
            <a:off x="0" y="4664075"/>
            <a:ext cx="9144000" cy="1736725"/>
          </a:xfrm>
          <a:prstGeom prst="rect">
            <a:avLst/>
          </a:prstGeom>
          <a:solidFill>
            <a:srgbClr val="BF2925"/>
          </a:solidFill>
          <a:ln w="9525">
            <a:noFill/>
            <a:miter lim="800000"/>
            <a:headEnd/>
            <a:tailEnd/>
          </a:ln>
        </p:spPr>
        <p:txBody>
          <a:bodyPr>
            <a:spAutoFit/>
          </a:bodyPr>
          <a:lstStyle/>
          <a:p>
            <a:pPr algn="ctr">
              <a:buClrTx/>
              <a:buSzTx/>
              <a:buFontTx/>
              <a:buNone/>
              <a:defRPr/>
            </a:pPr>
            <a:r>
              <a:rPr lang="en-US" sz="5400">
                <a:effectLst>
                  <a:outerShdw blurRad="38100" dist="38100" dir="2700000" algn="tl">
                    <a:srgbClr val="000000"/>
                  </a:outerShdw>
                </a:effectLst>
                <a:latin typeface="Elephant" pitchFamily="18" charset="0"/>
              </a:rPr>
              <a:t>World War II:</a:t>
            </a:r>
          </a:p>
          <a:p>
            <a:pPr algn="ctr">
              <a:buClrTx/>
              <a:buSzTx/>
              <a:buFontTx/>
              <a:buNone/>
              <a:defRPr/>
            </a:pPr>
            <a:r>
              <a:rPr lang="en-US" sz="5400">
                <a:effectLst>
                  <a:outerShdw blurRad="38100" dist="38100" dir="2700000" algn="tl">
                    <a:srgbClr val="000000"/>
                  </a:outerShdw>
                </a:effectLst>
                <a:latin typeface="Elephant" pitchFamily="18" charset="0"/>
              </a:rPr>
              <a:t>The Home Front</a:t>
            </a:r>
            <a:endParaRPr lang="en-US" sz="1800">
              <a:solidFill>
                <a:schemeClr val="tx1"/>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1"/>
          <p:cNvSpPr>
            <a:spLocks noGrp="1" noChangeArrowheads="1"/>
          </p:cNvSpPr>
          <p:nvPr>
            <p:ph type="title"/>
          </p:nvPr>
        </p:nvSpPr>
        <p:spPr>
          <a:xfrm>
            <a:off x="685800" y="609600"/>
            <a:ext cx="7772400" cy="1143000"/>
          </a:xfrm>
        </p:spPr>
        <p:txBody>
          <a:bodyPr lIns="91440" tIns="45720" rIns="91440" bIns="45720"/>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mtClean="0"/>
              <a:t>Pearl Harbor</a:t>
            </a:r>
          </a:p>
        </p:txBody>
      </p:sp>
      <p:sp>
        <p:nvSpPr>
          <p:cNvPr id="11267" name="Rectangle 2"/>
          <p:cNvSpPr>
            <a:spLocks noGrp="1" noChangeArrowheads="1"/>
          </p:cNvSpPr>
          <p:nvPr>
            <p:ph type="body" idx="1"/>
          </p:nvPr>
        </p:nvSpPr>
        <p:spPr>
          <a:xfrm>
            <a:off x="304800" y="1981200"/>
            <a:ext cx="3810000" cy="4198938"/>
          </a:xfrm>
        </p:spPr>
        <p:txBody>
          <a:bodyPr/>
          <a:lstStyle/>
          <a:p>
            <a:pPr marL="339725" indent="-339725">
              <a:spcBef>
                <a:spcPts val="700"/>
              </a:spcBef>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altLang="en-US" sz="2800" smtClean="0"/>
              <a:t>December 7, 1941</a:t>
            </a:r>
          </a:p>
          <a:p>
            <a:pPr marL="339725" indent="-339725">
              <a:spcBef>
                <a:spcPts val="700"/>
              </a:spcBef>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altLang="en-US" sz="2800" smtClean="0"/>
              <a:t>Carrier-based Japanese planes bombed naval base at Pearl Harbor, Hawaii</a:t>
            </a:r>
          </a:p>
          <a:p>
            <a:pPr marL="339725" indent="-339725">
              <a:spcBef>
                <a:spcPts val="700"/>
              </a:spcBef>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altLang="en-US" sz="2800" smtClean="0"/>
              <a:t>More than 2400 Americans killed</a:t>
            </a:r>
          </a:p>
          <a:p>
            <a:pPr marL="339725" indent="-339725">
              <a:spcBef>
                <a:spcPts val="700"/>
              </a:spcBef>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altLang="en-US" sz="2800" smtClean="0"/>
              <a:t>U.S. Pacific fleet temporarily crippled</a:t>
            </a:r>
          </a:p>
        </p:txBody>
      </p:sp>
      <p:sp>
        <p:nvSpPr>
          <p:cNvPr id="11268" name="Text Box 3"/>
          <p:cNvSpPr txBox="1">
            <a:spLocks noChangeArrowheads="1"/>
          </p:cNvSpPr>
          <p:nvPr/>
        </p:nvSpPr>
        <p:spPr bwMode="auto">
          <a:xfrm>
            <a:off x="4191000" y="5791200"/>
            <a:ext cx="46482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defRPr>
            </a:lvl9pPr>
          </a:lstStyle>
          <a:p>
            <a:pPr algn="ctr" eaLnBrk="1" hangingPunct="1"/>
            <a:r>
              <a:rPr lang="en-US" altLang="en-US" sz="2000">
                <a:solidFill>
                  <a:srgbClr val="000000"/>
                </a:solidFill>
              </a:rPr>
              <a:t>The USS </a:t>
            </a:r>
            <a:r>
              <a:rPr lang="en-US" altLang="en-US" sz="2000" i="1">
                <a:solidFill>
                  <a:srgbClr val="000000"/>
                </a:solidFill>
              </a:rPr>
              <a:t>Arizona</a:t>
            </a:r>
            <a:r>
              <a:rPr lang="en-US" altLang="en-US" sz="2000">
                <a:solidFill>
                  <a:srgbClr val="000000"/>
                </a:solidFill>
              </a:rPr>
              <a:t> burns during the Japanese attack on Pearl Harbor</a:t>
            </a:r>
          </a:p>
        </p:txBody>
      </p:sp>
      <p:pic>
        <p:nvPicPr>
          <p:cNvPr id="11269" name="Picture 6" descr="USS_Arizona_burning-Pearl_Harb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4800" y="1981200"/>
            <a:ext cx="4724400" cy="374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
          <p:cNvSpPr>
            <a:spLocks noGrp="1" noChangeArrowheads="1"/>
          </p:cNvSpPr>
          <p:nvPr>
            <p:ph type="title"/>
          </p:nvPr>
        </p:nvSpPr>
        <p:spPr>
          <a:xfrm>
            <a:off x="685800" y="465138"/>
            <a:ext cx="7772400" cy="1431925"/>
          </a:xfrm>
        </p:spPr>
        <p:txBody>
          <a:bodyPr lIns="91440" tIns="45720" rIns="91440" bIns="45720"/>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z="3600" smtClean="0"/>
              <a:t>Pearl Harbor: </a:t>
            </a:r>
            <a:br>
              <a:rPr lang="en-US" altLang="en-US" sz="3600" smtClean="0"/>
            </a:br>
            <a:r>
              <a:rPr lang="en-US" altLang="en-US" sz="3600" smtClean="0"/>
              <a:t>The Nature of the Attack</a:t>
            </a:r>
          </a:p>
        </p:txBody>
      </p:sp>
      <p:sp>
        <p:nvSpPr>
          <p:cNvPr id="12291" name="Rectangle 2"/>
          <p:cNvSpPr>
            <a:spLocks noGrp="1" noChangeArrowheads="1"/>
          </p:cNvSpPr>
          <p:nvPr>
            <p:ph type="body" idx="1"/>
          </p:nvPr>
        </p:nvSpPr>
        <p:spPr>
          <a:xfrm>
            <a:off x="4724400" y="1981200"/>
            <a:ext cx="4419600" cy="4114800"/>
          </a:xfrm>
        </p:spPr>
        <p:txBody>
          <a:bodyPr lIns="91440" tIns="45720" rIns="91440" bIns="45720"/>
          <a:lstStyle/>
          <a:p>
            <a:pPr marL="339725" indent="-339725">
              <a:spcBef>
                <a:spcPts val="700"/>
              </a:spcBef>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altLang="en-US" sz="2800" dirty="0" smtClean="0"/>
              <a:t>Japanese intended to knock out U.S. military power</a:t>
            </a:r>
          </a:p>
          <a:p>
            <a:pPr marL="339725" indent="-339725">
              <a:spcBef>
                <a:spcPts val="700"/>
              </a:spcBef>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altLang="en-US" sz="2800" dirty="0" smtClean="0"/>
              <a:t>U.S</a:t>
            </a:r>
            <a:r>
              <a:rPr lang="en-US" altLang="en-US" sz="2800" dirty="0" smtClean="0"/>
              <a:t>. officials knew of a coming attack, but not at Pearl Harbor</a:t>
            </a:r>
          </a:p>
          <a:p>
            <a:pPr marL="339725" indent="-339725">
              <a:spcBef>
                <a:spcPts val="700"/>
              </a:spcBef>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altLang="en-US" sz="2800" dirty="0" smtClean="0"/>
              <a:t>Not meant to be a </a:t>
            </a:r>
            <a:br>
              <a:rPr lang="en-US" altLang="en-US" sz="2800" dirty="0" smtClean="0"/>
            </a:br>
            <a:r>
              <a:rPr lang="en-US" altLang="en-US" sz="2800" dirty="0" smtClean="0"/>
              <a:t>“sneak attack”</a:t>
            </a:r>
          </a:p>
        </p:txBody>
      </p:sp>
      <p:pic>
        <p:nvPicPr>
          <p:cNvPr id="12292" name="Picture 4" descr="Attack_on_Pearl_Harbor_Japanese_planes_vie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133600"/>
            <a:ext cx="4362450" cy="310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3" name="Text Box 5"/>
          <p:cNvSpPr txBox="1">
            <a:spLocks noChangeArrowheads="1"/>
          </p:cNvSpPr>
          <p:nvPr/>
        </p:nvSpPr>
        <p:spPr bwMode="auto">
          <a:xfrm>
            <a:off x="304800" y="5334000"/>
            <a:ext cx="4343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spcBef>
                <a:spcPct val="50000"/>
              </a:spcBef>
            </a:pPr>
            <a:r>
              <a:rPr lang="en-US" altLang="en-US" sz="1800">
                <a:solidFill>
                  <a:schemeClr val="tx1"/>
                </a:solidFill>
              </a:rPr>
              <a:t>Japanese aerial view of </a:t>
            </a:r>
            <a:br>
              <a:rPr lang="en-US" altLang="en-US" sz="1800">
                <a:solidFill>
                  <a:schemeClr val="tx1"/>
                </a:solidFill>
              </a:rPr>
            </a:br>
            <a:r>
              <a:rPr lang="en-US" altLang="en-US" sz="1800">
                <a:solidFill>
                  <a:schemeClr val="tx1"/>
                </a:solidFill>
              </a:rPr>
              <a:t>Pearl Harbor under attack</a:t>
            </a:r>
          </a:p>
        </p:txBody>
      </p:sp>
    </p:spTree>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pic>
        <p:nvPicPr>
          <p:cNvPr id="203" name="Google Shape;203;p30"/>
          <p:cNvPicPr preferRelativeResize="0"/>
          <p:nvPr/>
        </p:nvPicPr>
        <p:blipFill rotWithShape="1">
          <a:blip r:embed="rId3">
            <a:alphaModFix/>
          </a:blip>
          <a:srcRect/>
          <a:stretch/>
        </p:blipFill>
        <p:spPr>
          <a:xfrm>
            <a:off x="0" y="609600"/>
            <a:ext cx="4572000" cy="5943600"/>
          </a:xfrm>
          <a:prstGeom prst="rect">
            <a:avLst/>
          </a:prstGeom>
          <a:noFill/>
          <a:ln>
            <a:noFill/>
          </a:ln>
        </p:spPr>
      </p:pic>
      <p:pic>
        <p:nvPicPr>
          <p:cNvPr id="204" name="Google Shape;204;p30"/>
          <p:cNvPicPr preferRelativeResize="0"/>
          <p:nvPr/>
        </p:nvPicPr>
        <p:blipFill rotWithShape="1">
          <a:blip r:embed="rId4">
            <a:alphaModFix/>
          </a:blip>
          <a:srcRect/>
          <a:stretch/>
        </p:blipFill>
        <p:spPr>
          <a:xfrm>
            <a:off x="4648200" y="685800"/>
            <a:ext cx="4495800" cy="5867400"/>
          </a:xfrm>
          <a:prstGeom prst="rect">
            <a:avLst/>
          </a:prstGeom>
          <a:noFill/>
          <a:ln>
            <a:noFill/>
          </a:ln>
        </p:spPr>
      </p:pic>
    </p:spTree>
    <p:extLst>
      <p:ext uri="{BB962C8B-B14F-4D97-AF65-F5344CB8AC3E}">
        <p14:creationId xmlns:p14="http://schemas.microsoft.com/office/powerpoint/2010/main" val="2722564583"/>
      </p:ext>
    </p:extLst>
  </p:cSld>
  <p:clrMapOvr>
    <a:masterClrMapping/>
  </p:clrMapOvr>
  <p:transition>
    <p:push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31"/>
          <p:cNvSpPr txBox="1"/>
          <p:nvPr/>
        </p:nvSpPr>
        <p:spPr>
          <a:xfrm>
            <a:off x="1066800" y="381000"/>
            <a:ext cx="7239000" cy="1190625"/>
          </a:xfrm>
          <a:prstGeom prst="rect">
            <a:avLst/>
          </a:prstGeom>
          <a:noFill/>
          <a:ln>
            <a:noFill/>
          </a:ln>
        </p:spPr>
        <p:txBody>
          <a:bodyPr spcFirstLastPara="1" wrap="square" lIns="90000" tIns="46800" rIns="90000" bIns="46800" anchor="t" anchorCtr="0">
            <a:noAutofit/>
          </a:bodyPr>
          <a:lstStyle/>
          <a:p>
            <a:pPr marL="0" marR="0" lvl="0" indent="0" algn="ctr" rtl="0">
              <a:spcBef>
                <a:spcPts val="0"/>
              </a:spcBef>
              <a:spcAft>
                <a:spcPts val="0"/>
              </a:spcAft>
              <a:buClr>
                <a:srgbClr val="D80000"/>
              </a:buClr>
              <a:buSzPts val="3600"/>
              <a:buFont typeface="Times New Roman"/>
              <a:buNone/>
            </a:pPr>
            <a:r>
              <a:rPr lang="en-US" sz="3600" b="1" dirty="0">
                <a:solidFill>
                  <a:srgbClr val="D80000"/>
                </a:solidFill>
                <a:latin typeface="Comic Sans MS"/>
                <a:ea typeface="Comic Sans MS"/>
                <a:cs typeface="Comic Sans MS"/>
                <a:sym typeface="Comic Sans MS"/>
              </a:rPr>
              <a:t>Pearl Harbor from the Cockpit of a Japanese Pilot</a:t>
            </a:r>
            <a:endParaRPr dirty="0"/>
          </a:p>
        </p:txBody>
      </p:sp>
      <p:pic>
        <p:nvPicPr>
          <p:cNvPr id="210" name="Google Shape;210;p31"/>
          <p:cNvPicPr preferRelativeResize="0"/>
          <p:nvPr/>
        </p:nvPicPr>
        <p:blipFill rotWithShape="1">
          <a:blip r:embed="rId3">
            <a:alphaModFix/>
          </a:blip>
          <a:srcRect/>
          <a:stretch/>
        </p:blipFill>
        <p:spPr>
          <a:xfrm>
            <a:off x="1371600" y="1447800"/>
            <a:ext cx="7315200" cy="5149850"/>
          </a:xfrm>
          <a:prstGeom prst="rect">
            <a:avLst/>
          </a:prstGeom>
          <a:noFill/>
          <a:ln>
            <a:noFill/>
          </a:ln>
        </p:spPr>
      </p:pic>
    </p:spTree>
    <p:extLst>
      <p:ext uri="{BB962C8B-B14F-4D97-AF65-F5344CB8AC3E}">
        <p14:creationId xmlns:p14="http://schemas.microsoft.com/office/powerpoint/2010/main" val="813826457"/>
      </p:ext>
    </p:extLst>
  </p:cSld>
  <p:clrMapOvr>
    <a:masterClrMapping/>
  </p:clrMapOvr>
  <p:transition>
    <p:push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pic>
        <p:nvPicPr>
          <p:cNvPr id="216" name="Google Shape;216;p32"/>
          <p:cNvPicPr preferRelativeResize="0"/>
          <p:nvPr/>
        </p:nvPicPr>
        <p:blipFill rotWithShape="1">
          <a:blip r:embed="rId3">
            <a:alphaModFix/>
          </a:blip>
          <a:srcRect/>
          <a:stretch/>
        </p:blipFill>
        <p:spPr>
          <a:xfrm>
            <a:off x="0" y="533400"/>
            <a:ext cx="4572000" cy="3048000"/>
          </a:xfrm>
          <a:prstGeom prst="rect">
            <a:avLst/>
          </a:prstGeom>
          <a:noFill/>
          <a:ln>
            <a:noFill/>
          </a:ln>
        </p:spPr>
      </p:pic>
      <p:pic>
        <p:nvPicPr>
          <p:cNvPr id="217" name="Google Shape;217;p32"/>
          <p:cNvPicPr preferRelativeResize="0"/>
          <p:nvPr/>
        </p:nvPicPr>
        <p:blipFill rotWithShape="1">
          <a:blip r:embed="rId4">
            <a:alphaModFix/>
          </a:blip>
          <a:srcRect/>
          <a:stretch/>
        </p:blipFill>
        <p:spPr>
          <a:xfrm>
            <a:off x="4572000" y="533400"/>
            <a:ext cx="4572000" cy="3048000"/>
          </a:xfrm>
          <a:prstGeom prst="rect">
            <a:avLst/>
          </a:prstGeom>
          <a:noFill/>
          <a:ln>
            <a:noFill/>
          </a:ln>
        </p:spPr>
      </p:pic>
      <p:pic>
        <p:nvPicPr>
          <p:cNvPr id="218" name="Google Shape;218;p32"/>
          <p:cNvPicPr preferRelativeResize="0"/>
          <p:nvPr/>
        </p:nvPicPr>
        <p:blipFill rotWithShape="1">
          <a:blip r:embed="rId5">
            <a:alphaModFix/>
          </a:blip>
          <a:srcRect/>
          <a:stretch/>
        </p:blipFill>
        <p:spPr>
          <a:xfrm>
            <a:off x="0" y="3581400"/>
            <a:ext cx="4572000" cy="3276600"/>
          </a:xfrm>
          <a:prstGeom prst="rect">
            <a:avLst/>
          </a:prstGeom>
          <a:noFill/>
          <a:ln>
            <a:noFill/>
          </a:ln>
        </p:spPr>
      </p:pic>
      <p:pic>
        <p:nvPicPr>
          <p:cNvPr id="219" name="Google Shape;219;p32"/>
          <p:cNvPicPr preferRelativeResize="0"/>
          <p:nvPr/>
        </p:nvPicPr>
        <p:blipFill rotWithShape="1">
          <a:blip r:embed="rId6">
            <a:alphaModFix/>
          </a:blip>
          <a:srcRect/>
          <a:stretch/>
        </p:blipFill>
        <p:spPr>
          <a:xfrm>
            <a:off x="4572000" y="3581400"/>
            <a:ext cx="4572000" cy="3276600"/>
          </a:xfrm>
          <a:prstGeom prst="rect">
            <a:avLst/>
          </a:prstGeom>
          <a:noFill/>
          <a:ln>
            <a:noFill/>
          </a:ln>
        </p:spPr>
      </p:pic>
    </p:spTree>
    <p:extLst>
      <p:ext uri="{BB962C8B-B14F-4D97-AF65-F5344CB8AC3E}">
        <p14:creationId xmlns:p14="http://schemas.microsoft.com/office/powerpoint/2010/main" val="2628872514"/>
      </p:ext>
    </p:extLst>
  </p:cSld>
  <p:clrMapOvr>
    <a:masterClrMapping/>
  </p:clrMapOvr>
  <p:transition>
    <p:push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pic>
        <p:nvPicPr>
          <p:cNvPr id="224" name="Google Shape;224;p33"/>
          <p:cNvPicPr preferRelativeResize="0"/>
          <p:nvPr/>
        </p:nvPicPr>
        <p:blipFill rotWithShape="1">
          <a:blip r:embed="rId3">
            <a:alphaModFix/>
          </a:blip>
          <a:srcRect/>
          <a:stretch/>
        </p:blipFill>
        <p:spPr>
          <a:xfrm>
            <a:off x="0" y="0"/>
            <a:ext cx="9144000" cy="6686550"/>
          </a:xfrm>
          <a:prstGeom prst="rect">
            <a:avLst/>
          </a:prstGeom>
          <a:noFill/>
          <a:ln>
            <a:noFill/>
          </a:ln>
        </p:spPr>
      </p:pic>
    </p:spTree>
    <p:extLst>
      <p:ext uri="{BB962C8B-B14F-4D97-AF65-F5344CB8AC3E}">
        <p14:creationId xmlns:p14="http://schemas.microsoft.com/office/powerpoint/2010/main" val="8468998"/>
      </p:ext>
    </p:extLst>
  </p:cSld>
  <p:clrMapOvr>
    <a:masterClrMapping/>
  </p:clrMapOvr>
  <p:transition>
    <p:push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34"/>
          <p:cNvSpPr txBox="1"/>
          <p:nvPr/>
        </p:nvSpPr>
        <p:spPr>
          <a:xfrm>
            <a:off x="1428750" y="498216"/>
            <a:ext cx="7239000" cy="703263"/>
          </a:xfrm>
          <a:prstGeom prst="rect">
            <a:avLst/>
          </a:prstGeom>
          <a:noFill/>
          <a:ln>
            <a:noFill/>
          </a:ln>
        </p:spPr>
        <p:txBody>
          <a:bodyPr spcFirstLastPara="1" wrap="square" lIns="90000" tIns="46800" rIns="90000" bIns="46800" anchor="t" anchorCtr="0">
            <a:noAutofit/>
          </a:bodyPr>
          <a:lstStyle/>
          <a:p>
            <a:pPr marL="0" marR="0" lvl="0" indent="0" algn="ctr" rtl="0">
              <a:spcBef>
                <a:spcPts val="0"/>
              </a:spcBef>
              <a:spcAft>
                <a:spcPts val="0"/>
              </a:spcAft>
              <a:buClr>
                <a:srgbClr val="D80000"/>
              </a:buClr>
              <a:buSzPts val="4000"/>
              <a:buFont typeface="Times New Roman"/>
              <a:buNone/>
            </a:pPr>
            <a:r>
              <a:rPr lang="en-US" sz="4000" b="1" dirty="0">
                <a:solidFill>
                  <a:srgbClr val="D80000"/>
                </a:solidFill>
                <a:latin typeface="Comic Sans MS"/>
                <a:ea typeface="Comic Sans MS"/>
                <a:cs typeface="Comic Sans MS"/>
                <a:sym typeface="Comic Sans MS"/>
              </a:rPr>
              <a:t>Admiral </a:t>
            </a:r>
            <a:r>
              <a:rPr lang="en-US" sz="4000" b="1" dirty="0" err="1">
                <a:solidFill>
                  <a:srgbClr val="D80000"/>
                </a:solidFill>
                <a:latin typeface="Comic Sans MS"/>
                <a:ea typeface="Comic Sans MS"/>
                <a:cs typeface="Comic Sans MS"/>
                <a:sym typeface="Comic Sans MS"/>
              </a:rPr>
              <a:t>Isoroku</a:t>
            </a:r>
            <a:r>
              <a:rPr lang="en-US" sz="4000" b="1" dirty="0">
                <a:solidFill>
                  <a:srgbClr val="D80000"/>
                </a:solidFill>
                <a:latin typeface="Comic Sans MS"/>
                <a:ea typeface="Comic Sans MS"/>
                <a:cs typeface="Comic Sans MS"/>
                <a:sym typeface="Comic Sans MS"/>
              </a:rPr>
              <a:t> Yamamoto</a:t>
            </a:r>
            <a:endParaRPr dirty="0"/>
          </a:p>
        </p:txBody>
      </p:sp>
      <p:pic>
        <p:nvPicPr>
          <p:cNvPr id="230" name="Google Shape;230;p34"/>
          <p:cNvPicPr preferRelativeResize="0"/>
          <p:nvPr/>
        </p:nvPicPr>
        <p:blipFill rotWithShape="1">
          <a:blip r:embed="rId3">
            <a:alphaModFix/>
          </a:blip>
          <a:srcRect/>
          <a:stretch/>
        </p:blipFill>
        <p:spPr>
          <a:xfrm>
            <a:off x="3124200" y="1219200"/>
            <a:ext cx="3848100" cy="5181600"/>
          </a:xfrm>
          <a:prstGeom prst="rect">
            <a:avLst/>
          </a:prstGeom>
          <a:noFill/>
          <a:ln>
            <a:noFill/>
          </a:ln>
        </p:spPr>
      </p:pic>
    </p:spTree>
    <p:extLst>
      <p:ext uri="{BB962C8B-B14F-4D97-AF65-F5344CB8AC3E}">
        <p14:creationId xmlns:p14="http://schemas.microsoft.com/office/powerpoint/2010/main" val="1248982361"/>
      </p:ext>
    </p:extLst>
  </p:cSld>
  <p:clrMapOvr>
    <a:masterClrMapping/>
  </p:clrMapOvr>
  <p:transition>
    <p:push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35"/>
          <p:cNvSpPr txBox="1"/>
          <p:nvPr/>
        </p:nvSpPr>
        <p:spPr>
          <a:xfrm>
            <a:off x="1143000" y="507114"/>
            <a:ext cx="7315200" cy="673100"/>
          </a:xfrm>
          <a:prstGeom prst="rect">
            <a:avLst/>
          </a:prstGeom>
          <a:noFill/>
          <a:ln>
            <a:noFill/>
          </a:ln>
        </p:spPr>
        <p:txBody>
          <a:bodyPr spcFirstLastPara="1" wrap="square" lIns="90000" tIns="46800" rIns="90000" bIns="46800" anchor="t" anchorCtr="0">
            <a:noAutofit/>
          </a:bodyPr>
          <a:lstStyle/>
          <a:p>
            <a:pPr marL="0" marR="0" lvl="0" indent="0" algn="ctr" rtl="0">
              <a:spcBef>
                <a:spcPts val="0"/>
              </a:spcBef>
              <a:spcAft>
                <a:spcPts val="0"/>
              </a:spcAft>
              <a:buClr>
                <a:srgbClr val="D80000"/>
              </a:buClr>
              <a:buSzPts val="3800"/>
              <a:buFont typeface="Times New Roman"/>
              <a:buNone/>
            </a:pPr>
            <a:r>
              <a:rPr lang="en-US" sz="3800" b="1" dirty="0">
                <a:solidFill>
                  <a:srgbClr val="D80000"/>
                </a:solidFill>
                <a:latin typeface="Comic Sans MS"/>
                <a:ea typeface="Comic Sans MS"/>
                <a:cs typeface="Comic Sans MS"/>
                <a:sym typeface="Comic Sans MS"/>
              </a:rPr>
              <a:t>Pearl Harbor Memorial</a:t>
            </a:r>
            <a:endParaRPr dirty="0"/>
          </a:p>
        </p:txBody>
      </p:sp>
      <p:pic>
        <p:nvPicPr>
          <p:cNvPr id="236" name="Google Shape;236;p35"/>
          <p:cNvPicPr preferRelativeResize="0"/>
          <p:nvPr/>
        </p:nvPicPr>
        <p:blipFill rotWithShape="1">
          <a:blip r:embed="rId3">
            <a:alphaModFix/>
          </a:blip>
          <a:srcRect/>
          <a:stretch/>
        </p:blipFill>
        <p:spPr>
          <a:xfrm>
            <a:off x="1524000" y="1143000"/>
            <a:ext cx="7239000" cy="4776788"/>
          </a:xfrm>
          <a:prstGeom prst="rect">
            <a:avLst/>
          </a:prstGeom>
          <a:noFill/>
          <a:ln>
            <a:noFill/>
          </a:ln>
        </p:spPr>
      </p:pic>
      <p:sp>
        <p:nvSpPr>
          <p:cNvPr id="237" name="Google Shape;237;p35"/>
          <p:cNvSpPr txBox="1"/>
          <p:nvPr/>
        </p:nvSpPr>
        <p:spPr>
          <a:xfrm>
            <a:off x="2743200" y="6096000"/>
            <a:ext cx="4800600" cy="520700"/>
          </a:xfrm>
          <a:prstGeom prst="rect">
            <a:avLst/>
          </a:prstGeom>
          <a:noFill/>
          <a:ln>
            <a:noFill/>
          </a:ln>
        </p:spPr>
        <p:txBody>
          <a:bodyPr spcFirstLastPara="1" wrap="square" lIns="90000" tIns="46800" rIns="90000" bIns="46800" anchor="t" anchorCtr="0">
            <a:noAutofit/>
          </a:bodyPr>
          <a:lstStyle/>
          <a:p>
            <a:pPr marL="0" marR="0" lvl="0" indent="0" algn="ctr" rtl="0">
              <a:spcBef>
                <a:spcPts val="0"/>
              </a:spcBef>
              <a:spcAft>
                <a:spcPts val="0"/>
              </a:spcAft>
              <a:buClr>
                <a:srgbClr val="000000"/>
              </a:buClr>
              <a:buSzPts val="2800"/>
              <a:buFont typeface="Times New Roman"/>
              <a:buNone/>
            </a:pPr>
            <a:r>
              <a:rPr lang="en-US" sz="2800" b="1">
                <a:solidFill>
                  <a:srgbClr val="000000"/>
                </a:solidFill>
                <a:latin typeface="Comic Sans MS"/>
                <a:ea typeface="Comic Sans MS"/>
                <a:cs typeface="Comic Sans MS"/>
                <a:sym typeface="Comic Sans MS"/>
              </a:rPr>
              <a:t>2,887 Americans Dead!</a:t>
            </a:r>
            <a:endParaRPr/>
          </a:p>
        </p:txBody>
      </p:sp>
    </p:spTree>
    <p:extLst>
      <p:ext uri="{BB962C8B-B14F-4D97-AF65-F5344CB8AC3E}">
        <p14:creationId xmlns:p14="http://schemas.microsoft.com/office/powerpoint/2010/main" val="156329016"/>
      </p:ext>
    </p:extLst>
  </p:cSld>
  <p:clrMapOvr>
    <a:masterClrMapping/>
  </p:clrMapOvr>
  <p:transition>
    <p:push dir="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1"/>
          <p:cNvSpPr>
            <a:spLocks noGrp="1" noChangeArrowheads="1"/>
          </p:cNvSpPr>
          <p:nvPr>
            <p:ph type="title"/>
          </p:nvPr>
        </p:nvSpPr>
        <p:spPr>
          <a:xfrm>
            <a:off x="685800" y="609600"/>
            <a:ext cx="7772400" cy="1143000"/>
          </a:xfrm>
        </p:spPr>
        <p:txBody>
          <a:bodyPr lIns="91440" tIns="45720" rIns="91440" bIns="45720"/>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z="3600" smtClean="0"/>
              <a:t>FDR’s War Message</a:t>
            </a:r>
            <a:endParaRPr lang="en-US" altLang="en-US" sz="3600" b="1" smtClean="0"/>
          </a:p>
        </p:txBody>
      </p:sp>
      <p:sp>
        <p:nvSpPr>
          <p:cNvPr id="13315" name="Rectangle 2"/>
          <p:cNvSpPr>
            <a:spLocks noGrp="1" noChangeArrowheads="1"/>
          </p:cNvSpPr>
          <p:nvPr>
            <p:ph type="body" idx="1"/>
          </p:nvPr>
        </p:nvSpPr>
        <p:spPr>
          <a:xfrm>
            <a:off x="685800" y="1981200"/>
            <a:ext cx="3810000" cy="4114800"/>
          </a:xfrm>
        </p:spPr>
        <p:txBody>
          <a:bodyPr/>
          <a:lstStyle/>
          <a:p>
            <a:pPr marL="339725" indent="-339725">
              <a:spcBef>
                <a:spcPts val="700"/>
              </a:spcBef>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altLang="en-US" sz="2800" smtClean="0"/>
              <a:t>Delivered to Congress on December 8, 1941</a:t>
            </a:r>
          </a:p>
          <a:p>
            <a:pPr marL="339725" indent="-339725">
              <a:spcBef>
                <a:spcPts val="700"/>
              </a:spcBef>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altLang="en-US" sz="2800" smtClean="0"/>
              <a:t>Only one member of Congress voted against declaring war</a:t>
            </a:r>
          </a:p>
          <a:p>
            <a:pPr marL="339725" indent="-339725">
              <a:spcBef>
                <a:spcPts val="700"/>
              </a:spcBef>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altLang="en-US" sz="2800" smtClean="0"/>
              <a:t>Germany declared </a:t>
            </a:r>
            <a:br>
              <a:rPr lang="en-US" altLang="en-US" sz="2800" smtClean="0"/>
            </a:br>
            <a:r>
              <a:rPr lang="en-US" altLang="en-US" sz="2800" smtClean="0"/>
              <a:t>war on the U.S. a </a:t>
            </a:r>
            <a:br>
              <a:rPr lang="en-US" altLang="en-US" sz="2800" smtClean="0"/>
            </a:br>
            <a:r>
              <a:rPr lang="en-US" altLang="en-US" sz="2800" smtClean="0"/>
              <a:t>few days later</a:t>
            </a:r>
          </a:p>
        </p:txBody>
      </p:sp>
      <p:pic>
        <p:nvPicPr>
          <p:cNvPr id="1331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1905000"/>
            <a:ext cx="3101975"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3317" name="Text Box 4"/>
          <p:cNvSpPr txBox="1">
            <a:spLocks noChangeArrowheads="1"/>
          </p:cNvSpPr>
          <p:nvPr/>
        </p:nvSpPr>
        <p:spPr bwMode="auto">
          <a:xfrm>
            <a:off x="4953000" y="5867400"/>
            <a:ext cx="2895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defRPr>
            </a:lvl9pPr>
          </a:lstStyle>
          <a:p>
            <a:pPr algn="ctr" eaLnBrk="1" hangingPunct="1"/>
            <a:r>
              <a:rPr lang="en-US" altLang="en-US" sz="1800">
                <a:solidFill>
                  <a:srgbClr val="000000"/>
                </a:solidFill>
              </a:rPr>
              <a:t>FDR signs the</a:t>
            </a:r>
            <a:br>
              <a:rPr lang="en-US" altLang="en-US" sz="1800">
                <a:solidFill>
                  <a:srgbClr val="000000"/>
                </a:solidFill>
              </a:rPr>
            </a:br>
            <a:r>
              <a:rPr lang="en-US" altLang="en-US" sz="1800">
                <a:solidFill>
                  <a:srgbClr val="000000"/>
                </a:solidFill>
              </a:rPr>
              <a:t>declaration of war with Japan</a:t>
            </a:r>
          </a:p>
        </p:txBody>
      </p:sp>
    </p:spTree>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
          <p:cNvSpPr>
            <a:spLocks noGrp="1" noChangeArrowheads="1"/>
          </p:cNvSpPr>
          <p:nvPr>
            <p:ph type="title"/>
          </p:nvPr>
        </p:nvSpPr>
        <p:spPr>
          <a:xfrm>
            <a:off x="0" y="465138"/>
            <a:ext cx="9144000" cy="1431925"/>
          </a:xfrm>
        </p:spPr>
        <p:txBody>
          <a:bodyPr lIns="91440" tIns="45720" rIns="91440" bIns="45720"/>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mtClean="0"/>
              <a:t>U-Boats in the Western Atlantic</a:t>
            </a:r>
          </a:p>
        </p:txBody>
      </p:sp>
      <p:sp>
        <p:nvSpPr>
          <p:cNvPr id="16387" name="Rectangle 2"/>
          <p:cNvSpPr>
            <a:spLocks noGrp="1" noChangeArrowheads="1"/>
          </p:cNvSpPr>
          <p:nvPr>
            <p:ph type="body" idx="1"/>
          </p:nvPr>
        </p:nvSpPr>
        <p:spPr>
          <a:xfrm>
            <a:off x="4267200" y="1981200"/>
            <a:ext cx="4876800" cy="4114800"/>
          </a:xfrm>
        </p:spPr>
        <p:txBody>
          <a:bodyPr lIns="91440" tIns="45720" rIns="91440" bIns="45720"/>
          <a:lstStyle/>
          <a:p>
            <a:pPr marL="339725" indent="-339725">
              <a:spcBef>
                <a:spcPts val="700"/>
              </a:spcBef>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altLang="en-US" sz="2800" smtClean="0"/>
              <a:t>Operation </a:t>
            </a:r>
            <a:r>
              <a:rPr lang="en-US" altLang="en-US" sz="2800" i="1" smtClean="0"/>
              <a:t>Paukenschlag</a:t>
            </a:r>
            <a:r>
              <a:rPr lang="en-US" altLang="en-US" sz="2800" smtClean="0"/>
              <a:t> </a:t>
            </a:r>
          </a:p>
          <a:p>
            <a:pPr marL="339725" indent="-339725">
              <a:spcBef>
                <a:spcPts val="700"/>
              </a:spcBef>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altLang="en-US" sz="2800" smtClean="0"/>
              <a:t>East Coast essentially undefended</a:t>
            </a:r>
          </a:p>
          <a:p>
            <a:pPr marL="339725" indent="-339725">
              <a:spcBef>
                <a:spcPts val="700"/>
              </a:spcBef>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altLang="en-US" sz="2800" smtClean="0"/>
              <a:t>U-boats sank over 500 ships in the U.S. defense zone, July–December 1942</a:t>
            </a:r>
          </a:p>
          <a:p>
            <a:pPr marL="339725" indent="-339725">
              <a:spcBef>
                <a:spcPts val="700"/>
              </a:spcBef>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altLang="en-US" sz="2800" smtClean="0"/>
              <a:t>U.S. 10th Fleet fought against U-boats in western Atlantic</a:t>
            </a:r>
          </a:p>
          <a:p>
            <a:pPr marL="339725" indent="-339725">
              <a:spcBef>
                <a:spcPts val="700"/>
              </a:spcBef>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altLang="en-US" sz="2800" smtClean="0"/>
              <a:t>Sank 65 U-boats in six months</a:t>
            </a:r>
          </a:p>
        </p:txBody>
      </p:sp>
      <p:pic>
        <p:nvPicPr>
          <p:cNvPr id="16388" name="Picture 4" descr="U_57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2362200"/>
            <a:ext cx="3505200" cy="236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9" name="Text Box 5"/>
          <p:cNvSpPr txBox="1">
            <a:spLocks noChangeArrowheads="1"/>
          </p:cNvSpPr>
          <p:nvPr/>
        </p:nvSpPr>
        <p:spPr bwMode="auto">
          <a:xfrm>
            <a:off x="533400" y="4800600"/>
            <a:ext cx="3581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spcBef>
                <a:spcPct val="50000"/>
              </a:spcBef>
            </a:pPr>
            <a:r>
              <a:rPr lang="en-US" altLang="en-US" sz="1800">
                <a:solidFill>
                  <a:schemeClr val="tx1"/>
                </a:solidFill>
              </a:rPr>
              <a:t>A German U-boat</a:t>
            </a:r>
          </a:p>
        </p:txBody>
      </p:sp>
    </p:spTree>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1026"/>
          <p:cNvSpPr>
            <a:spLocks noGrp="1" noChangeArrowheads="1"/>
          </p:cNvSpPr>
          <p:nvPr>
            <p:ph type="title"/>
          </p:nvPr>
        </p:nvSpPr>
        <p:spPr/>
        <p:txBody>
          <a:bodyPr/>
          <a:lstStyle/>
          <a:p>
            <a:r>
              <a:rPr lang="en-US" altLang="en-US" smtClean="0"/>
              <a:t>Essential Questions</a:t>
            </a:r>
          </a:p>
        </p:txBody>
      </p:sp>
      <p:sp>
        <p:nvSpPr>
          <p:cNvPr id="3075" name="Rectangle 1027"/>
          <p:cNvSpPr>
            <a:spLocks noGrp="1" noChangeArrowheads="1"/>
          </p:cNvSpPr>
          <p:nvPr>
            <p:ph type="body" idx="1"/>
          </p:nvPr>
        </p:nvSpPr>
        <p:spPr/>
        <p:txBody>
          <a:bodyPr/>
          <a:lstStyle/>
          <a:p>
            <a:r>
              <a:rPr lang="en-US" altLang="en-US" sz="2400" smtClean="0">
                <a:cs typeface="Times New Roman" panose="02020603050405020304" pitchFamily="18" charset="0"/>
              </a:rPr>
              <a:t>How did America initially respond to the events leading </a:t>
            </a:r>
            <a:br>
              <a:rPr lang="en-US" altLang="en-US" sz="2400" smtClean="0">
                <a:cs typeface="Times New Roman" panose="02020603050405020304" pitchFamily="18" charset="0"/>
              </a:rPr>
            </a:br>
            <a:r>
              <a:rPr lang="en-US" altLang="en-US" sz="2400" smtClean="0">
                <a:cs typeface="Times New Roman" panose="02020603050405020304" pitchFamily="18" charset="0"/>
              </a:rPr>
              <a:t>to WWII?</a:t>
            </a:r>
            <a:endParaRPr lang="en-US" altLang="en-US" sz="2400" smtClean="0"/>
          </a:p>
          <a:p>
            <a:r>
              <a:rPr lang="en-US" altLang="en-US" sz="2400" smtClean="0">
                <a:cs typeface="Times New Roman" panose="02020603050405020304" pitchFamily="18" charset="0"/>
              </a:rPr>
              <a:t>How did the war change the American home front, both culturally and socially?</a:t>
            </a:r>
            <a:endParaRPr lang="en-US" altLang="en-US" sz="2400" smtClean="0"/>
          </a:p>
          <a:p>
            <a:r>
              <a:rPr lang="en-US" altLang="en-US" sz="2400" smtClean="0">
                <a:cs typeface="Times New Roman" panose="02020603050405020304" pitchFamily="18" charset="0"/>
              </a:rPr>
              <a:t>How did the war transform the U.S. economy both immediately and in the long term?</a:t>
            </a:r>
            <a:endParaRPr lang="en-US" altLang="en-US" sz="2400" smtClean="0"/>
          </a:p>
          <a:p>
            <a:r>
              <a:rPr lang="en-US" altLang="en-US" sz="2400" smtClean="0">
                <a:cs typeface="Times New Roman" panose="02020603050405020304" pitchFamily="18" charset="0"/>
              </a:rPr>
              <a:t>How did the war affect minority groups during the period?</a:t>
            </a:r>
            <a:endParaRPr lang="en-US" altLang="en-US" sz="2400" smtClean="0"/>
          </a:p>
          <a:p>
            <a:r>
              <a:rPr lang="en-US" altLang="en-US" sz="2400" smtClean="0">
                <a:cs typeface="Times New Roman" panose="02020603050405020304" pitchFamily="18" charset="0"/>
              </a:rPr>
              <a:t>What effect did the war have on American industry?</a:t>
            </a:r>
            <a:endParaRPr lang="en-US" altLang="en-US" sz="2400" smtClean="0"/>
          </a:p>
          <a:p>
            <a:r>
              <a:rPr lang="en-US" altLang="en-US" sz="2400" smtClean="0">
                <a:cs typeface="Times New Roman" panose="02020603050405020304" pitchFamily="18" charset="0"/>
              </a:rPr>
              <a:t>How did the war unify America in a common purpose?</a:t>
            </a:r>
            <a:endParaRPr lang="en-US" altLang="en-US" sz="240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
          <p:cNvSpPr>
            <a:spLocks noGrp="1" noChangeArrowheads="1"/>
          </p:cNvSpPr>
          <p:nvPr>
            <p:ph type="title"/>
          </p:nvPr>
        </p:nvSpPr>
        <p:spPr>
          <a:xfrm>
            <a:off x="685800" y="609600"/>
            <a:ext cx="7772400" cy="1143000"/>
          </a:xfrm>
        </p:spPr>
        <p:txBody>
          <a:bodyPr lIns="91440" tIns="45720" rIns="91440" bIns="45720"/>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mtClean="0"/>
              <a:t>Civil Defense</a:t>
            </a:r>
          </a:p>
        </p:txBody>
      </p:sp>
      <p:pic>
        <p:nvPicPr>
          <p:cNvPr id="1843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828800"/>
            <a:ext cx="38100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8436" name="Text Box 4"/>
          <p:cNvSpPr txBox="1">
            <a:spLocks noChangeArrowheads="1"/>
          </p:cNvSpPr>
          <p:nvPr/>
        </p:nvSpPr>
        <p:spPr bwMode="auto">
          <a:xfrm>
            <a:off x="533400" y="5638800"/>
            <a:ext cx="3810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defRPr>
            </a:lvl9pPr>
          </a:lstStyle>
          <a:p>
            <a:pPr algn="ctr" eaLnBrk="1" hangingPunct="1">
              <a:spcBef>
                <a:spcPts val="1125"/>
              </a:spcBef>
            </a:pPr>
            <a:r>
              <a:rPr lang="en-US" altLang="en-US" sz="1800">
                <a:solidFill>
                  <a:srgbClr val="000000"/>
                </a:solidFill>
              </a:rPr>
              <a:t>The WWII-era Civil Defense logo</a:t>
            </a:r>
          </a:p>
        </p:txBody>
      </p:sp>
      <p:sp>
        <p:nvSpPr>
          <p:cNvPr id="18437" name="Rectangle 7"/>
          <p:cNvSpPr>
            <a:spLocks noGrp="1" noChangeArrowheads="1"/>
          </p:cNvSpPr>
          <p:nvPr>
            <p:ph type="body" sz="half" idx="2"/>
          </p:nvPr>
        </p:nvSpPr>
        <p:spPr>
          <a:xfrm>
            <a:off x="4418013" y="1981200"/>
            <a:ext cx="4344987" cy="4111625"/>
          </a:xfrm>
        </p:spPr>
        <p:txBody>
          <a:bodyPr/>
          <a:lstStyle/>
          <a:p>
            <a:pPr>
              <a:spcBef>
                <a:spcPts val="700"/>
              </a:spcBef>
            </a:pPr>
            <a:r>
              <a:rPr lang="en-US" altLang="en-US" sz="2800" smtClean="0"/>
              <a:t>Fears of attack by Axis Powers on U.S. mainland</a:t>
            </a:r>
          </a:p>
          <a:p>
            <a:pPr>
              <a:spcBef>
                <a:spcPts val="700"/>
              </a:spcBef>
            </a:pPr>
            <a:r>
              <a:rPr lang="en-US" altLang="en-US" sz="2800" smtClean="0"/>
              <a:t>Office of Civilian Defense</a:t>
            </a:r>
          </a:p>
          <a:p>
            <a:pPr>
              <a:spcBef>
                <a:spcPts val="700"/>
              </a:spcBef>
            </a:pPr>
            <a:r>
              <a:rPr lang="en-US" altLang="en-US" sz="2800" smtClean="0"/>
              <a:t>Civil Air Patrol and Civil Defense Corps</a:t>
            </a:r>
          </a:p>
          <a:p>
            <a:pPr>
              <a:spcBef>
                <a:spcPts val="700"/>
              </a:spcBef>
            </a:pPr>
            <a:r>
              <a:rPr lang="en-US" altLang="en-US" sz="2800" smtClean="0"/>
              <a:t>Performed various protective services</a:t>
            </a:r>
          </a:p>
        </p:txBody>
      </p:sp>
    </p:spTree>
  </p:cSld>
  <p:clrMapOvr>
    <a:masterClrMapping/>
  </p:clrMapOvr>
  <p:transition spd="med"/>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
          <p:cNvSpPr>
            <a:spLocks noGrp="1" noChangeArrowheads="1"/>
          </p:cNvSpPr>
          <p:nvPr>
            <p:ph type="title"/>
          </p:nvPr>
        </p:nvSpPr>
        <p:spPr>
          <a:xfrm>
            <a:off x="685800" y="609600"/>
            <a:ext cx="7772400" cy="1143000"/>
          </a:xfrm>
        </p:spPr>
        <p:txBody>
          <a:bodyPr lIns="91440" tIns="45720" rIns="91440" bIns="45720"/>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mtClean="0"/>
              <a:t>The War Powers Act</a:t>
            </a:r>
          </a:p>
        </p:txBody>
      </p:sp>
      <p:sp>
        <p:nvSpPr>
          <p:cNvPr id="19459" name="Rectangle 2"/>
          <p:cNvSpPr>
            <a:spLocks noGrp="1" noChangeArrowheads="1"/>
          </p:cNvSpPr>
          <p:nvPr>
            <p:ph type="body" idx="1"/>
          </p:nvPr>
        </p:nvSpPr>
        <p:spPr>
          <a:xfrm>
            <a:off x="685800" y="1981200"/>
            <a:ext cx="7772400" cy="4114800"/>
          </a:xfrm>
        </p:spPr>
        <p:txBody>
          <a:bodyPr lIns="91440" tIns="45720" rIns="91440" bIns="45720"/>
          <a:lstStyle/>
          <a:p>
            <a:pPr marL="339725" indent="-339725">
              <a:spcBef>
                <a:spcPts val="700"/>
              </a:spcBef>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altLang="en-US" sz="2800" smtClean="0"/>
              <a:t>Gave the president sweeping powers to conduct the war</a:t>
            </a:r>
          </a:p>
          <a:p>
            <a:pPr marL="339725" indent="-339725">
              <a:spcBef>
                <a:spcPts val="700"/>
              </a:spcBef>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altLang="en-US" sz="2800" smtClean="0"/>
              <a:t>President allowed to initiate and terminate </a:t>
            </a:r>
            <a:br>
              <a:rPr lang="en-US" altLang="en-US" sz="2800" smtClean="0"/>
            </a:br>
            <a:r>
              <a:rPr lang="en-US" altLang="en-US" sz="2800" smtClean="0"/>
              <a:t>war contracts</a:t>
            </a:r>
          </a:p>
          <a:p>
            <a:pPr marL="339725" indent="-339725">
              <a:spcBef>
                <a:spcPts val="700"/>
              </a:spcBef>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altLang="en-US" sz="2800" smtClean="0"/>
              <a:t>Government agencies set for wartime priorities</a:t>
            </a:r>
          </a:p>
          <a:p>
            <a:pPr marL="339725" indent="-339725">
              <a:spcBef>
                <a:spcPts val="700"/>
              </a:spcBef>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altLang="en-US" sz="2800" smtClean="0"/>
              <a:t>Foreign assets also frozen</a:t>
            </a:r>
          </a:p>
          <a:p>
            <a:pPr marL="339725" indent="-339725">
              <a:spcBef>
                <a:spcPts val="700"/>
              </a:spcBef>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altLang="en-US" sz="2800" smtClean="0"/>
              <a:t>Censorship allowed, though media generally censored themselves</a:t>
            </a:r>
          </a:p>
        </p:txBody>
      </p:sp>
    </p:spTree>
  </p:cSld>
  <p:clrMapOvr>
    <a:masterClrMapping/>
  </p:clrMapOvr>
  <p:transition spd="med"/>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2"/>
          <p:cNvSpPr txBox="1">
            <a:spLocks noChangeArrowheads="1"/>
          </p:cNvSpPr>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marL="606425" indent="-606425" eaLnBrk="0" hangingPunct="0">
              <a:tabLst>
                <a:tab pos="606425" algn="l"/>
                <a:tab pos="1063625" algn="l"/>
                <a:tab pos="1520825" algn="l"/>
                <a:tab pos="1978025" algn="l"/>
                <a:tab pos="2435225" algn="l"/>
                <a:tab pos="2892425" algn="l"/>
                <a:tab pos="3349625" algn="l"/>
                <a:tab pos="3806825" algn="l"/>
                <a:tab pos="4264025" algn="l"/>
                <a:tab pos="4721225" algn="l"/>
                <a:tab pos="5178425" algn="l"/>
                <a:tab pos="5635625" algn="l"/>
                <a:tab pos="6092825" algn="l"/>
                <a:tab pos="6550025" algn="l"/>
                <a:tab pos="7007225" algn="l"/>
                <a:tab pos="7464425" algn="l"/>
                <a:tab pos="7921625" algn="l"/>
                <a:tab pos="8378825" algn="l"/>
                <a:tab pos="8836025" algn="l"/>
                <a:tab pos="9293225" algn="l"/>
                <a:tab pos="9750425" algn="l"/>
              </a:tabLst>
              <a:defRPr sz="2400">
                <a:solidFill>
                  <a:schemeClr val="bg1"/>
                </a:solidFill>
                <a:latin typeface="Times New Roman" panose="02020603050405020304" pitchFamily="18" charset="0"/>
              </a:defRPr>
            </a:lvl1pPr>
            <a:lvl2pPr eaLnBrk="0" hangingPunct="0">
              <a:tabLst>
                <a:tab pos="606425" algn="l"/>
                <a:tab pos="1063625" algn="l"/>
                <a:tab pos="1520825" algn="l"/>
                <a:tab pos="1978025" algn="l"/>
                <a:tab pos="2435225" algn="l"/>
                <a:tab pos="2892425" algn="l"/>
                <a:tab pos="3349625" algn="l"/>
                <a:tab pos="3806825" algn="l"/>
                <a:tab pos="4264025" algn="l"/>
                <a:tab pos="4721225" algn="l"/>
                <a:tab pos="5178425" algn="l"/>
                <a:tab pos="5635625" algn="l"/>
                <a:tab pos="6092825" algn="l"/>
                <a:tab pos="6550025" algn="l"/>
                <a:tab pos="7007225" algn="l"/>
                <a:tab pos="7464425" algn="l"/>
                <a:tab pos="7921625" algn="l"/>
                <a:tab pos="8378825" algn="l"/>
                <a:tab pos="8836025" algn="l"/>
                <a:tab pos="9293225" algn="l"/>
                <a:tab pos="9750425" algn="l"/>
              </a:tabLst>
              <a:defRPr sz="2400">
                <a:solidFill>
                  <a:schemeClr val="bg1"/>
                </a:solidFill>
                <a:latin typeface="Times New Roman" panose="02020603050405020304" pitchFamily="18" charset="0"/>
              </a:defRPr>
            </a:lvl2pPr>
            <a:lvl3pPr eaLnBrk="0" hangingPunct="0">
              <a:tabLst>
                <a:tab pos="606425" algn="l"/>
                <a:tab pos="1063625" algn="l"/>
                <a:tab pos="1520825" algn="l"/>
                <a:tab pos="1978025" algn="l"/>
                <a:tab pos="2435225" algn="l"/>
                <a:tab pos="2892425" algn="l"/>
                <a:tab pos="3349625" algn="l"/>
                <a:tab pos="3806825" algn="l"/>
                <a:tab pos="4264025" algn="l"/>
                <a:tab pos="4721225" algn="l"/>
                <a:tab pos="5178425" algn="l"/>
                <a:tab pos="5635625" algn="l"/>
                <a:tab pos="6092825" algn="l"/>
                <a:tab pos="6550025" algn="l"/>
                <a:tab pos="7007225" algn="l"/>
                <a:tab pos="7464425" algn="l"/>
                <a:tab pos="7921625" algn="l"/>
                <a:tab pos="8378825" algn="l"/>
                <a:tab pos="8836025" algn="l"/>
                <a:tab pos="9293225" algn="l"/>
                <a:tab pos="9750425" algn="l"/>
              </a:tabLst>
              <a:defRPr sz="2400">
                <a:solidFill>
                  <a:schemeClr val="bg1"/>
                </a:solidFill>
                <a:latin typeface="Times New Roman" panose="02020603050405020304" pitchFamily="18" charset="0"/>
              </a:defRPr>
            </a:lvl3pPr>
            <a:lvl4pPr eaLnBrk="0" hangingPunct="0">
              <a:tabLst>
                <a:tab pos="606425" algn="l"/>
                <a:tab pos="1063625" algn="l"/>
                <a:tab pos="1520825" algn="l"/>
                <a:tab pos="1978025" algn="l"/>
                <a:tab pos="2435225" algn="l"/>
                <a:tab pos="2892425" algn="l"/>
                <a:tab pos="3349625" algn="l"/>
                <a:tab pos="3806825" algn="l"/>
                <a:tab pos="4264025" algn="l"/>
                <a:tab pos="4721225" algn="l"/>
                <a:tab pos="5178425" algn="l"/>
                <a:tab pos="5635625" algn="l"/>
                <a:tab pos="6092825" algn="l"/>
                <a:tab pos="6550025" algn="l"/>
                <a:tab pos="7007225" algn="l"/>
                <a:tab pos="7464425" algn="l"/>
                <a:tab pos="7921625" algn="l"/>
                <a:tab pos="8378825" algn="l"/>
                <a:tab pos="8836025" algn="l"/>
                <a:tab pos="9293225" algn="l"/>
                <a:tab pos="9750425" algn="l"/>
              </a:tabLst>
              <a:defRPr sz="2400">
                <a:solidFill>
                  <a:schemeClr val="bg1"/>
                </a:solidFill>
                <a:latin typeface="Times New Roman" panose="02020603050405020304" pitchFamily="18" charset="0"/>
              </a:defRPr>
            </a:lvl4pPr>
            <a:lvl5pPr eaLnBrk="0" hangingPunct="0">
              <a:tabLst>
                <a:tab pos="606425" algn="l"/>
                <a:tab pos="1063625" algn="l"/>
                <a:tab pos="1520825" algn="l"/>
                <a:tab pos="1978025" algn="l"/>
                <a:tab pos="2435225" algn="l"/>
                <a:tab pos="2892425" algn="l"/>
                <a:tab pos="3349625" algn="l"/>
                <a:tab pos="3806825" algn="l"/>
                <a:tab pos="4264025" algn="l"/>
                <a:tab pos="4721225" algn="l"/>
                <a:tab pos="5178425" algn="l"/>
                <a:tab pos="5635625" algn="l"/>
                <a:tab pos="6092825" algn="l"/>
                <a:tab pos="6550025" algn="l"/>
                <a:tab pos="7007225" algn="l"/>
                <a:tab pos="7464425" algn="l"/>
                <a:tab pos="7921625" algn="l"/>
                <a:tab pos="8378825" algn="l"/>
                <a:tab pos="8836025" algn="l"/>
                <a:tab pos="9293225" algn="l"/>
                <a:tab pos="9750425" algn="l"/>
              </a:tabLst>
              <a:defRPr sz="2400">
                <a:solidFill>
                  <a:schemeClr val="bg1"/>
                </a:solidFill>
                <a:latin typeface="Times New Roman" panose="02020603050405020304" pitchFamily="18"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606425" algn="l"/>
                <a:tab pos="1063625" algn="l"/>
                <a:tab pos="1520825" algn="l"/>
                <a:tab pos="1978025" algn="l"/>
                <a:tab pos="2435225" algn="l"/>
                <a:tab pos="2892425" algn="l"/>
                <a:tab pos="3349625" algn="l"/>
                <a:tab pos="3806825" algn="l"/>
                <a:tab pos="4264025" algn="l"/>
                <a:tab pos="4721225" algn="l"/>
                <a:tab pos="5178425" algn="l"/>
                <a:tab pos="5635625" algn="l"/>
                <a:tab pos="6092825" algn="l"/>
                <a:tab pos="6550025" algn="l"/>
                <a:tab pos="7007225" algn="l"/>
                <a:tab pos="7464425" algn="l"/>
                <a:tab pos="7921625" algn="l"/>
                <a:tab pos="8378825" algn="l"/>
                <a:tab pos="8836025" algn="l"/>
                <a:tab pos="9293225" algn="l"/>
                <a:tab pos="9750425" algn="l"/>
              </a:tabLst>
              <a:defRPr sz="2400">
                <a:solidFill>
                  <a:schemeClr val="bg1"/>
                </a:solidFill>
                <a:latin typeface="Times New Roman" panose="02020603050405020304" pitchFamily="18"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606425" algn="l"/>
                <a:tab pos="1063625" algn="l"/>
                <a:tab pos="1520825" algn="l"/>
                <a:tab pos="1978025" algn="l"/>
                <a:tab pos="2435225" algn="l"/>
                <a:tab pos="2892425" algn="l"/>
                <a:tab pos="3349625" algn="l"/>
                <a:tab pos="3806825" algn="l"/>
                <a:tab pos="4264025" algn="l"/>
                <a:tab pos="4721225" algn="l"/>
                <a:tab pos="5178425" algn="l"/>
                <a:tab pos="5635625" algn="l"/>
                <a:tab pos="6092825" algn="l"/>
                <a:tab pos="6550025" algn="l"/>
                <a:tab pos="7007225" algn="l"/>
                <a:tab pos="7464425" algn="l"/>
                <a:tab pos="7921625" algn="l"/>
                <a:tab pos="8378825" algn="l"/>
                <a:tab pos="8836025" algn="l"/>
                <a:tab pos="9293225" algn="l"/>
                <a:tab pos="9750425" algn="l"/>
              </a:tabLst>
              <a:defRPr sz="2400">
                <a:solidFill>
                  <a:schemeClr val="bg1"/>
                </a:solidFill>
                <a:latin typeface="Times New Roman" panose="02020603050405020304" pitchFamily="18"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606425" algn="l"/>
                <a:tab pos="1063625" algn="l"/>
                <a:tab pos="1520825" algn="l"/>
                <a:tab pos="1978025" algn="l"/>
                <a:tab pos="2435225" algn="l"/>
                <a:tab pos="2892425" algn="l"/>
                <a:tab pos="3349625" algn="l"/>
                <a:tab pos="3806825" algn="l"/>
                <a:tab pos="4264025" algn="l"/>
                <a:tab pos="4721225" algn="l"/>
                <a:tab pos="5178425" algn="l"/>
                <a:tab pos="5635625" algn="l"/>
                <a:tab pos="6092825" algn="l"/>
                <a:tab pos="6550025" algn="l"/>
                <a:tab pos="7007225" algn="l"/>
                <a:tab pos="7464425" algn="l"/>
                <a:tab pos="7921625" algn="l"/>
                <a:tab pos="8378825" algn="l"/>
                <a:tab pos="8836025" algn="l"/>
                <a:tab pos="9293225" algn="l"/>
                <a:tab pos="9750425" algn="l"/>
              </a:tabLst>
              <a:defRPr sz="2400">
                <a:solidFill>
                  <a:schemeClr val="bg1"/>
                </a:solidFill>
                <a:latin typeface="Times New Roman" panose="02020603050405020304" pitchFamily="18"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606425" algn="l"/>
                <a:tab pos="1063625" algn="l"/>
                <a:tab pos="1520825" algn="l"/>
                <a:tab pos="1978025" algn="l"/>
                <a:tab pos="2435225" algn="l"/>
                <a:tab pos="2892425" algn="l"/>
                <a:tab pos="3349625" algn="l"/>
                <a:tab pos="3806825" algn="l"/>
                <a:tab pos="4264025" algn="l"/>
                <a:tab pos="4721225" algn="l"/>
                <a:tab pos="5178425" algn="l"/>
                <a:tab pos="5635625" algn="l"/>
                <a:tab pos="6092825" algn="l"/>
                <a:tab pos="6550025" algn="l"/>
                <a:tab pos="7007225" algn="l"/>
                <a:tab pos="7464425" algn="l"/>
                <a:tab pos="7921625" algn="l"/>
                <a:tab pos="8378825" algn="l"/>
                <a:tab pos="8836025" algn="l"/>
                <a:tab pos="9293225" algn="l"/>
                <a:tab pos="9750425" algn="l"/>
              </a:tabLst>
              <a:defRPr sz="2400">
                <a:solidFill>
                  <a:schemeClr val="bg1"/>
                </a:solidFill>
                <a:latin typeface="Times New Roman" panose="02020603050405020304" pitchFamily="18" charset="0"/>
              </a:defRPr>
            </a:lvl9pPr>
          </a:lstStyle>
          <a:p>
            <a:pPr eaLnBrk="1" hangingPunct="1">
              <a:spcBef>
                <a:spcPts val="700"/>
              </a:spcBef>
              <a:buClrTx/>
              <a:buSzTx/>
              <a:buFontTx/>
              <a:buNone/>
            </a:pPr>
            <a:endParaRPr lang="en-US" altLang="en-US" sz="2800">
              <a:solidFill>
                <a:srgbClr val="000000"/>
              </a:solidFill>
            </a:endParaRPr>
          </a:p>
        </p:txBody>
      </p:sp>
      <p:sp>
        <p:nvSpPr>
          <p:cNvPr id="20483" name="Rectangle 7"/>
          <p:cNvSpPr>
            <a:spLocks noGrp="1" noChangeArrowheads="1"/>
          </p:cNvSpPr>
          <p:nvPr>
            <p:ph type="body" idx="1"/>
          </p:nvPr>
        </p:nvSpPr>
        <p:spPr/>
        <p:txBody>
          <a:bodyPr/>
          <a:lstStyle/>
          <a:p>
            <a:pPr marL="609600" indent="-609600">
              <a:buFont typeface="Times New Roman" panose="02020603050405020304" pitchFamily="18" charset="0"/>
              <a:buAutoNum type="arabicPeriod"/>
            </a:pPr>
            <a:r>
              <a:rPr lang="en-US" altLang="en-US" sz="2800" smtClean="0"/>
              <a:t>What were the immediate effects on the U.S. of the Japanese attack on Pearl Harbor?</a:t>
            </a:r>
          </a:p>
          <a:p>
            <a:pPr marL="609600" indent="-609600">
              <a:buFont typeface="Times New Roman" panose="02020603050405020304" pitchFamily="18" charset="0"/>
              <a:buAutoNum type="arabicPeriod"/>
            </a:pPr>
            <a:r>
              <a:rPr lang="en-US" altLang="en-US" sz="2800" smtClean="0"/>
              <a:t>What were some ways in which the Germans and Japanese tried to directly attack the U.S.? </a:t>
            </a:r>
          </a:p>
          <a:p>
            <a:pPr marL="609600" indent="-609600">
              <a:buFont typeface="Times New Roman" panose="02020603050405020304" pitchFamily="18" charset="0"/>
              <a:buAutoNum type="arabicPeriod"/>
            </a:pPr>
            <a:r>
              <a:rPr lang="en-US" altLang="en-US" sz="2800" smtClean="0"/>
              <a:t>What did the War Powers Act give FDR the authority to do in conducting the war?</a:t>
            </a:r>
          </a:p>
        </p:txBody>
      </p:sp>
      <p:sp>
        <p:nvSpPr>
          <p:cNvPr id="20484" name="Rectangle 9"/>
          <p:cNvSpPr>
            <a:spLocks noGrp="1" noChangeArrowheads="1"/>
          </p:cNvSpPr>
          <p:nvPr>
            <p:ph type="title"/>
          </p:nvPr>
        </p:nvSpPr>
        <p:spPr/>
        <p:txBody>
          <a:bodyPr/>
          <a:lstStyle/>
          <a:p>
            <a:r>
              <a:rPr lang="en-US" altLang="en-US" smtClean="0"/>
              <a:t>Discussion Questions</a:t>
            </a:r>
          </a:p>
        </p:txBody>
      </p:sp>
    </p:spTree>
  </p:cSld>
  <p:clrMapOvr>
    <a:masterClrMapping/>
  </p:clrMapOvr>
  <p:transition spd="med"/>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
          <p:cNvSpPr>
            <a:spLocks noGrp="1" noChangeArrowheads="1"/>
          </p:cNvSpPr>
          <p:nvPr>
            <p:ph type="title"/>
          </p:nvPr>
        </p:nvSpPr>
        <p:spPr>
          <a:xfrm>
            <a:off x="685800" y="609600"/>
            <a:ext cx="7772400" cy="1143000"/>
          </a:xfrm>
        </p:spPr>
        <p:txBody>
          <a:bodyPr lIns="91440" tIns="45720" rIns="91440" bIns="45720"/>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mtClean="0"/>
              <a:t>New Recruits</a:t>
            </a:r>
          </a:p>
        </p:txBody>
      </p:sp>
      <p:sp>
        <p:nvSpPr>
          <p:cNvPr id="21507" name="Rectangle 2"/>
          <p:cNvSpPr>
            <a:spLocks noGrp="1" noChangeArrowheads="1"/>
          </p:cNvSpPr>
          <p:nvPr>
            <p:ph type="body" idx="1"/>
          </p:nvPr>
        </p:nvSpPr>
        <p:spPr>
          <a:xfrm>
            <a:off x="304800" y="1752600"/>
            <a:ext cx="4953000" cy="4114800"/>
          </a:xfrm>
        </p:spPr>
        <p:txBody>
          <a:bodyPr lIns="91440" tIns="45720" rIns="91440" bIns="45720"/>
          <a:lstStyle/>
          <a:p>
            <a:pPr marL="339725" indent="-339725">
              <a:spcBef>
                <a:spcPts val="700"/>
              </a:spcBef>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altLang="en-US" sz="2800" smtClean="0"/>
              <a:t>Over 60,000 enlisted immediately after Pearl Harbor</a:t>
            </a:r>
          </a:p>
          <a:p>
            <a:pPr marL="339725" indent="-339725">
              <a:spcBef>
                <a:spcPts val="700"/>
              </a:spcBef>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altLang="en-US" sz="2800" smtClean="0"/>
              <a:t>Military training facilities overwhelmed</a:t>
            </a:r>
          </a:p>
          <a:p>
            <a:pPr marL="339725" indent="-339725">
              <a:spcBef>
                <a:spcPts val="700"/>
              </a:spcBef>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altLang="en-US" sz="2800" smtClean="0"/>
              <a:t>Not enough barracks or materiel</a:t>
            </a:r>
          </a:p>
          <a:p>
            <a:pPr marL="339725" indent="-339725">
              <a:spcBef>
                <a:spcPts val="700"/>
              </a:spcBef>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altLang="en-US" sz="2800" smtClean="0"/>
              <a:t>Recruits processed, then sent to basic training</a:t>
            </a:r>
          </a:p>
          <a:p>
            <a:pPr marL="339725" indent="-339725">
              <a:spcBef>
                <a:spcPts val="700"/>
              </a:spcBef>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altLang="en-US" sz="2800" smtClean="0"/>
              <a:t>Recruits broke down cultural and class barriers</a:t>
            </a:r>
          </a:p>
        </p:txBody>
      </p:sp>
      <p:pic>
        <p:nvPicPr>
          <p:cNvPr id="21508" name="Picture 4" descr="recrui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2209800"/>
            <a:ext cx="3581400" cy="278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9" name="Text Box 6"/>
          <p:cNvSpPr txBox="1">
            <a:spLocks noChangeArrowheads="1"/>
          </p:cNvSpPr>
          <p:nvPr/>
        </p:nvSpPr>
        <p:spPr bwMode="auto">
          <a:xfrm>
            <a:off x="5257800" y="5181600"/>
            <a:ext cx="35052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spcBef>
                <a:spcPct val="50000"/>
              </a:spcBef>
            </a:pPr>
            <a:r>
              <a:rPr lang="en-US" altLang="en-US" sz="1800">
                <a:solidFill>
                  <a:schemeClr val="tx1"/>
                </a:solidFill>
              </a:rPr>
              <a:t>Recruits arriving at the naval training center in San Diego</a:t>
            </a:r>
          </a:p>
        </p:txBody>
      </p:sp>
    </p:spTree>
  </p:cSld>
  <p:clrMapOvr>
    <a:masterClrMapping/>
  </p:clrMapOvr>
  <p:transition spd="med"/>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1"/>
          <p:cNvSpPr>
            <a:spLocks noGrp="1" noChangeArrowheads="1"/>
          </p:cNvSpPr>
          <p:nvPr>
            <p:ph type="title"/>
          </p:nvPr>
        </p:nvSpPr>
        <p:spPr>
          <a:xfrm>
            <a:off x="685800" y="609600"/>
            <a:ext cx="7772400" cy="1143000"/>
          </a:xfrm>
        </p:spPr>
        <p:txBody>
          <a:bodyPr lIns="91440" tIns="45720" rIns="91440" bIns="45720"/>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mtClean="0"/>
              <a:t>Women in the War Effort</a:t>
            </a:r>
          </a:p>
        </p:txBody>
      </p:sp>
      <p:sp>
        <p:nvSpPr>
          <p:cNvPr id="24579" name="Rectangle 2"/>
          <p:cNvSpPr>
            <a:spLocks noGrp="1" noChangeArrowheads="1"/>
          </p:cNvSpPr>
          <p:nvPr>
            <p:ph type="body" idx="1"/>
          </p:nvPr>
        </p:nvSpPr>
        <p:spPr>
          <a:xfrm>
            <a:off x="685800" y="1828800"/>
            <a:ext cx="4343400" cy="4114800"/>
          </a:xfrm>
        </p:spPr>
        <p:txBody>
          <a:bodyPr/>
          <a:lstStyle/>
          <a:p>
            <a:pPr marL="339725" indent="-339725">
              <a:spcBef>
                <a:spcPts val="700"/>
              </a:spcBef>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altLang="en-US" sz="2800" dirty="0" smtClean="0"/>
              <a:t>Took over many jobs for servicemen, most notably in heavy industry</a:t>
            </a:r>
          </a:p>
          <a:p>
            <a:pPr marL="339725" indent="-339725">
              <a:spcBef>
                <a:spcPts val="700"/>
              </a:spcBef>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altLang="en-US" sz="2800" dirty="0" smtClean="0"/>
              <a:t>Some joined the </a:t>
            </a:r>
            <a:r>
              <a:rPr lang="en-US" altLang="en-US" sz="2800" dirty="0" smtClean="0"/>
              <a:t>military</a:t>
            </a:r>
            <a:endParaRPr lang="en-US" altLang="en-US" sz="2800" dirty="0" smtClean="0"/>
          </a:p>
        </p:txBody>
      </p:sp>
      <p:pic>
        <p:nvPicPr>
          <p:cNvPr id="24580" name="Picture 3"/>
          <p:cNvPicPr>
            <a:picLocks noChangeAspect="1" noChangeArrowheads="1"/>
          </p:cNvPicPr>
          <p:nvPr/>
        </p:nvPicPr>
        <p:blipFill>
          <a:blip r:embed="rId3">
            <a:extLst>
              <a:ext uri="{28A0092B-C50C-407E-A947-70E740481C1C}">
                <a14:useLocalDpi xmlns:a14="http://schemas.microsoft.com/office/drawing/2010/main" val="0"/>
              </a:ext>
            </a:extLst>
          </a:blip>
          <a:srcRect l="15591" t="6667" r="14069" b="6667"/>
          <a:stretch>
            <a:fillRect/>
          </a:stretch>
        </p:blipFill>
        <p:spPr bwMode="auto">
          <a:xfrm>
            <a:off x="5486400" y="1828800"/>
            <a:ext cx="2490788"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24581" name="Text Box 4"/>
          <p:cNvSpPr txBox="1">
            <a:spLocks noChangeArrowheads="1"/>
          </p:cNvSpPr>
          <p:nvPr/>
        </p:nvSpPr>
        <p:spPr bwMode="auto">
          <a:xfrm>
            <a:off x="5334000" y="5635625"/>
            <a:ext cx="2819400" cy="91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defRPr>
            </a:lvl9pPr>
          </a:lstStyle>
          <a:p>
            <a:pPr algn="ctr" eaLnBrk="1" hangingPunct="1"/>
            <a:r>
              <a:rPr lang="en-US" altLang="en-US" sz="1800">
                <a:solidFill>
                  <a:srgbClr val="000000"/>
                </a:solidFill>
              </a:rPr>
              <a:t>A poster urging women to take manufacturing jobs to help the war effort</a:t>
            </a:r>
          </a:p>
        </p:txBody>
      </p:sp>
    </p:spTree>
  </p:cSld>
  <p:clrMapOvr>
    <a:masterClrMapping/>
  </p:clrMapOvr>
  <p:transition spd="med"/>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
          <p:cNvSpPr>
            <a:spLocks noGrp="1" noChangeArrowheads="1"/>
          </p:cNvSpPr>
          <p:nvPr>
            <p:ph type="title"/>
          </p:nvPr>
        </p:nvSpPr>
        <p:spPr>
          <a:xfrm>
            <a:off x="152400" y="228600"/>
            <a:ext cx="8991600" cy="1143000"/>
          </a:xfrm>
        </p:spPr>
        <p:txBody>
          <a:bodyPr lIns="91440" tIns="45720" rIns="91440" bIns="45720"/>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z="2800" dirty="0" smtClean="0"/>
              <a:t>WACS                     WAVES                  WASPS</a:t>
            </a:r>
            <a:endParaRPr lang="en-US" altLang="en-US" sz="2800" dirty="0" smtClean="0"/>
          </a:p>
        </p:txBody>
      </p:sp>
      <p:sp>
        <p:nvSpPr>
          <p:cNvPr id="25603" name="Rectangle 2"/>
          <p:cNvSpPr>
            <a:spLocks noGrp="1" noChangeArrowheads="1"/>
          </p:cNvSpPr>
          <p:nvPr>
            <p:ph type="body" idx="1"/>
          </p:nvPr>
        </p:nvSpPr>
        <p:spPr>
          <a:xfrm>
            <a:off x="152400" y="1375653"/>
            <a:ext cx="2895600" cy="4537075"/>
          </a:xfrm>
        </p:spPr>
        <p:txBody>
          <a:bodyPr/>
          <a:lstStyle/>
          <a:p>
            <a:pPr marL="339725" indent="-339725">
              <a:spcBef>
                <a:spcPts val="700"/>
              </a:spcBef>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altLang="en-US" sz="2400" dirty="0" smtClean="0"/>
              <a:t>Chief of Staff John Marshall </a:t>
            </a:r>
            <a:r>
              <a:rPr lang="en-US" altLang="en-US" sz="2400" dirty="0" smtClean="0"/>
              <a:t>noted </a:t>
            </a:r>
            <a:br>
              <a:rPr lang="en-US" altLang="en-US" sz="2400" dirty="0" smtClean="0"/>
            </a:br>
            <a:r>
              <a:rPr lang="en-US" altLang="en-US" sz="2400" dirty="0" smtClean="0"/>
              <a:t>British success in using women for noncombat duties</a:t>
            </a:r>
          </a:p>
          <a:p>
            <a:pPr marL="339725" indent="-339725">
              <a:spcBef>
                <a:spcPts val="700"/>
              </a:spcBef>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altLang="en-US" sz="2400" dirty="0" smtClean="0"/>
              <a:t>Congress created Women’s Auxiliary Army Corps in 1942</a:t>
            </a:r>
          </a:p>
          <a:p>
            <a:pPr marL="339725" indent="-339725">
              <a:spcBef>
                <a:spcPts val="700"/>
              </a:spcBef>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altLang="en-US" sz="2400" dirty="0" smtClean="0"/>
              <a:t>WAAC later renamed “Women’s Army Corps</a:t>
            </a:r>
            <a:r>
              <a:rPr lang="en-US" altLang="en-US" sz="2800" dirty="0" smtClean="0"/>
              <a:t>”</a:t>
            </a:r>
          </a:p>
        </p:txBody>
      </p:sp>
      <p:sp>
        <p:nvSpPr>
          <p:cNvPr id="6" name="Rectangle 2"/>
          <p:cNvSpPr txBox="1">
            <a:spLocks noChangeArrowheads="1"/>
          </p:cNvSpPr>
          <p:nvPr/>
        </p:nvSpPr>
        <p:spPr bwMode="auto">
          <a:xfrm>
            <a:off x="3048000" y="1136005"/>
            <a:ext cx="34290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t" anchorCtr="0" compatLnSpc="1">
            <a:prstTxWarp prst="textNoShape">
              <a:avLst/>
            </a:prstTxWarp>
          </a:bodyPr>
          <a:lstStyle>
            <a:lvl1pPr marL="342900" indent="-342900" algn="l" defTabSz="457200" rtl="0" eaLnBrk="0" fontAlgn="base" hangingPunct="0">
              <a:spcBef>
                <a:spcPts val="800"/>
              </a:spcBef>
              <a:spcAft>
                <a:spcPct val="0"/>
              </a:spcAft>
              <a:buClr>
                <a:srgbClr val="000000"/>
              </a:buClr>
              <a:buSzPct val="100000"/>
              <a:buFont typeface="Times New Roman" panose="02020603050405020304" pitchFamily="18" charset="0"/>
              <a:buChar char="•"/>
              <a:defRPr sz="3200">
                <a:solidFill>
                  <a:srgbClr val="000000"/>
                </a:solidFill>
                <a:latin typeface="+mn-lt"/>
                <a:ea typeface="+mn-ea"/>
                <a:cs typeface="+mn-cs"/>
              </a:defRPr>
            </a:lvl1pPr>
            <a:lvl2pPr marL="742950" indent="-285750" algn="l" defTabSz="457200" rtl="0" eaLnBrk="0" fontAlgn="base" hangingPunct="0">
              <a:spcBef>
                <a:spcPts val="700"/>
              </a:spcBef>
              <a:spcAft>
                <a:spcPct val="0"/>
              </a:spcAft>
              <a:buClr>
                <a:srgbClr val="000000"/>
              </a:buClr>
              <a:buSzPct val="100000"/>
              <a:buFont typeface="Times New Roman" panose="02020603050405020304" pitchFamily="18" charset="0"/>
              <a:buChar char="–"/>
              <a:defRPr sz="2800">
                <a:solidFill>
                  <a:srgbClr val="000000"/>
                </a:solidFill>
                <a:latin typeface="+mn-lt"/>
              </a:defRPr>
            </a:lvl2pPr>
            <a:lvl3pPr marL="1143000" indent="-228600" algn="l" defTabSz="457200" rtl="0" eaLnBrk="0" fontAlgn="base" hangingPunct="0">
              <a:spcBef>
                <a:spcPts val="600"/>
              </a:spcBef>
              <a:spcAft>
                <a:spcPct val="0"/>
              </a:spcAft>
              <a:buClr>
                <a:srgbClr val="000000"/>
              </a:buClr>
              <a:buSzPct val="100000"/>
              <a:buFont typeface="Times New Roman" panose="02020603050405020304" pitchFamily="18" charset="0"/>
              <a:buChar char="•"/>
              <a:defRPr sz="2400">
                <a:solidFill>
                  <a:srgbClr val="000000"/>
                </a:solidFill>
                <a:latin typeface="+mn-lt"/>
              </a:defRPr>
            </a:lvl3pPr>
            <a:lvl4pPr marL="1600200" indent="-228600" algn="l" defTabSz="457200" rtl="0" eaLnBrk="0" fontAlgn="base" hangingPunct="0">
              <a:spcBef>
                <a:spcPts val="500"/>
              </a:spcBef>
              <a:spcAft>
                <a:spcPct val="0"/>
              </a:spcAft>
              <a:buClr>
                <a:srgbClr val="000000"/>
              </a:buClr>
              <a:buSzPct val="100000"/>
              <a:buFont typeface="Times New Roman" panose="02020603050405020304" pitchFamily="18" charset="0"/>
              <a:buChar char="–"/>
              <a:defRPr sz="2000">
                <a:solidFill>
                  <a:srgbClr val="000000"/>
                </a:solidFill>
                <a:latin typeface="+mn-lt"/>
              </a:defRPr>
            </a:lvl4pPr>
            <a:lvl5pPr marL="2057400" indent="-228600" algn="l" defTabSz="457200" rtl="0" eaLnBrk="0" fontAlgn="base" hangingPunct="0">
              <a:spcBef>
                <a:spcPts val="500"/>
              </a:spcBef>
              <a:spcAft>
                <a:spcPct val="0"/>
              </a:spcAft>
              <a:buClr>
                <a:srgbClr val="000000"/>
              </a:buClr>
              <a:buSzPct val="100000"/>
              <a:buFont typeface="Times New Roman" panose="02020603050405020304" pitchFamily="18" charset="0"/>
              <a:buChar char="»"/>
              <a:defRPr sz="2000">
                <a:solidFill>
                  <a:srgbClr val="000000"/>
                </a:solidFill>
                <a:latin typeface="+mn-lt"/>
              </a:defRPr>
            </a:lvl5pPr>
            <a:lvl6pPr marL="2514600" indent="-228600" algn="l" defTabSz="457200" rtl="0" eaLnBrk="0" fontAlgn="base" hangingPunct="0">
              <a:spcBef>
                <a:spcPts val="500"/>
              </a:spcBef>
              <a:spcAft>
                <a:spcPct val="0"/>
              </a:spcAft>
              <a:buClr>
                <a:srgbClr val="000000"/>
              </a:buClr>
              <a:buSzPct val="100000"/>
              <a:buFont typeface="Times New Roman" pitchFamily="18" charset="0"/>
              <a:defRPr sz="2000">
                <a:solidFill>
                  <a:srgbClr val="000000"/>
                </a:solidFill>
                <a:latin typeface="+mn-lt"/>
              </a:defRPr>
            </a:lvl6pPr>
            <a:lvl7pPr marL="2971800" indent="-228600" algn="l" defTabSz="457200" rtl="0" eaLnBrk="0" fontAlgn="base" hangingPunct="0">
              <a:spcBef>
                <a:spcPts val="500"/>
              </a:spcBef>
              <a:spcAft>
                <a:spcPct val="0"/>
              </a:spcAft>
              <a:buClr>
                <a:srgbClr val="000000"/>
              </a:buClr>
              <a:buSzPct val="100000"/>
              <a:buFont typeface="Times New Roman" pitchFamily="18" charset="0"/>
              <a:defRPr sz="2000">
                <a:solidFill>
                  <a:srgbClr val="000000"/>
                </a:solidFill>
                <a:latin typeface="+mn-lt"/>
              </a:defRPr>
            </a:lvl7pPr>
            <a:lvl8pPr marL="3429000" indent="-228600" algn="l" defTabSz="457200" rtl="0" eaLnBrk="0" fontAlgn="base" hangingPunct="0">
              <a:spcBef>
                <a:spcPts val="500"/>
              </a:spcBef>
              <a:spcAft>
                <a:spcPct val="0"/>
              </a:spcAft>
              <a:buClr>
                <a:srgbClr val="000000"/>
              </a:buClr>
              <a:buSzPct val="100000"/>
              <a:buFont typeface="Times New Roman" pitchFamily="18" charset="0"/>
              <a:defRPr sz="2000">
                <a:solidFill>
                  <a:srgbClr val="000000"/>
                </a:solidFill>
                <a:latin typeface="+mn-lt"/>
              </a:defRPr>
            </a:lvl8pPr>
            <a:lvl9pPr marL="3886200" indent="-228600" algn="l" defTabSz="457200" rtl="0" eaLnBrk="0" fontAlgn="base" hangingPunct="0">
              <a:spcBef>
                <a:spcPts val="500"/>
              </a:spcBef>
              <a:spcAft>
                <a:spcPct val="0"/>
              </a:spcAft>
              <a:buClr>
                <a:srgbClr val="000000"/>
              </a:buClr>
              <a:buSzPct val="100000"/>
              <a:buFont typeface="Times New Roman" pitchFamily="18" charset="0"/>
              <a:defRPr sz="2000">
                <a:solidFill>
                  <a:srgbClr val="000000"/>
                </a:solidFill>
                <a:latin typeface="+mn-lt"/>
              </a:defRPr>
            </a:lvl9pPr>
          </a:lstStyle>
          <a:p>
            <a:pPr marL="339725" indent="-339725">
              <a:spcBef>
                <a:spcPts val="700"/>
              </a:spcBef>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altLang="en-US" sz="2800" kern="0" dirty="0" smtClean="0"/>
              <a:t>“Women Accepted </a:t>
            </a:r>
            <a:br>
              <a:rPr lang="en-US" altLang="en-US" sz="2800" kern="0" dirty="0" smtClean="0"/>
            </a:br>
            <a:r>
              <a:rPr lang="en-US" altLang="en-US" sz="2800" kern="0" dirty="0" smtClean="0"/>
              <a:t>for Voluntary Emergency Service” </a:t>
            </a:r>
          </a:p>
          <a:p>
            <a:pPr marL="339725" indent="-339725">
              <a:spcBef>
                <a:spcPts val="700"/>
              </a:spcBef>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altLang="en-US" sz="2800" kern="0" dirty="0" smtClean="0"/>
              <a:t>Navy program similar to WACs</a:t>
            </a:r>
          </a:p>
          <a:p>
            <a:pPr marL="339725" indent="-339725">
              <a:spcBef>
                <a:spcPts val="700"/>
              </a:spcBef>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altLang="en-US" sz="2800" kern="0" dirty="0" smtClean="0"/>
              <a:t>Did not serve overseas</a:t>
            </a:r>
          </a:p>
          <a:p>
            <a:pPr marL="339725" indent="-339725">
              <a:spcBef>
                <a:spcPts val="700"/>
              </a:spcBef>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altLang="en-US" sz="2800" kern="0" dirty="0" smtClean="0"/>
              <a:t>Nurses, clerical work, communications jobs</a:t>
            </a:r>
            <a:endParaRPr lang="en-US" altLang="en-US" sz="2800" kern="0" dirty="0" smtClean="0"/>
          </a:p>
        </p:txBody>
      </p:sp>
      <p:sp>
        <p:nvSpPr>
          <p:cNvPr id="8" name="Rectangle 6"/>
          <p:cNvSpPr txBox="1">
            <a:spLocks noChangeArrowheads="1"/>
          </p:cNvSpPr>
          <p:nvPr/>
        </p:nvSpPr>
        <p:spPr bwMode="auto">
          <a:xfrm>
            <a:off x="6214730" y="1325526"/>
            <a:ext cx="2929270" cy="4756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t" anchorCtr="0" compatLnSpc="1">
            <a:prstTxWarp prst="textNoShape">
              <a:avLst/>
            </a:prstTxWarp>
          </a:bodyPr>
          <a:lstStyle>
            <a:lvl1pPr marL="342900" indent="-342900" algn="l" defTabSz="457200" rtl="0" eaLnBrk="0" fontAlgn="base" hangingPunct="0">
              <a:spcBef>
                <a:spcPts val="800"/>
              </a:spcBef>
              <a:spcAft>
                <a:spcPct val="0"/>
              </a:spcAft>
              <a:buClr>
                <a:srgbClr val="000000"/>
              </a:buClr>
              <a:buSzPct val="100000"/>
              <a:buFont typeface="Times New Roman" panose="02020603050405020304" pitchFamily="18" charset="0"/>
              <a:buChar char="•"/>
              <a:defRPr sz="3200">
                <a:solidFill>
                  <a:srgbClr val="000000"/>
                </a:solidFill>
                <a:latin typeface="+mn-lt"/>
                <a:ea typeface="+mn-ea"/>
                <a:cs typeface="+mn-cs"/>
              </a:defRPr>
            </a:lvl1pPr>
            <a:lvl2pPr marL="742950" indent="-285750" algn="l" defTabSz="457200" rtl="0" eaLnBrk="0" fontAlgn="base" hangingPunct="0">
              <a:spcBef>
                <a:spcPts val="700"/>
              </a:spcBef>
              <a:spcAft>
                <a:spcPct val="0"/>
              </a:spcAft>
              <a:buClr>
                <a:srgbClr val="000000"/>
              </a:buClr>
              <a:buSzPct val="100000"/>
              <a:buFont typeface="Times New Roman" panose="02020603050405020304" pitchFamily="18" charset="0"/>
              <a:buChar char="–"/>
              <a:defRPr sz="2800">
                <a:solidFill>
                  <a:srgbClr val="000000"/>
                </a:solidFill>
                <a:latin typeface="+mn-lt"/>
              </a:defRPr>
            </a:lvl2pPr>
            <a:lvl3pPr marL="1143000" indent="-228600" algn="l" defTabSz="457200" rtl="0" eaLnBrk="0" fontAlgn="base" hangingPunct="0">
              <a:spcBef>
                <a:spcPts val="600"/>
              </a:spcBef>
              <a:spcAft>
                <a:spcPct val="0"/>
              </a:spcAft>
              <a:buClr>
                <a:srgbClr val="000000"/>
              </a:buClr>
              <a:buSzPct val="100000"/>
              <a:buFont typeface="Times New Roman" panose="02020603050405020304" pitchFamily="18" charset="0"/>
              <a:buChar char="•"/>
              <a:defRPr sz="2400">
                <a:solidFill>
                  <a:srgbClr val="000000"/>
                </a:solidFill>
                <a:latin typeface="+mn-lt"/>
              </a:defRPr>
            </a:lvl3pPr>
            <a:lvl4pPr marL="1600200" indent="-228600" algn="l" defTabSz="457200" rtl="0" eaLnBrk="0" fontAlgn="base" hangingPunct="0">
              <a:spcBef>
                <a:spcPts val="500"/>
              </a:spcBef>
              <a:spcAft>
                <a:spcPct val="0"/>
              </a:spcAft>
              <a:buClr>
                <a:srgbClr val="000000"/>
              </a:buClr>
              <a:buSzPct val="100000"/>
              <a:buFont typeface="Times New Roman" panose="02020603050405020304" pitchFamily="18" charset="0"/>
              <a:buChar char="–"/>
              <a:defRPr sz="2000">
                <a:solidFill>
                  <a:srgbClr val="000000"/>
                </a:solidFill>
                <a:latin typeface="+mn-lt"/>
              </a:defRPr>
            </a:lvl4pPr>
            <a:lvl5pPr marL="2057400" indent="-228600" algn="l" defTabSz="457200" rtl="0" eaLnBrk="0" fontAlgn="base" hangingPunct="0">
              <a:spcBef>
                <a:spcPts val="500"/>
              </a:spcBef>
              <a:spcAft>
                <a:spcPct val="0"/>
              </a:spcAft>
              <a:buClr>
                <a:srgbClr val="000000"/>
              </a:buClr>
              <a:buSzPct val="100000"/>
              <a:buFont typeface="Times New Roman" panose="02020603050405020304" pitchFamily="18" charset="0"/>
              <a:buChar char="»"/>
              <a:defRPr sz="2000">
                <a:solidFill>
                  <a:srgbClr val="000000"/>
                </a:solidFill>
                <a:latin typeface="+mn-lt"/>
              </a:defRPr>
            </a:lvl5pPr>
            <a:lvl6pPr marL="2514600" indent="-228600" algn="l" defTabSz="457200" rtl="0" eaLnBrk="0" fontAlgn="base" hangingPunct="0">
              <a:spcBef>
                <a:spcPts val="500"/>
              </a:spcBef>
              <a:spcAft>
                <a:spcPct val="0"/>
              </a:spcAft>
              <a:buClr>
                <a:srgbClr val="000000"/>
              </a:buClr>
              <a:buSzPct val="100000"/>
              <a:buFont typeface="Times New Roman" pitchFamily="18" charset="0"/>
              <a:defRPr sz="2000">
                <a:solidFill>
                  <a:srgbClr val="000000"/>
                </a:solidFill>
                <a:latin typeface="+mn-lt"/>
              </a:defRPr>
            </a:lvl6pPr>
            <a:lvl7pPr marL="2971800" indent="-228600" algn="l" defTabSz="457200" rtl="0" eaLnBrk="0" fontAlgn="base" hangingPunct="0">
              <a:spcBef>
                <a:spcPts val="500"/>
              </a:spcBef>
              <a:spcAft>
                <a:spcPct val="0"/>
              </a:spcAft>
              <a:buClr>
                <a:srgbClr val="000000"/>
              </a:buClr>
              <a:buSzPct val="100000"/>
              <a:buFont typeface="Times New Roman" pitchFamily="18" charset="0"/>
              <a:defRPr sz="2000">
                <a:solidFill>
                  <a:srgbClr val="000000"/>
                </a:solidFill>
                <a:latin typeface="+mn-lt"/>
              </a:defRPr>
            </a:lvl7pPr>
            <a:lvl8pPr marL="3429000" indent="-228600" algn="l" defTabSz="457200" rtl="0" eaLnBrk="0" fontAlgn="base" hangingPunct="0">
              <a:spcBef>
                <a:spcPts val="500"/>
              </a:spcBef>
              <a:spcAft>
                <a:spcPct val="0"/>
              </a:spcAft>
              <a:buClr>
                <a:srgbClr val="000000"/>
              </a:buClr>
              <a:buSzPct val="100000"/>
              <a:buFont typeface="Times New Roman" pitchFamily="18" charset="0"/>
              <a:defRPr sz="2000">
                <a:solidFill>
                  <a:srgbClr val="000000"/>
                </a:solidFill>
                <a:latin typeface="+mn-lt"/>
              </a:defRPr>
            </a:lvl8pPr>
            <a:lvl9pPr marL="3886200" indent="-228600" algn="l" defTabSz="457200" rtl="0" eaLnBrk="0" fontAlgn="base" hangingPunct="0">
              <a:spcBef>
                <a:spcPts val="500"/>
              </a:spcBef>
              <a:spcAft>
                <a:spcPct val="0"/>
              </a:spcAft>
              <a:buClr>
                <a:srgbClr val="000000"/>
              </a:buClr>
              <a:buSzPct val="100000"/>
              <a:buFont typeface="Times New Roman" pitchFamily="18" charset="0"/>
              <a:defRPr sz="2000">
                <a:solidFill>
                  <a:srgbClr val="000000"/>
                </a:solidFill>
                <a:latin typeface="+mn-lt"/>
              </a:defRPr>
            </a:lvl9pPr>
          </a:lstStyle>
          <a:p>
            <a:pPr>
              <a:spcBef>
                <a:spcPts val="700"/>
              </a:spcBef>
            </a:pPr>
            <a:r>
              <a:rPr lang="en-US" altLang="en-US" sz="2800" kern="0" dirty="0" smtClean="0"/>
              <a:t>“Women’s </a:t>
            </a:r>
            <a:r>
              <a:rPr lang="en-US" altLang="en-US" sz="2800" kern="0" dirty="0" err="1" smtClean="0"/>
              <a:t>Airforce</a:t>
            </a:r>
            <a:r>
              <a:rPr lang="en-US" altLang="en-US" sz="2800" kern="0" dirty="0" smtClean="0"/>
              <a:t> Service Pilots”</a:t>
            </a:r>
          </a:p>
          <a:p>
            <a:pPr>
              <a:spcBef>
                <a:spcPts val="700"/>
              </a:spcBef>
            </a:pPr>
            <a:r>
              <a:rPr lang="en-US" altLang="en-US" sz="2800" kern="0" dirty="0" smtClean="0"/>
              <a:t>Performed noncombat flight duties</a:t>
            </a:r>
          </a:p>
          <a:p>
            <a:pPr>
              <a:spcBef>
                <a:spcPts val="700"/>
              </a:spcBef>
            </a:pPr>
            <a:r>
              <a:rPr lang="en-US" altLang="en-US" sz="2800" kern="0" dirty="0" smtClean="0"/>
              <a:t>Freed male pilots for combat missions</a:t>
            </a:r>
            <a:endParaRPr lang="en-US" altLang="en-US" sz="2800" kern="0" dirty="0" smtClean="0"/>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07768" y="533400"/>
            <a:ext cx="7422055"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26629" name="Text Box 4"/>
          <p:cNvSpPr txBox="1">
            <a:spLocks noChangeArrowheads="1"/>
          </p:cNvSpPr>
          <p:nvPr/>
        </p:nvSpPr>
        <p:spPr bwMode="auto">
          <a:xfrm>
            <a:off x="3733800" y="3581400"/>
            <a:ext cx="4191000"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defRPr>
            </a:lvl9pPr>
          </a:lstStyle>
          <a:p>
            <a:pPr algn="ctr" eaLnBrk="1" hangingPunct="1"/>
            <a:r>
              <a:rPr lang="en-US" altLang="en-US" sz="1800" dirty="0">
                <a:solidFill>
                  <a:srgbClr val="000000"/>
                </a:solidFill>
              </a:rPr>
              <a:t>A WAVES recruitment poster explaining the pay scale for members</a:t>
            </a:r>
          </a:p>
        </p:txBody>
      </p:sp>
      <p:pic>
        <p:nvPicPr>
          <p:cNvPr id="8"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3502763"/>
            <a:ext cx="3810000" cy="336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0" name="Text Box 4"/>
          <p:cNvSpPr txBox="1">
            <a:spLocks noChangeArrowheads="1"/>
          </p:cNvSpPr>
          <p:nvPr/>
        </p:nvSpPr>
        <p:spPr bwMode="auto">
          <a:xfrm>
            <a:off x="3730256" y="5919160"/>
            <a:ext cx="4038600" cy="91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defRPr>
            </a:lvl9pPr>
          </a:lstStyle>
          <a:p>
            <a:pPr algn="ctr" eaLnBrk="1" hangingPunct="1"/>
            <a:r>
              <a:rPr lang="en-US" altLang="en-US" sz="1800" dirty="0">
                <a:solidFill>
                  <a:srgbClr val="000000"/>
                </a:solidFill>
              </a:rPr>
              <a:t>WAC Director Col. </a:t>
            </a:r>
            <a:r>
              <a:rPr lang="en-US" altLang="en-US" sz="1800" dirty="0" err="1">
                <a:solidFill>
                  <a:srgbClr val="000000"/>
                </a:solidFill>
              </a:rPr>
              <a:t>Oveta</a:t>
            </a:r>
            <a:r>
              <a:rPr lang="en-US" altLang="en-US" sz="1800" dirty="0">
                <a:solidFill>
                  <a:srgbClr val="000000"/>
                </a:solidFill>
              </a:rPr>
              <a:t> Culp Hobby (right) confers with WAC members at Mitchell Field, NY</a:t>
            </a:r>
          </a:p>
        </p:txBody>
      </p:sp>
    </p:spTree>
  </p:cSld>
  <p:clrMapOvr>
    <a:masterClrMapping/>
  </p:clrMapOvr>
  <p:transition spd="med"/>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1"/>
          <p:cNvSpPr>
            <a:spLocks noGrp="1" noChangeArrowheads="1"/>
          </p:cNvSpPr>
          <p:nvPr>
            <p:ph type="title"/>
          </p:nvPr>
        </p:nvSpPr>
        <p:spPr>
          <a:xfrm>
            <a:off x="679598" y="371614"/>
            <a:ext cx="7772400" cy="1143000"/>
          </a:xfrm>
        </p:spPr>
        <p:txBody>
          <a:bodyPr lIns="91440" tIns="45720" rIns="91440" bIns="45720"/>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dirty="0" smtClean="0"/>
              <a:t>WASPs</a:t>
            </a:r>
          </a:p>
        </p:txBody>
      </p:sp>
      <p:pic>
        <p:nvPicPr>
          <p:cNvPr id="276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27298" y="1136620"/>
            <a:ext cx="6477000" cy="4663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27652" name="Text Box 4"/>
          <p:cNvSpPr txBox="1">
            <a:spLocks noChangeArrowheads="1"/>
          </p:cNvSpPr>
          <p:nvPr/>
        </p:nvSpPr>
        <p:spPr bwMode="auto">
          <a:xfrm>
            <a:off x="2698898" y="5791200"/>
            <a:ext cx="373380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defRPr>
            </a:lvl9pPr>
          </a:lstStyle>
          <a:p>
            <a:pPr algn="ctr" eaLnBrk="1" hangingPunct="1"/>
            <a:r>
              <a:rPr lang="en-US" altLang="en-US" sz="1800" dirty="0">
                <a:solidFill>
                  <a:srgbClr val="000000"/>
                </a:solidFill>
              </a:rPr>
              <a:t>Four WASPs receive final instructions as they chart a cross-country course</a:t>
            </a:r>
          </a:p>
          <a:p>
            <a:pPr eaLnBrk="1" hangingPunct="1"/>
            <a:endParaRPr lang="en-US" altLang="en-US" sz="1800" dirty="0">
              <a:solidFill>
                <a:srgbClr val="000000"/>
              </a:solidFill>
            </a:endParaRPr>
          </a:p>
        </p:txBody>
      </p:sp>
    </p:spTree>
  </p:cSld>
  <p:clrMapOvr>
    <a:masterClrMapping/>
  </p:clrMapOvr>
  <p:transition spd="med"/>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1"/>
          <p:cNvSpPr>
            <a:spLocks noGrp="1" noChangeArrowheads="1"/>
          </p:cNvSpPr>
          <p:nvPr>
            <p:ph type="title"/>
          </p:nvPr>
        </p:nvSpPr>
        <p:spPr>
          <a:xfrm>
            <a:off x="685800" y="609600"/>
            <a:ext cx="7772400" cy="1143000"/>
          </a:xfrm>
        </p:spPr>
        <p:txBody>
          <a:bodyPr lIns="91440" tIns="45720" rIns="91440" bIns="45720"/>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mtClean="0"/>
              <a:t>Women in the Workforce</a:t>
            </a:r>
          </a:p>
        </p:txBody>
      </p:sp>
      <p:sp>
        <p:nvSpPr>
          <p:cNvPr id="28675" name="Text Box 3"/>
          <p:cNvSpPr txBox="1">
            <a:spLocks noChangeArrowheads="1"/>
          </p:cNvSpPr>
          <p:nvPr/>
        </p:nvSpPr>
        <p:spPr bwMode="auto">
          <a:xfrm>
            <a:off x="5181600" y="5105400"/>
            <a:ext cx="3733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defRPr>
            </a:lvl9pPr>
          </a:lstStyle>
          <a:p>
            <a:pPr algn="ctr" eaLnBrk="1" hangingPunct="1"/>
            <a:r>
              <a:rPr lang="en-US" altLang="en-US" sz="1800">
                <a:solidFill>
                  <a:srgbClr val="000000"/>
                </a:solidFill>
              </a:rPr>
              <a:t>Factory workers polish Plexiglas nose cones for A-20 attack bombers</a:t>
            </a:r>
          </a:p>
        </p:txBody>
      </p:sp>
      <p:pic>
        <p:nvPicPr>
          <p:cNvPr id="286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1981200"/>
            <a:ext cx="3810000" cy="304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28677" name="Rectangle 6"/>
          <p:cNvSpPr>
            <a:spLocks noGrp="1" noChangeArrowheads="1"/>
          </p:cNvSpPr>
          <p:nvPr>
            <p:ph type="body" sz="half" idx="2"/>
          </p:nvPr>
        </p:nvSpPr>
        <p:spPr>
          <a:xfrm>
            <a:off x="457200" y="1828800"/>
            <a:ext cx="4038600" cy="4111625"/>
          </a:xfrm>
        </p:spPr>
        <p:txBody>
          <a:bodyPr/>
          <a:lstStyle/>
          <a:p>
            <a:pPr>
              <a:spcBef>
                <a:spcPts val="700"/>
              </a:spcBef>
            </a:pPr>
            <a:r>
              <a:rPr lang="en-US" altLang="en-US" sz="2800" smtClean="0"/>
              <a:t>Women were encouraged to work in  defense plants</a:t>
            </a:r>
          </a:p>
          <a:p>
            <a:pPr>
              <a:spcBef>
                <a:spcPts val="700"/>
              </a:spcBef>
            </a:pPr>
            <a:r>
              <a:rPr lang="en-US" altLang="en-US" sz="2800" smtClean="0"/>
              <a:t>Others grew Victory Gardens and helped with recycling for the war effort</a:t>
            </a:r>
          </a:p>
          <a:p>
            <a:pPr>
              <a:spcBef>
                <a:spcPts val="700"/>
              </a:spcBef>
            </a:pPr>
            <a:r>
              <a:rPr lang="en-US" altLang="en-US" sz="2800" smtClean="0"/>
              <a:t>Generally earned less than male workers</a:t>
            </a:r>
          </a:p>
        </p:txBody>
      </p:sp>
    </p:spTree>
  </p:cSld>
  <p:clrMapOvr>
    <a:masterClrMapping/>
  </p:clrMapOvr>
  <p:transition spd="med"/>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685800" y="609600"/>
            <a:ext cx="7772400" cy="1143000"/>
          </a:xfrm>
        </p:spPr>
        <p:txBody>
          <a:bodyPr lIns="91440" tIns="45720" rIns="91440" bIns="45720"/>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mtClean="0"/>
              <a:t>“Rosie the Riveter”</a:t>
            </a:r>
          </a:p>
        </p:txBody>
      </p:sp>
      <p:pic>
        <p:nvPicPr>
          <p:cNvPr id="2969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1524000"/>
            <a:ext cx="3144838"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29700" name="Text Box 4"/>
          <p:cNvSpPr txBox="1">
            <a:spLocks noChangeArrowheads="1"/>
          </p:cNvSpPr>
          <p:nvPr/>
        </p:nvSpPr>
        <p:spPr bwMode="auto">
          <a:xfrm>
            <a:off x="685800" y="5638800"/>
            <a:ext cx="3581400" cy="91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defRPr>
            </a:lvl9pPr>
          </a:lstStyle>
          <a:p>
            <a:pPr algn="ctr" eaLnBrk="1" hangingPunct="1"/>
            <a:r>
              <a:rPr lang="en-US" altLang="en-US" sz="1800">
                <a:solidFill>
                  <a:srgbClr val="000000"/>
                </a:solidFill>
              </a:rPr>
              <a:t>This poster for the Westinghouse Corporation is frequently associated with “Rosie the Riveter”</a:t>
            </a:r>
          </a:p>
        </p:txBody>
      </p:sp>
      <p:sp>
        <p:nvSpPr>
          <p:cNvPr id="29701" name="Rectangle 6"/>
          <p:cNvSpPr>
            <a:spLocks noGrp="1" noChangeArrowheads="1"/>
          </p:cNvSpPr>
          <p:nvPr>
            <p:ph type="body" sz="half" idx="2"/>
          </p:nvPr>
        </p:nvSpPr>
        <p:spPr>
          <a:xfrm>
            <a:off x="4648200" y="1752600"/>
            <a:ext cx="4114800" cy="4111625"/>
          </a:xfrm>
        </p:spPr>
        <p:txBody>
          <a:bodyPr/>
          <a:lstStyle/>
          <a:p>
            <a:pPr>
              <a:spcBef>
                <a:spcPts val="700"/>
              </a:spcBef>
            </a:pPr>
            <a:r>
              <a:rPr lang="en-US" altLang="en-US" sz="2800" smtClean="0"/>
              <a:t>A symbol of working women during the war</a:t>
            </a:r>
          </a:p>
          <a:p>
            <a:pPr>
              <a:spcBef>
                <a:spcPts val="700"/>
              </a:spcBef>
            </a:pPr>
            <a:r>
              <a:rPr lang="en-US" altLang="en-US" sz="2800" smtClean="0"/>
              <a:t>Based on factory worker Rose Will Monroe</a:t>
            </a:r>
          </a:p>
          <a:p>
            <a:pPr>
              <a:spcBef>
                <a:spcPts val="700"/>
              </a:spcBef>
            </a:pPr>
            <a:r>
              <a:rPr lang="en-US" altLang="en-US" sz="2800" smtClean="0"/>
              <a:t>Miller and Rockwell both created iconic “Rosie” images</a:t>
            </a:r>
          </a:p>
        </p:txBody>
      </p:sp>
    </p:spTree>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
          <p:cNvSpPr>
            <a:spLocks noGrp="1" noChangeArrowheads="1"/>
          </p:cNvSpPr>
          <p:nvPr>
            <p:ph type="title"/>
          </p:nvPr>
        </p:nvSpPr>
        <p:spPr>
          <a:xfrm>
            <a:off x="685800" y="609600"/>
            <a:ext cx="7772400" cy="1143000"/>
          </a:xfrm>
        </p:spPr>
        <p:txBody>
          <a:bodyPr lIns="91440" tIns="45720" rIns="91440" bIns="45720"/>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mtClean="0"/>
              <a:t>“The Arsenal of Democracy”</a:t>
            </a:r>
          </a:p>
        </p:txBody>
      </p:sp>
      <p:sp>
        <p:nvSpPr>
          <p:cNvPr id="4099" name="Rectangle 2"/>
          <p:cNvSpPr>
            <a:spLocks noGrp="1" noChangeArrowheads="1"/>
          </p:cNvSpPr>
          <p:nvPr>
            <p:ph type="body" idx="1"/>
          </p:nvPr>
        </p:nvSpPr>
        <p:spPr>
          <a:xfrm>
            <a:off x="685800" y="1752600"/>
            <a:ext cx="4572000" cy="4114800"/>
          </a:xfrm>
        </p:spPr>
        <p:txBody>
          <a:bodyPr lIns="91440" tIns="45720" rIns="91440" bIns="45720"/>
          <a:lstStyle/>
          <a:p>
            <a:pPr marL="339725" indent="-339725">
              <a:spcBef>
                <a:spcPts val="700"/>
              </a:spcBef>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altLang="en-US" sz="2800" smtClean="0"/>
              <a:t>America “officially neutral” as European war began</a:t>
            </a:r>
          </a:p>
          <a:p>
            <a:pPr marL="339725" indent="-339725">
              <a:spcBef>
                <a:spcPts val="700"/>
              </a:spcBef>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altLang="en-US" sz="2800" smtClean="0"/>
              <a:t>FDR increased military production and skirted Neutrality Acts after Nazi victories</a:t>
            </a:r>
          </a:p>
          <a:p>
            <a:pPr marL="339725" indent="-339725">
              <a:spcBef>
                <a:spcPts val="700"/>
              </a:spcBef>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altLang="en-US" sz="2800" smtClean="0"/>
              <a:t>FDR ran for third term</a:t>
            </a:r>
          </a:p>
          <a:p>
            <a:pPr marL="339725" indent="-339725">
              <a:spcBef>
                <a:spcPts val="700"/>
              </a:spcBef>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altLang="en-US" sz="2800" smtClean="0"/>
              <a:t>Lend-Lease Act passed</a:t>
            </a:r>
          </a:p>
          <a:p>
            <a:pPr marL="339725" indent="-339725">
              <a:spcBef>
                <a:spcPts val="700"/>
              </a:spcBef>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altLang="en-US" sz="2800" smtClean="0"/>
              <a:t>U.S. embargoed oil and scrap-iron sales to Japan</a:t>
            </a:r>
          </a:p>
        </p:txBody>
      </p:sp>
      <p:pic>
        <p:nvPicPr>
          <p:cNvPr id="4100" name="Picture 4" descr="Franklin-roosevelt"/>
          <p:cNvPicPr>
            <a:picLocks noChangeAspect="1" noChangeArrowheads="1"/>
          </p:cNvPicPr>
          <p:nvPr/>
        </p:nvPicPr>
        <p:blipFill>
          <a:blip r:embed="rId3">
            <a:lum bright="18000"/>
            <a:extLst>
              <a:ext uri="{28A0092B-C50C-407E-A947-70E740481C1C}">
                <a14:useLocalDpi xmlns:a14="http://schemas.microsoft.com/office/drawing/2010/main" val="0"/>
              </a:ext>
            </a:extLst>
          </a:blip>
          <a:srcRect/>
          <a:stretch>
            <a:fillRect/>
          </a:stretch>
        </p:blipFill>
        <p:spPr bwMode="auto">
          <a:xfrm>
            <a:off x="5410200" y="1905000"/>
            <a:ext cx="3316288" cy="426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1"/>
          <p:cNvSpPr txBox="1">
            <a:spLocks noChangeArrowheads="1"/>
          </p:cNvSpPr>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defRPr>
            </a:lvl9pPr>
          </a:lstStyle>
          <a:p>
            <a:pPr algn="ctr" eaLnBrk="1" hangingPunct="1"/>
            <a:endParaRPr lang="en-US" altLang="en-US" sz="4400" b="1">
              <a:solidFill>
                <a:srgbClr val="000000"/>
              </a:solidFill>
            </a:endParaRPr>
          </a:p>
        </p:txBody>
      </p:sp>
      <p:sp>
        <p:nvSpPr>
          <p:cNvPr id="30723" name="Text Box 2"/>
          <p:cNvSpPr txBox="1">
            <a:spLocks noChangeArrowheads="1"/>
          </p:cNvSpPr>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marL="606425" indent="-606425" eaLnBrk="0" hangingPunct="0">
              <a:tabLst>
                <a:tab pos="606425" algn="l"/>
                <a:tab pos="1063625" algn="l"/>
                <a:tab pos="1520825" algn="l"/>
                <a:tab pos="1978025" algn="l"/>
                <a:tab pos="2435225" algn="l"/>
                <a:tab pos="2892425" algn="l"/>
                <a:tab pos="3349625" algn="l"/>
                <a:tab pos="3806825" algn="l"/>
                <a:tab pos="4264025" algn="l"/>
                <a:tab pos="4721225" algn="l"/>
                <a:tab pos="5178425" algn="l"/>
                <a:tab pos="5635625" algn="l"/>
                <a:tab pos="6092825" algn="l"/>
                <a:tab pos="6550025" algn="l"/>
                <a:tab pos="7007225" algn="l"/>
                <a:tab pos="7464425" algn="l"/>
                <a:tab pos="7921625" algn="l"/>
                <a:tab pos="8378825" algn="l"/>
                <a:tab pos="8836025" algn="l"/>
                <a:tab pos="9293225" algn="l"/>
                <a:tab pos="9750425" algn="l"/>
              </a:tabLst>
              <a:defRPr sz="2400">
                <a:solidFill>
                  <a:schemeClr val="bg1"/>
                </a:solidFill>
                <a:latin typeface="Times New Roman" panose="02020603050405020304" pitchFamily="18" charset="0"/>
              </a:defRPr>
            </a:lvl1pPr>
            <a:lvl2pPr eaLnBrk="0" hangingPunct="0">
              <a:tabLst>
                <a:tab pos="606425" algn="l"/>
                <a:tab pos="1063625" algn="l"/>
                <a:tab pos="1520825" algn="l"/>
                <a:tab pos="1978025" algn="l"/>
                <a:tab pos="2435225" algn="l"/>
                <a:tab pos="2892425" algn="l"/>
                <a:tab pos="3349625" algn="l"/>
                <a:tab pos="3806825" algn="l"/>
                <a:tab pos="4264025" algn="l"/>
                <a:tab pos="4721225" algn="l"/>
                <a:tab pos="5178425" algn="l"/>
                <a:tab pos="5635625" algn="l"/>
                <a:tab pos="6092825" algn="l"/>
                <a:tab pos="6550025" algn="l"/>
                <a:tab pos="7007225" algn="l"/>
                <a:tab pos="7464425" algn="l"/>
                <a:tab pos="7921625" algn="l"/>
                <a:tab pos="8378825" algn="l"/>
                <a:tab pos="8836025" algn="l"/>
                <a:tab pos="9293225" algn="l"/>
                <a:tab pos="9750425" algn="l"/>
              </a:tabLst>
              <a:defRPr sz="2400">
                <a:solidFill>
                  <a:schemeClr val="bg1"/>
                </a:solidFill>
                <a:latin typeface="Times New Roman" panose="02020603050405020304" pitchFamily="18" charset="0"/>
              </a:defRPr>
            </a:lvl2pPr>
            <a:lvl3pPr eaLnBrk="0" hangingPunct="0">
              <a:tabLst>
                <a:tab pos="606425" algn="l"/>
                <a:tab pos="1063625" algn="l"/>
                <a:tab pos="1520825" algn="l"/>
                <a:tab pos="1978025" algn="l"/>
                <a:tab pos="2435225" algn="l"/>
                <a:tab pos="2892425" algn="l"/>
                <a:tab pos="3349625" algn="l"/>
                <a:tab pos="3806825" algn="l"/>
                <a:tab pos="4264025" algn="l"/>
                <a:tab pos="4721225" algn="l"/>
                <a:tab pos="5178425" algn="l"/>
                <a:tab pos="5635625" algn="l"/>
                <a:tab pos="6092825" algn="l"/>
                <a:tab pos="6550025" algn="l"/>
                <a:tab pos="7007225" algn="l"/>
                <a:tab pos="7464425" algn="l"/>
                <a:tab pos="7921625" algn="l"/>
                <a:tab pos="8378825" algn="l"/>
                <a:tab pos="8836025" algn="l"/>
                <a:tab pos="9293225" algn="l"/>
                <a:tab pos="9750425" algn="l"/>
              </a:tabLst>
              <a:defRPr sz="2400">
                <a:solidFill>
                  <a:schemeClr val="bg1"/>
                </a:solidFill>
                <a:latin typeface="Times New Roman" panose="02020603050405020304" pitchFamily="18" charset="0"/>
              </a:defRPr>
            </a:lvl3pPr>
            <a:lvl4pPr eaLnBrk="0" hangingPunct="0">
              <a:tabLst>
                <a:tab pos="606425" algn="l"/>
                <a:tab pos="1063625" algn="l"/>
                <a:tab pos="1520825" algn="l"/>
                <a:tab pos="1978025" algn="l"/>
                <a:tab pos="2435225" algn="l"/>
                <a:tab pos="2892425" algn="l"/>
                <a:tab pos="3349625" algn="l"/>
                <a:tab pos="3806825" algn="l"/>
                <a:tab pos="4264025" algn="l"/>
                <a:tab pos="4721225" algn="l"/>
                <a:tab pos="5178425" algn="l"/>
                <a:tab pos="5635625" algn="l"/>
                <a:tab pos="6092825" algn="l"/>
                <a:tab pos="6550025" algn="l"/>
                <a:tab pos="7007225" algn="l"/>
                <a:tab pos="7464425" algn="l"/>
                <a:tab pos="7921625" algn="l"/>
                <a:tab pos="8378825" algn="l"/>
                <a:tab pos="8836025" algn="l"/>
                <a:tab pos="9293225" algn="l"/>
                <a:tab pos="9750425" algn="l"/>
              </a:tabLst>
              <a:defRPr sz="2400">
                <a:solidFill>
                  <a:schemeClr val="bg1"/>
                </a:solidFill>
                <a:latin typeface="Times New Roman" panose="02020603050405020304" pitchFamily="18" charset="0"/>
              </a:defRPr>
            </a:lvl4pPr>
            <a:lvl5pPr eaLnBrk="0" hangingPunct="0">
              <a:tabLst>
                <a:tab pos="606425" algn="l"/>
                <a:tab pos="1063625" algn="l"/>
                <a:tab pos="1520825" algn="l"/>
                <a:tab pos="1978025" algn="l"/>
                <a:tab pos="2435225" algn="l"/>
                <a:tab pos="2892425" algn="l"/>
                <a:tab pos="3349625" algn="l"/>
                <a:tab pos="3806825" algn="l"/>
                <a:tab pos="4264025" algn="l"/>
                <a:tab pos="4721225" algn="l"/>
                <a:tab pos="5178425" algn="l"/>
                <a:tab pos="5635625" algn="l"/>
                <a:tab pos="6092825" algn="l"/>
                <a:tab pos="6550025" algn="l"/>
                <a:tab pos="7007225" algn="l"/>
                <a:tab pos="7464425" algn="l"/>
                <a:tab pos="7921625" algn="l"/>
                <a:tab pos="8378825" algn="l"/>
                <a:tab pos="8836025" algn="l"/>
                <a:tab pos="9293225" algn="l"/>
                <a:tab pos="9750425" algn="l"/>
              </a:tabLst>
              <a:defRPr sz="2400">
                <a:solidFill>
                  <a:schemeClr val="bg1"/>
                </a:solidFill>
                <a:latin typeface="Times New Roman" panose="02020603050405020304" pitchFamily="18"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606425" algn="l"/>
                <a:tab pos="1063625" algn="l"/>
                <a:tab pos="1520825" algn="l"/>
                <a:tab pos="1978025" algn="l"/>
                <a:tab pos="2435225" algn="l"/>
                <a:tab pos="2892425" algn="l"/>
                <a:tab pos="3349625" algn="l"/>
                <a:tab pos="3806825" algn="l"/>
                <a:tab pos="4264025" algn="l"/>
                <a:tab pos="4721225" algn="l"/>
                <a:tab pos="5178425" algn="l"/>
                <a:tab pos="5635625" algn="l"/>
                <a:tab pos="6092825" algn="l"/>
                <a:tab pos="6550025" algn="l"/>
                <a:tab pos="7007225" algn="l"/>
                <a:tab pos="7464425" algn="l"/>
                <a:tab pos="7921625" algn="l"/>
                <a:tab pos="8378825" algn="l"/>
                <a:tab pos="8836025" algn="l"/>
                <a:tab pos="9293225" algn="l"/>
                <a:tab pos="9750425" algn="l"/>
              </a:tabLst>
              <a:defRPr sz="2400">
                <a:solidFill>
                  <a:schemeClr val="bg1"/>
                </a:solidFill>
                <a:latin typeface="Times New Roman" panose="02020603050405020304" pitchFamily="18"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606425" algn="l"/>
                <a:tab pos="1063625" algn="l"/>
                <a:tab pos="1520825" algn="l"/>
                <a:tab pos="1978025" algn="l"/>
                <a:tab pos="2435225" algn="l"/>
                <a:tab pos="2892425" algn="l"/>
                <a:tab pos="3349625" algn="l"/>
                <a:tab pos="3806825" algn="l"/>
                <a:tab pos="4264025" algn="l"/>
                <a:tab pos="4721225" algn="l"/>
                <a:tab pos="5178425" algn="l"/>
                <a:tab pos="5635625" algn="l"/>
                <a:tab pos="6092825" algn="l"/>
                <a:tab pos="6550025" algn="l"/>
                <a:tab pos="7007225" algn="l"/>
                <a:tab pos="7464425" algn="l"/>
                <a:tab pos="7921625" algn="l"/>
                <a:tab pos="8378825" algn="l"/>
                <a:tab pos="8836025" algn="l"/>
                <a:tab pos="9293225" algn="l"/>
                <a:tab pos="9750425" algn="l"/>
              </a:tabLst>
              <a:defRPr sz="2400">
                <a:solidFill>
                  <a:schemeClr val="bg1"/>
                </a:solidFill>
                <a:latin typeface="Times New Roman" panose="02020603050405020304" pitchFamily="18"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606425" algn="l"/>
                <a:tab pos="1063625" algn="l"/>
                <a:tab pos="1520825" algn="l"/>
                <a:tab pos="1978025" algn="l"/>
                <a:tab pos="2435225" algn="l"/>
                <a:tab pos="2892425" algn="l"/>
                <a:tab pos="3349625" algn="l"/>
                <a:tab pos="3806825" algn="l"/>
                <a:tab pos="4264025" algn="l"/>
                <a:tab pos="4721225" algn="l"/>
                <a:tab pos="5178425" algn="l"/>
                <a:tab pos="5635625" algn="l"/>
                <a:tab pos="6092825" algn="l"/>
                <a:tab pos="6550025" algn="l"/>
                <a:tab pos="7007225" algn="l"/>
                <a:tab pos="7464425" algn="l"/>
                <a:tab pos="7921625" algn="l"/>
                <a:tab pos="8378825" algn="l"/>
                <a:tab pos="8836025" algn="l"/>
                <a:tab pos="9293225" algn="l"/>
                <a:tab pos="9750425" algn="l"/>
              </a:tabLst>
              <a:defRPr sz="2400">
                <a:solidFill>
                  <a:schemeClr val="bg1"/>
                </a:solidFill>
                <a:latin typeface="Times New Roman" panose="02020603050405020304" pitchFamily="18"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606425" algn="l"/>
                <a:tab pos="1063625" algn="l"/>
                <a:tab pos="1520825" algn="l"/>
                <a:tab pos="1978025" algn="l"/>
                <a:tab pos="2435225" algn="l"/>
                <a:tab pos="2892425" algn="l"/>
                <a:tab pos="3349625" algn="l"/>
                <a:tab pos="3806825" algn="l"/>
                <a:tab pos="4264025" algn="l"/>
                <a:tab pos="4721225" algn="l"/>
                <a:tab pos="5178425" algn="l"/>
                <a:tab pos="5635625" algn="l"/>
                <a:tab pos="6092825" algn="l"/>
                <a:tab pos="6550025" algn="l"/>
                <a:tab pos="7007225" algn="l"/>
                <a:tab pos="7464425" algn="l"/>
                <a:tab pos="7921625" algn="l"/>
                <a:tab pos="8378825" algn="l"/>
                <a:tab pos="8836025" algn="l"/>
                <a:tab pos="9293225" algn="l"/>
                <a:tab pos="9750425" algn="l"/>
              </a:tabLst>
              <a:defRPr sz="2400">
                <a:solidFill>
                  <a:schemeClr val="bg1"/>
                </a:solidFill>
                <a:latin typeface="Times New Roman" panose="02020603050405020304" pitchFamily="18" charset="0"/>
              </a:defRPr>
            </a:lvl9pPr>
          </a:lstStyle>
          <a:p>
            <a:pPr eaLnBrk="1" hangingPunct="1">
              <a:spcBef>
                <a:spcPts val="700"/>
              </a:spcBef>
              <a:buClrTx/>
              <a:buSzTx/>
              <a:buFontTx/>
              <a:buNone/>
            </a:pPr>
            <a:endParaRPr lang="en-US" altLang="en-US" sz="2800">
              <a:solidFill>
                <a:srgbClr val="000000"/>
              </a:solidFill>
            </a:endParaRPr>
          </a:p>
        </p:txBody>
      </p:sp>
      <p:sp>
        <p:nvSpPr>
          <p:cNvPr id="30724" name="Rectangle 4"/>
          <p:cNvSpPr>
            <a:spLocks noGrp="1" noChangeArrowheads="1"/>
          </p:cNvSpPr>
          <p:nvPr>
            <p:ph type="title"/>
          </p:nvPr>
        </p:nvSpPr>
        <p:spPr>
          <a:xfrm>
            <a:off x="762000" y="685800"/>
            <a:ext cx="7769225" cy="1139825"/>
          </a:xfrm>
        </p:spPr>
        <p:txBody>
          <a:bodyPr/>
          <a:lstStyle/>
          <a:p>
            <a:r>
              <a:rPr lang="en-US" altLang="en-US" smtClean="0"/>
              <a:t>Discussion Questions</a:t>
            </a:r>
          </a:p>
        </p:txBody>
      </p:sp>
      <p:sp>
        <p:nvSpPr>
          <p:cNvPr id="30725" name="Rectangle 5"/>
          <p:cNvSpPr>
            <a:spLocks noGrp="1" noChangeArrowheads="1"/>
          </p:cNvSpPr>
          <p:nvPr>
            <p:ph type="body" idx="1"/>
          </p:nvPr>
        </p:nvSpPr>
        <p:spPr>
          <a:xfrm>
            <a:off x="685800" y="2209800"/>
            <a:ext cx="8153400" cy="4111625"/>
          </a:xfrm>
        </p:spPr>
        <p:txBody>
          <a:bodyPr/>
          <a:lstStyle/>
          <a:p>
            <a:pPr marL="609600" indent="-609600">
              <a:buFont typeface="Times New Roman" panose="02020603050405020304" pitchFamily="18" charset="0"/>
              <a:buAutoNum type="arabicPeriod"/>
            </a:pPr>
            <a:r>
              <a:rPr lang="en-US" altLang="en-US" sz="2800" smtClean="0"/>
              <a:t>What role did General George C. Marshall play in mobilizing the armed forces early in the war?</a:t>
            </a:r>
          </a:p>
          <a:p>
            <a:pPr marL="609600" indent="-609600">
              <a:buFont typeface="Times New Roman" panose="02020603050405020304" pitchFamily="18" charset="0"/>
              <a:buAutoNum type="arabicPeriod"/>
            </a:pPr>
            <a:r>
              <a:rPr lang="en-US" altLang="en-US" sz="2800" smtClean="0"/>
              <a:t>How did women contribute to the U.S. war effort?</a:t>
            </a:r>
            <a:endParaRPr lang="en-US" altLang="en-US" smtClean="0"/>
          </a:p>
        </p:txBody>
      </p:sp>
    </p:spTree>
  </p:cSld>
  <p:clrMapOvr>
    <a:masterClrMapping/>
  </p:clrMapOvr>
  <p:transition spd="med"/>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1"/>
          <p:cNvSpPr>
            <a:spLocks noGrp="1" noChangeArrowheads="1"/>
          </p:cNvSpPr>
          <p:nvPr>
            <p:ph type="title"/>
          </p:nvPr>
        </p:nvSpPr>
        <p:spPr>
          <a:xfrm>
            <a:off x="685800" y="609600"/>
            <a:ext cx="7772400" cy="1143000"/>
          </a:xfrm>
        </p:spPr>
        <p:txBody>
          <a:bodyPr lIns="91440" tIns="45720" rIns="91440" bIns="45720"/>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mtClean="0"/>
              <a:t>Office of War Information</a:t>
            </a:r>
          </a:p>
        </p:txBody>
      </p:sp>
      <p:sp>
        <p:nvSpPr>
          <p:cNvPr id="31747" name="Rectangle 2"/>
          <p:cNvSpPr>
            <a:spLocks noGrp="1" noChangeArrowheads="1"/>
          </p:cNvSpPr>
          <p:nvPr>
            <p:ph type="body" idx="1"/>
          </p:nvPr>
        </p:nvSpPr>
        <p:spPr>
          <a:xfrm>
            <a:off x="685800" y="1752600"/>
            <a:ext cx="4114800" cy="4114800"/>
          </a:xfrm>
        </p:spPr>
        <p:txBody>
          <a:bodyPr lIns="91440" tIns="45720" rIns="91440" bIns="45720"/>
          <a:lstStyle/>
          <a:p>
            <a:pPr marL="339725" indent="-339725">
              <a:spcBef>
                <a:spcPts val="700"/>
              </a:spcBef>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altLang="en-US" sz="2800" smtClean="0"/>
              <a:t>Established in 1942</a:t>
            </a:r>
          </a:p>
          <a:p>
            <a:pPr marL="339725" indent="-339725">
              <a:spcBef>
                <a:spcPts val="700"/>
              </a:spcBef>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altLang="en-US" sz="2800" smtClean="0"/>
              <a:t>Coordinated release of war news</a:t>
            </a:r>
          </a:p>
          <a:p>
            <a:pPr marL="339725" indent="-339725">
              <a:spcBef>
                <a:spcPts val="700"/>
              </a:spcBef>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altLang="en-US" sz="2800" smtClean="0"/>
              <a:t>Promoted patriotism</a:t>
            </a:r>
          </a:p>
          <a:p>
            <a:pPr marL="339725" indent="-339725">
              <a:spcBef>
                <a:spcPts val="700"/>
              </a:spcBef>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altLang="en-US" sz="2800" smtClean="0"/>
              <a:t>Tried to recruit women into factory work</a:t>
            </a:r>
          </a:p>
          <a:p>
            <a:pPr marL="339725" indent="-339725">
              <a:spcBef>
                <a:spcPts val="700"/>
              </a:spcBef>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altLang="en-US" sz="2800" smtClean="0"/>
              <a:t>Propaganda program abroad</a:t>
            </a:r>
          </a:p>
          <a:p>
            <a:pPr marL="339725" indent="-339725">
              <a:spcBef>
                <a:spcPts val="700"/>
              </a:spcBef>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altLang="en-US" sz="2800" smtClean="0"/>
              <a:t>The Voice of America</a:t>
            </a:r>
          </a:p>
        </p:txBody>
      </p:sp>
      <p:pic>
        <p:nvPicPr>
          <p:cNvPr id="31748" name="Picture 4" descr="OWIInsignia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1905000"/>
            <a:ext cx="3429000" cy="340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9" name="Text Box 5"/>
          <p:cNvSpPr txBox="1">
            <a:spLocks noChangeArrowheads="1"/>
          </p:cNvSpPr>
          <p:nvPr/>
        </p:nvSpPr>
        <p:spPr bwMode="auto">
          <a:xfrm>
            <a:off x="5105400" y="5562600"/>
            <a:ext cx="35052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spcBef>
                <a:spcPct val="50000"/>
              </a:spcBef>
            </a:pPr>
            <a:r>
              <a:rPr lang="en-US" altLang="en-US" sz="1800">
                <a:solidFill>
                  <a:schemeClr val="tx1"/>
                </a:solidFill>
              </a:rPr>
              <a:t>Patch worn by Office or War Information personnel</a:t>
            </a:r>
          </a:p>
        </p:txBody>
      </p:sp>
    </p:spTree>
  </p:cSld>
  <p:clrMapOvr>
    <a:masterClrMapping/>
  </p:clrMapOvr>
  <p:transition spd="med"/>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1"/>
          <p:cNvSpPr txBox="1">
            <a:spLocks noChangeArrowheads="1"/>
          </p:cNvSpPr>
          <p:nvPr/>
        </p:nvSpPr>
        <p:spPr bwMode="auto">
          <a:xfrm>
            <a:off x="685800" y="465138"/>
            <a:ext cx="7772400" cy="143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defRPr>
            </a:lvl9pPr>
          </a:lstStyle>
          <a:p>
            <a:pPr algn="ctr" eaLnBrk="1" hangingPunct="1"/>
            <a:endParaRPr lang="en-US" altLang="en-US" sz="4400" b="1">
              <a:solidFill>
                <a:srgbClr val="000000"/>
              </a:solidFill>
            </a:endParaRPr>
          </a:p>
        </p:txBody>
      </p:sp>
      <p:grpSp>
        <p:nvGrpSpPr>
          <p:cNvPr id="32771" name="Group 2"/>
          <p:cNvGrpSpPr>
            <a:grpSpLocks/>
          </p:cNvGrpSpPr>
          <p:nvPr/>
        </p:nvGrpSpPr>
        <p:grpSpPr bwMode="auto">
          <a:xfrm>
            <a:off x="1295400" y="1447800"/>
            <a:ext cx="2971800" cy="3962400"/>
            <a:chOff x="764" y="1248"/>
            <a:chExt cx="1414" cy="2111"/>
          </a:xfrm>
        </p:grpSpPr>
        <p:pic>
          <p:nvPicPr>
            <p:cNvPr id="3277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4" y="1248"/>
              <a:ext cx="1415" cy="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32778" name="Text Box 4"/>
            <p:cNvSpPr txBox="1">
              <a:spLocks noChangeArrowheads="1"/>
            </p:cNvSpPr>
            <p:nvPr/>
          </p:nvSpPr>
          <p:spPr bwMode="auto">
            <a:xfrm>
              <a:off x="764" y="1248"/>
              <a:ext cx="1415" cy="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tLang="en-US"/>
            </a:p>
          </p:txBody>
        </p:sp>
      </p:grpSp>
      <p:grpSp>
        <p:nvGrpSpPr>
          <p:cNvPr id="32772" name="Group 5"/>
          <p:cNvGrpSpPr>
            <a:grpSpLocks/>
          </p:cNvGrpSpPr>
          <p:nvPr/>
        </p:nvGrpSpPr>
        <p:grpSpPr bwMode="auto">
          <a:xfrm>
            <a:off x="5029200" y="1524000"/>
            <a:ext cx="3036888" cy="3886200"/>
            <a:chOff x="3223" y="1248"/>
            <a:chExt cx="1474" cy="2111"/>
          </a:xfrm>
        </p:grpSpPr>
        <p:pic>
          <p:nvPicPr>
            <p:cNvPr id="32775"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23" y="1248"/>
              <a:ext cx="1475" cy="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32776" name="Text Box 7"/>
            <p:cNvSpPr txBox="1">
              <a:spLocks noChangeArrowheads="1"/>
            </p:cNvSpPr>
            <p:nvPr/>
          </p:nvSpPr>
          <p:spPr bwMode="auto">
            <a:xfrm>
              <a:off x="3223" y="1248"/>
              <a:ext cx="1475" cy="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tLang="en-US"/>
            </a:p>
          </p:txBody>
        </p:sp>
      </p:grpSp>
      <p:sp>
        <p:nvSpPr>
          <p:cNvPr id="32773" name="Text Box 8"/>
          <p:cNvSpPr txBox="1">
            <a:spLocks noChangeArrowheads="1"/>
          </p:cNvSpPr>
          <p:nvPr/>
        </p:nvSpPr>
        <p:spPr bwMode="auto">
          <a:xfrm>
            <a:off x="1295400" y="5638800"/>
            <a:ext cx="6248400"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defRPr>
            </a:lvl9pPr>
          </a:lstStyle>
          <a:p>
            <a:pPr algn="ctr" eaLnBrk="1" hangingPunct="1"/>
            <a:r>
              <a:rPr lang="en-US" altLang="en-US" sz="1800">
                <a:solidFill>
                  <a:srgbClr val="000000"/>
                </a:solidFill>
              </a:rPr>
              <a:t>Government propagandists sometimes used fear and racial slurs in order to convey their message</a:t>
            </a:r>
          </a:p>
        </p:txBody>
      </p:sp>
      <p:sp>
        <p:nvSpPr>
          <p:cNvPr id="32774" name="Rectangle 10"/>
          <p:cNvSpPr>
            <a:spLocks noGrp="1" noChangeArrowheads="1"/>
          </p:cNvSpPr>
          <p:nvPr>
            <p:ph type="title"/>
          </p:nvPr>
        </p:nvSpPr>
        <p:spPr>
          <a:xfrm>
            <a:off x="688975" y="381000"/>
            <a:ext cx="7769225" cy="1139825"/>
          </a:xfrm>
        </p:spPr>
        <p:txBody>
          <a:bodyPr/>
          <a:lstStyle/>
          <a:p>
            <a:r>
              <a:rPr lang="en-US" altLang="en-US" smtClean="0"/>
              <a:t>Wartime Propaganda Posters</a:t>
            </a:r>
          </a:p>
        </p:txBody>
      </p:sp>
    </p:spTree>
  </p:cSld>
  <p:clrMapOvr>
    <a:masterClrMapping/>
  </p:clrMapOvr>
  <p:transition spd="med"/>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1"/>
          <p:cNvSpPr>
            <a:spLocks noGrp="1" noChangeArrowheads="1"/>
          </p:cNvSpPr>
          <p:nvPr>
            <p:ph type="title"/>
          </p:nvPr>
        </p:nvSpPr>
        <p:spPr>
          <a:xfrm>
            <a:off x="685800" y="609600"/>
            <a:ext cx="7772400" cy="1143000"/>
          </a:xfrm>
        </p:spPr>
        <p:txBody>
          <a:bodyPr lIns="91440" tIns="45720" rIns="91440" bIns="45720"/>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mtClean="0"/>
              <a:t>Mobilization of Industry</a:t>
            </a:r>
          </a:p>
        </p:txBody>
      </p:sp>
      <p:sp>
        <p:nvSpPr>
          <p:cNvPr id="35843" name="Rectangle 2"/>
          <p:cNvSpPr>
            <a:spLocks noGrp="1" noChangeArrowheads="1"/>
          </p:cNvSpPr>
          <p:nvPr>
            <p:ph type="body" idx="1"/>
          </p:nvPr>
        </p:nvSpPr>
        <p:spPr>
          <a:xfrm>
            <a:off x="228600" y="1752600"/>
            <a:ext cx="4953000" cy="4114800"/>
          </a:xfrm>
        </p:spPr>
        <p:txBody>
          <a:bodyPr lIns="91440" tIns="45720" rIns="91440" bIns="45720"/>
          <a:lstStyle/>
          <a:p>
            <a:pPr marL="339725" indent="-339725">
              <a:spcBef>
                <a:spcPts val="700"/>
              </a:spcBef>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altLang="en-US" sz="2800" dirty="0" smtClean="0"/>
              <a:t>Many </a:t>
            </a:r>
            <a:r>
              <a:rPr lang="en-US" altLang="en-US" sz="2800" dirty="0" smtClean="0"/>
              <a:t>civilian industries converted to war production</a:t>
            </a:r>
          </a:p>
          <a:p>
            <a:pPr marL="339725" indent="-339725">
              <a:spcBef>
                <a:spcPts val="700"/>
              </a:spcBef>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altLang="en-US" sz="2800" dirty="0" smtClean="0"/>
              <a:t>Manpower needed for </a:t>
            </a:r>
            <a:br>
              <a:rPr lang="en-US" altLang="en-US" sz="2800" dirty="0" smtClean="0"/>
            </a:br>
            <a:r>
              <a:rPr lang="en-US" altLang="en-US" sz="2800" dirty="0" smtClean="0"/>
              <a:t>defense plants</a:t>
            </a:r>
          </a:p>
          <a:p>
            <a:pPr marL="339725" indent="-339725">
              <a:spcBef>
                <a:spcPts val="700"/>
              </a:spcBef>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altLang="en-US" sz="2800" dirty="0" smtClean="0"/>
              <a:t>Scarce goods rationed and price controls established</a:t>
            </a:r>
          </a:p>
          <a:p>
            <a:pPr marL="339725" indent="-339725">
              <a:spcBef>
                <a:spcPts val="700"/>
              </a:spcBef>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altLang="en-US" sz="2800" dirty="0" smtClean="0"/>
              <a:t>Disputes between management and labor to resolve</a:t>
            </a:r>
          </a:p>
        </p:txBody>
      </p:sp>
      <p:pic>
        <p:nvPicPr>
          <p:cNvPr id="35844" name="Picture 4" descr="worke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1828800"/>
            <a:ext cx="3360738"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5" name="Text Box 5"/>
          <p:cNvSpPr txBox="1">
            <a:spLocks noChangeArrowheads="1"/>
          </p:cNvSpPr>
          <p:nvPr/>
        </p:nvSpPr>
        <p:spPr bwMode="auto">
          <a:xfrm>
            <a:off x="5334000" y="6172200"/>
            <a:ext cx="3505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spcBef>
                <a:spcPct val="50000"/>
              </a:spcBef>
            </a:pPr>
            <a:r>
              <a:rPr lang="en-US" altLang="en-US" sz="1800">
                <a:solidFill>
                  <a:schemeClr val="tx1"/>
                </a:solidFill>
              </a:rPr>
              <a:t>Workers assembling an aircraft</a:t>
            </a:r>
          </a:p>
        </p:txBody>
      </p:sp>
    </p:spTree>
  </p:cSld>
  <p:clrMapOvr>
    <a:masterClrMapping/>
  </p:clrMapOvr>
  <p:transition spd="med"/>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1"/>
          <p:cNvSpPr>
            <a:spLocks noGrp="1" noChangeArrowheads="1"/>
          </p:cNvSpPr>
          <p:nvPr>
            <p:ph type="title"/>
          </p:nvPr>
        </p:nvSpPr>
        <p:spPr>
          <a:xfrm>
            <a:off x="685800" y="609600"/>
            <a:ext cx="7772400" cy="1143000"/>
          </a:xfrm>
        </p:spPr>
        <p:txBody>
          <a:bodyPr lIns="91440" tIns="45720" rIns="91440" bIns="45720"/>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mtClean="0"/>
              <a:t>“A Production Miracle”</a:t>
            </a:r>
          </a:p>
        </p:txBody>
      </p:sp>
      <p:sp>
        <p:nvSpPr>
          <p:cNvPr id="36867" name="Rectangle 2"/>
          <p:cNvSpPr>
            <a:spLocks noGrp="1" noChangeArrowheads="1"/>
          </p:cNvSpPr>
          <p:nvPr>
            <p:ph type="body" idx="1"/>
          </p:nvPr>
        </p:nvSpPr>
        <p:spPr>
          <a:xfrm>
            <a:off x="4495800" y="1752600"/>
            <a:ext cx="3962400" cy="4114800"/>
          </a:xfrm>
        </p:spPr>
        <p:txBody>
          <a:bodyPr lIns="91440" tIns="45720" rIns="91440" bIns="45720"/>
          <a:lstStyle/>
          <a:p>
            <a:pPr marL="339725" indent="-339725">
              <a:spcBef>
                <a:spcPts val="700"/>
              </a:spcBef>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altLang="en-US" sz="2800" smtClean="0"/>
              <a:t>Axis Powers underestimated American production</a:t>
            </a:r>
          </a:p>
          <a:p>
            <a:pPr marL="339725" indent="-339725">
              <a:spcBef>
                <a:spcPts val="700"/>
              </a:spcBef>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altLang="en-US" sz="2800" smtClean="0"/>
              <a:t>Many factories and businesses converted to war production</a:t>
            </a:r>
          </a:p>
          <a:p>
            <a:pPr marL="339725" indent="-339725">
              <a:spcBef>
                <a:spcPts val="700"/>
              </a:spcBef>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altLang="en-US" sz="2800" smtClean="0"/>
              <a:t>New industries emerged</a:t>
            </a:r>
          </a:p>
          <a:p>
            <a:pPr marL="339725" indent="-339725">
              <a:spcBef>
                <a:spcPts val="700"/>
              </a:spcBef>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altLang="en-US" sz="2800" smtClean="0"/>
              <a:t>Output significantly increased</a:t>
            </a:r>
          </a:p>
        </p:txBody>
      </p:sp>
      <p:pic>
        <p:nvPicPr>
          <p:cNvPr id="36868" name="Picture 4" descr="industry post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905000"/>
            <a:ext cx="314325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1"/>
          <p:cNvSpPr>
            <a:spLocks noGrp="1" noChangeArrowheads="1"/>
          </p:cNvSpPr>
          <p:nvPr>
            <p:ph type="title"/>
          </p:nvPr>
        </p:nvSpPr>
        <p:spPr>
          <a:xfrm>
            <a:off x="685800" y="609600"/>
            <a:ext cx="7772400" cy="1143000"/>
          </a:xfrm>
        </p:spPr>
        <p:txBody>
          <a:bodyPr lIns="91440" tIns="45720" rIns="91440" bIns="45720"/>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mtClean="0"/>
              <a:t>Discussion Questions</a:t>
            </a:r>
          </a:p>
        </p:txBody>
      </p:sp>
      <p:sp>
        <p:nvSpPr>
          <p:cNvPr id="39939" name="Rectangle 2"/>
          <p:cNvSpPr>
            <a:spLocks noGrp="1" noChangeArrowheads="1"/>
          </p:cNvSpPr>
          <p:nvPr>
            <p:ph type="body" idx="1"/>
          </p:nvPr>
        </p:nvSpPr>
        <p:spPr>
          <a:xfrm>
            <a:off x="685800" y="1981200"/>
            <a:ext cx="7772400" cy="4114800"/>
          </a:xfrm>
        </p:spPr>
        <p:txBody>
          <a:bodyPr lIns="91440" tIns="45720" rIns="91440" bIns="45720"/>
          <a:lstStyle/>
          <a:p>
            <a:pPr marL="606425" indent="-606425">
              <a:spcBef>
                <a:spcPts val="1050"/>
              </a:spcBef>
              <a:buFont typeface="Times New Roman" panose="02020603050405020304" pitchFamily="18" charset="0"/>
              <a:buAutoNum type="arabicPeriod"/>
              <a:tabLst>
                <a:tab pos="606425" algn="l"/>
                <a:tab pos="719138" algn="l"/>
                <a:tab pos="1176338" algn="l"/>
                <a:tab pos="1633538" algn="l"/>
                <a:tab pos="2090738" algn="l"/>
                <a:tab pos="2547938" algn="l"/>
                <a:tab pos="3005138" algn="l"/>
                <a:tab pos="3462338" algn="l"/>
                <a:tab pos="3919538" algn="l"/>
                <a:tab pos="4376738" algn="l"/>
                <a:tab pos="4833938" algn="l"/>
                <a:tab pos="5291138" algn="l"/>
                <a:tab pos="5748338" algn="l"/>
                <a:tab pos="6205538" algn="l"/>
                <a:tab pos="6662738" algn="l"/>
                <a:tab pos="7119938" algn="l"/>
                <a:tab pos="7577138" algn="l"/>
                <a:tab pos="8034338" algn="l"/>
                <a:tab pos="8491538" algn="l"/>
                <a:tab pos="8948738" algn="l"/>
                <a:tab pos="9405938" algn="l"/>
              </a:tabLst>
            </a:pPr>
            <a:r>
              <a:rPr lang="en-US" altLang="en-US" sz="2800" dirty="0" smtClean="0"/>
              <a:t>What was the purpose of the Office of War Information? How did it accomplish this</a:t>
            </a:r>
            <a:r>
              <a:rPr lang="en-US" altLang="en-US" sz="2800" dirty="0" smtClean="0"/>
              <a:t>?</a:t>
            </a:r>
            <a:endParaRPr lang="en-US" altLang="en-US" sz="2800" dirty="0" smtClean="0"/>
          </a:p>
        </p:txBody>
      </p:sp>
    </p:spTree>
  </p:cSld>
  <p:clrMapOvr>
    <a:masterClrMapping/>
  </p:clrMapOvr>
  <p:transition spd="med"/>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1"/>
          <p:cNvSpPr>
            <a:spLocks noGrp="1" noChangeArrowheads="1"/>
          </p:cNvSpPr>
          <p:nvPr>
            <p:ph type="title"/>
          </p:nvPr>
        </p:nvSpPr>
        <p:spPr>
          <a:xfrm>
            <a:off x="685800" y="609600"/>
            <a:ext cx="7772400" cy="1143000"/>
          </a:xfrm>
        </p:spPr>
        <p:txBody>
          <a:bodyPr lIns="91440" tIns="45720" rIns="91440" bIns="45720"/>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mtClean="0"/>
              <a:t>War Production Board</a:t>
            </a:r>
          </a:p>
        </p:txBody>
      </p:sp>
      <p:sp>
        <p:nvSpPr>
          <p:cNvPr id="40963" name="Rectangle 2"/>
          <p:cNvSpPr>
            <a:spLocks noGrp="1" noChangeArrowheads="1"/>
          </p:cNvSpPr>
          <p:nvPr>
            <p:ph type="body" idx="1"/>
          </p:nvPr>
        </p:nvSpPr>
        <p:spPr>
          <a:xfrm>
            <a:off x="381000" y="1752600"/>
            <a:ext cx="4114800" cy="4114800"/>
          </a:xfrm>
        </p:spPr>
        <p:txBody>
          <a:bodyPr lIns="91440" tIns="45720" rIns="91440" bIns="45720"/>
          <a:lstStyle/>
          <a:p>
            <a:pPr marL="339725" indent="-339725">
              <a:spcBef>
                <a:spcPts val="700"/>
              </a:spcBef>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altLang="en-US" sz="2800" smtClean="0"/>
              <a:t>Ensured that the military had the resources it needed</a:t>
            </a:r>
          </a:p>
          <a:p>
            <a:pPr marL="339725" indent="-339725">
              <a:spcBef>
                <a:spcPts val="700"/>
              </a:spcBef>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altLang="en-US" sz="2800" smtClean="0"/>
              <a:t>Directed industrial output</a:t>
            </a:r>
          </a:p>
          <a:p>
            <a:pPr marL="339725" indent="-339725">
              <a:spcBef>
                <a:spcPts val="700"/>
              </a:spcBef>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altLang="en-US" sz="2800" smtClean="0"/>
              <a:t>Prohibited nonessential business activities</a:t>
            </a:r>
          </a:p>
          <a:p>
            <a:pPr marL="339725" indent="-339725">
              <a:spcBef>
                <a:spcPts val="700"/>
              </a:spcBef>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altLang="en-US" sz="2800" smtClean="0"/>
              <a:t>Allocated raw materiel </a:t>
            </a:r>
          </a:p>
          <a:p>
            <a:pPr marL="339725" indent="-339725">
              <a:spcBef>
                <a:spcPts val="700"/>
              </a:spcBef>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altLang="en-US" sz="2800" smtClean="0"/>
              <a:t>Organized scrap drives </a:t>
            </a:r>
          </a:p>
        </p:txBody>
      </p:sp>
      <p:sp>
        <p:nvSpPr>
          <p:cNvPr id="40964" name="Text Box 5"/>
          <p:cNvSpPr txBox="1">
            <a:spLocks noChangeArrowheads="1"/>
          </p:cNvSpPr>
          <p:nvPr/>
        </p:nvSpPr>
        <p:spPr bwMode="auto">
          <a:xfrm>
            <a:off x="4419600" y="5562600"/>
            <a:ext cx="4114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spcBef>
                <a:spcPct val="50000"/>
              </a:spcBef>
            </a:pPr>
            <a:r>
              <a:rPr lang="en-US" altLang="en-US" sz="1800">
                <a:solidFill>
                  <a:schemeClr val="tx1"/>
                </a:solidFill>
              </a:rPr>
              <a:t>A “War Educational Bulletin” produced by the War Production Board</a:t>
            </a:r>
          </a:p>
        </p:txBody>
      </p:sp>
      <p:pic>
        <p:nvPicPr>
          <p:cNvPr id="40965" name="Picture 6" descr="war education bulleti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1905000"/>
            <a:ext cx="2757488" cy="354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1"/>
          <p:cNvSpPr>
            <a:spLocks noGrp="1" noChangeArrowheads="1"/>
          </p:cNvSpPr>
          <p:nvPr>
            <p:ph type="title"/>
          </p:nvPr>
        </p:nvSpPr>
        <p:spPr>
          <a:xfrm>
            <a:off x="685800" y="609600"/>
            <a:ext cx="7772400" cy="1143000"/>
          </a:xfrm>
        </p:spPr>
        <p:txBody>
          <a:bodyPr lIns="91440" tIns="45720" rIns="91440" bIns="45720"/>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mtClean="0"/>
              <a:t>Scrap Drives</a:t>
            </a:r>
          </a:p>
        </p:txBody>
      </p:sp>
      <p:sp>
        <p:nvSpPr>
          <p:cNvPr id="41987" name="Rectangle 2"/>
          <p:cNvSpPr>
            <a:spLocks noGrp="1" noChangeArrowheads="1"/>
          </p:cNvSpPr>
          <p:nvPr>
            <p:ph type="body" idx="1"/>
          </p:nvPr>
        </p:nvSpPr>
        <p:spPr>
          <a:xfrm>
            <a:off x="4800600" y="1828800"/>
            <a:ext cx="4038600" cy="4198938"/>
          </a:xfrm>
        </p:spPr>
        <p:txBody>
          <a:bodyPr/>
          <a:lstStyle/>
          <a:p>
            <a:pPr marL="339725" indent="-339725">
              <a:spcBef>
                <a:spcPts val="700"/>
              </a:spcBef>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altLang="en-US" sz="2800" smtClean="0"/>
              <a:t>Organized by the WPB</a:t>
            </a:r>
          </a:p>
          <a:p>
            <a:pPr marL="339725" indent="-339725">
              <a:spcBef>
                <a:spcPts val="700"/>
              </a:spcBef>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altLang="en-US" sz="2800" smtClean="0"/>
              <a:t>Encouraged collection of waste and scrap goods for war use</a:t>
            </a:r>
          </a:p>
          <a:p>
            <a:pPr marL="339725" indent="-339725">
              <a:spcBef>
                <a:spcPts val="700"/>
              </a:spcBef>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altLang="en-US" sz="2800" smtClean="0"/>
              <a:t>Materiel included iron, aluminum, paper</a:t>
            </a:r>
          </a:p>
          <a:p>
            <a:pPr marL="339725" indent="-339725">
              <a:spcBef>
                <a:spcPts val="700"/>
              </a:spcBef>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altLang="en-US" sz="2800" smtClean="0"/>
              <a:t>Waste cooking fats for making glycerin</a:t>
            </a:r>
          </a:p>
        </p:txBody>
      </p:sp>
      <p:pic>
        <p:nvPicPr>
          <p:cNvPr id="41988" name="Picture 6" descr="rubb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905000"/>
            <a:ext cx="4114800" cy="333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9" name="Text Box 7"/>
          <p:cNvSpPr txBox="1">
            <a:spLocks noChangeArrowheads="1"/>
          </p:cNvSpPr>
          <p:nvPr/>
        </p:nvSpPr>
        <p:spPr bwMode="auto">
          <a:xfrm>
            <a:off x="381000" y="5334000"/>
            <a:ext cx="4114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spcBef>
                <a:spcPct val="50000"/>
              </a:spcBef>
            </a:pPr>
            <a:r>
              <a:rPr lang="en-US" altLang="en-US" sz="1800">
                <a:solidFill>
                  <a:schemeClr val="tx1"/>
                </a:solidFill>
              </a:rPr>
              <a:t>Results of a scrap rubber drive</a:t>
            </a:r>
          </a:p>
        </p:txBody>
      </p:sp>
    </p:spTree>
  </p:cSld>
  <p:clrMapOvr>
    <a:masterClrMapping/>
  </p:clrMapOvr>
  <p:transition spd="med"/>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010" name="Group 2"/>
          <p:cNvGrpSpPr>
            <a:grpSpLocks/>
          </p:cNvGrpSpPr>
          <p:nvPr/>
        </p:nvGrpSpPr>
        <p:grpSpPr bwMode="auto">
          <a:xfrm>
            <a:off x="457200" y="1828800"/>
            <a:ext cx="2817813" cy="4113213"/>
            <a:chOff x="288" y="1152"/>
            <a:chExt cx="1775" cy="2591"/>
          </a:xfrm>
        </p:grpSpPr>
        <p:pic>
          <p:nvPicPr>
            <p:cNvPr id="4301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8" y="1152"/>
              <a:ext cx="1776" cy="2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43017" name="Text Box 4"/>
            <p:cNvSpPr txBox="1">
              <a:spLocks noChangeArrowheads="1"/>
            </p:cNvSpPr>
            <p:nvPr/>
          </p:nvSpPr>
          <p:spPr bwMode="auto">
            <a:xfrm>
              <a:off x="288" y="1152"/>
              <a:ext cx="1776" cy="2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tLang="en-US"/>
            </a:p>
          </p:txBody>
        </p:sp>
      </p:grpSp>
      <p:grpSp>
        <p:nvGrpSpPr>
          <p:cNvPr id="43011" name="Group 5"/>
          <p:cNvGrpSpPr>
            <a:grpSpLocks/>
          </p:cNvGrpSpPr>
          <p:nvPr/>
        </p:nvGrpSpPr>
        <p:grpSpPr bwMode="auto">
          <a:xfrm>
            <a:off x="5791200" y="1828800"/>
            <a:ext cx="3098800" cy="4113213"/>
            <a:chOff x="3648" y="1152"/>
            <a:chExt cx="1952" cy="2591"/>
          </a:xfrm>
        </p:grpSpPr>
        <p:pic>
          <p:nvPicPr>
            <p:cNvPr id="43014"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48" y="1152"/>
              <a:ext cx="1953" cy="2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43015" name="Text Box 7"/>
            <p:cNvSpPr txBox="1">
              <a:spLocks noChangeArrowheads="1"/>
            </p:cNvSpPr>
            <p:nvPr/>
          </p:nvSpPr>
          <p:spPr bwMode="auto">
            <a:xfrm>
              <a:off x="3648" y="1152"/>
              <a:ext cx="1953" cy="2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tLang="en-US"/>
            </a:p>
          </p:txBody>
        </p:sp>
      </p:grpSp>
      <p:sp>
        <p:nvSpPr>
          <p:cNvPr id="43012" name="Text Box 8"/>
          <p:cNvSpPr txBox="1">
            <a:spLocks noChangeArrowheads="1"/>
          </p:cNvSpPr>
          <p:nvPr/>
        </p:nvSpPr>
        <p:spPr bwMode="auto">
          <a:xfrm>
            <a:off x="3429000" y="2438400"/>
            <a:ext cx="2209800" cy="201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defRPr>
            </a:lvl9pPr>
          </a:lstStyle>
          <a:p>
            <a:pPr eaLnBrk="1" hangingPunct="1"/>
            <a:r>
              <a:rPr lang="en-US" altLang="en-US" sz="1800">
                <a:solidFill>
                  <a:srgbClr val="000000"/>
                </a:solidFill>
              </a:rPr>
              <a:t>The government used posters and publicity pictures of celebrities such as Rita Hayworth (right) to encourage citizens to recycle scrap items.</a:t>
            </a:r>
          </a:p>
        </p:txBody>
      </p:sp>
      <p:sp>
        <p:nvSpPr>
          <p:cNvPr id="43013" name="Rectangle 11"/>
          <p:cNvSpPr>
            <a:spLocks noGrp="1" noChangeArrowheads="1"/>
          </p:cNvSpPr>
          <p:nvPr>
            <p:ph type="title"/>
          </p:nvPr>
        </p:nvSpPr>
        <p:spPr>
          <a:xfrm>
            <a:off x="688975" y="457200"/>
            <a:ext cx="7769225" cy="1139825"/>
          </a:xfrm>
        </p:spPr>
        <p:txBody>
          <a:bodyPr/>
          <a:lstStyle/>
          <a:p>
            <a:r>
              <a:rPr lang="en-US" altLang="en-US" smtClean="0"/>
              <a:t>Scrap Drives: Posters</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1"/>
          <p:cNvSpPr>
            <a:spLocks noGrp="1" noChangeArrowheads="1"/>
          </p:cNvSpPr>
          <p:nvPr>
            <p:ph type="title"/>
          </p:nvPr>
        </p:nvSpPr>
        <p:spPr>
          <a:xfrm>
            <a:off x="685800" y="609600"/>
            <a:ext cx="7772400" cy="1143000"/>
          </a:xfrm>
        </p:spPr>
        <p:txBody>
          <a:bodyPr lIns="91440" tIns="45720" rIns="91440" bIns="45720"/>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mtClean="0"/>
              <a:t>Office of War Mobilization</a:t>
            </a:r>
          </a:p>
        </p:txBody>
      </p:sp>
      <p:sp>
        <p:nvSpPr>
          <p:cNvPr id="44035" name="Rectangle 2"/>
          <p:cNvSpPr>
            <a:spLocks noGrp="1" noChangeArrowheads="1"/>
          </p:cNvSpPr>
          <p:nvPr>
            <p:ph type="body" idx="1"/>
          </p:nvPr>
        </p:nvSpPr>
        <p:spPr>
          <a:xfrm>
            <a:off x="685800" y="1981200"/>
            <a:ext cx="3886200" cy="4114800"/>
          </a:xfrm>
        </p:spPr>
        <p:txBody>
          <a:bodyPr lIns="91440" tIns="45720" rIns="91440" bIns="45720"/>
          <a:lstStyle/>
          <a:p>
            <a:pPr marL="339725" indent="-339725">
              <a:spcBef>
                <a:spcPts val="700"/>
              </a:spcBef>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altLang="en-US" sz="2800" smtClean="0"/>
              <a:t>Created in 1943 by FDR</a:t>
            </a:r>
          </a:p>
          <a:p>
            <a:pPr marL="339725" indent="-339725">
              <a:spcBef>
                <a:spcPts val="700"/>
              </a:spcBef>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altLang="en-US" sz="2800" smtClean="0"/>
              <a:t>Headed by James Byrnes</a:t>
            </a:r>
          </a:p>
          <a:p>
            <a:pPr marL="339725" indent="-339725">
              <a:spcBef>
                <a:spcPts val="700"/>
              </a:spcBef>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altLang="en-US" sz="2800" smtClean="0"/>
              <a:t>Became dominant mobilization agency</a:t>
            </a:r>
          </a:p>
          <a:p>
            <a:pPr marL="339725" indent="-339725">
              <a:spcBef>
                <a:spcPts val="700"/>
              </a:spcBef>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altLang="en-US" sz="2800" smtClean="0"/>
              <a:t>Byrnes worked well with labor and with </a:t>
            </a:r>
            <a:br>
              <a:rPr lang="en-US" altLang="en-US" sz="2800" smtClean="0"/>
            </a:br>
            <a:r>
              <a:rPr lang="en-US" altLang="en-US" sz="2800" smtClean="0"/>
              <a:t>the military</a:t>
            </a:r>
          </a:p>
        </p:txBody>
      </p:sp>
      <p:pic>
        <p:nvPicPr>
          <p:cNvPr id="44036" name="Picture 4" descr="byrnes"/>
          <p:cNvPicPr>
            <a:picLocks noChangeAspect="1" noChangeArrowheads="1"/>
          </p:cNvPicPr>
          <p:nvPr/>
        </p:nvPicPr>
        <p:blipFill>
          <a:blip r:embed="rId3">
            <a:extLst>
              <a:ext uri="{28A0092B-C50C-407E-A947-70E740481C1C}">
                <a14:useLocalDpi xmlns:a14="http://schemas.microsoft.com/office/drawing/2010/main" val="0"/>
              </a:ext>
            </a:extLst>
          </a:blip>
          <a:srcRect l="16667" t="14626" r="56667" b="25510"/>
          <a:stretch>
            <a:fillRect/>
          </a:stretch>
        </p:blipFill>
        <p:spPr bwMode="auto">
          <a:xfrm>
            <a:off x="4724400" y="1905000"/>
            <a:ext cx="22860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7" name="Text Box 5"/>
          <p:cNvSpPr txBox="1">
            <a:spLocks noChangeArrowheads="1"/>
          </p:cNvSpPr>
          <p:nvPr/>
        </p:nvSpPr>
        <p:spPr bwMode="auto">
          <a:xfrm>
            <a:off x="7086600" y="4267200"/>
            <a:ext cx="15240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spcBef>
                <a:spcPct val="50000"/>
              </a:spcBef>
            </a:pPr>
            <a:r>
              <a:rPr lang="en-US" altLang="en-US" sz="1600">
                <a:solidFill>
                  <a:schemeClr val="tx1"/>
                </a:solidFill>
              </a:rPr>
              <a:t>OWM head James F. Byrnes</a:t>
            </a:r>
          </a:p>
        </p:txBody>
      </p:sp>
    </p:spTree>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
          <p:cNvSpPr>
            <a:spLocks noGrp="1" noChangeArrowheads="1"/>
          </p:cNvSpPr>
          <p:nvPr>
            <p:ph type="title"/>
          </p:nvPr>
        </p:nvSpPr>
        <p:spPr>
          <a:xfrm>
            <a:off x="685800" y="609600"/>
            <a:ext cx="7772400" cy="1143000"/>
          </a:xfrm>
        </p:spPr>
        <p:txBody>
          <a:bodyPr lIns="91440" tIns="45720" rIns="91440" bIns="45720"/>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mtClean="0"/>
              <a:t>The Election of 1940</a:t>
            </a:r>
          </a:p>
        </p:txBody>
      </p:sp>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2133600"/>
            <a:ext cx="5181600" cy="278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5124" name="Text Box 4"/>
          <p:cNvSpPr txBox="1">
            <a:spLocks noChangeArrowheads="1"/>
          </p:cNvSpPr>
          <p:nvPr/>
        </p:nvSpPr>
        <p:spPr bwMode="auto">
          <a:xfrm>
            <a:off x="381000" y="4953000"/>
            <a:ext cx="5181600"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defRPr>
            </a:lvl9pPr>
          </a:lstStyle>
          <a:p>
            <a:pPr algn="ctr" eaLnBrk="1" hangingPunct="1">
              <a:spcBef>
                <a:spcPts val="1125"/>
              </a:spcBef>
            </a:pPr>
            <a:r>
              <a:rPr lang="en-US" altLang="en-US" sz="1800">
                <a:solidFill>
                  <a:srgbClr val="000000"/>
                </a:solidFill>
              </a:rPr>
              <a:t>In this map of electoral results, FDR is indicated in green, Willkie in red</a:t>
            </a:r>
          </a:p>
        </p:txBody>
      </p:sp>
      <p:sp>
        <p:nvSpPr>
          <p:cNvPr id="5125" name="Rectangle 6"/>
          <p:cNvSpPr>
            <a:spLocks noGrp="1" noChangeArrowheads="1"/>
          </p:cNvSpPr>
          <p:nvPr>
            <p:ph type="body" sz="half" idx="2"/>
          </p:nvPr>
        </p:nvSpPr>
        <p:spPr>
          <a:xfrm>
            <a:off x="5638800" y="2057400"/>
            <a:ext cx="3122613" cy="4111625"/>
          </a:xfrm>
        </p:spPr>
        <p:txBody>
          <a:bodyPr/>
          <a:lstStyle/>
          <a:p>
            <a:pPr>
              <a:spcBef>
                <a:spcPts val="700"/>
              </a:spcBef>
            </a:pPr>
            <a:r>
              <a:rPr lang="en-US" altLang="en-US" sz="2800" smtClean="0"/>
              <a:t>FDR won unprecedented </a:t>
            </a:r>
            <a:br>
              <a:rPr lang="en-US" altLang="en-US" sz="2800" smtClean="0"/>
            </a:br>
            <a:r>
              <a:rPr lang="en-US" altLang="en-US" sz="2800" smtClean="0"/>
              <a:t>third term</a:t>
            </a:r>
          </a:p>
          <a:p>
            <a:pPr>
              <a:spcBef>
                <a:spcPts val="700"/>
              </a:spcBef>
            </a:pPr>
            <a:r>
              <a:rPr lang="en-US" altLang="en-US" sz="2800" smtClean="0"/>
              <a:t>Defeated Willkie</a:t>
            </a:r>
          </a:p>
          <a:p>
            <a:pPr>
              <a:spcBef>
                <a:spcPts val="700"/>
              </a:spcBef>
            </a:pPr>
            <a:r>
              <a:rPr lang="en-US" altLang="en-US" sz="2800" smtClean="0"/>
              <a:t>Both candidates considered “internationalists”</a:t>
            </a:r>
          </a:p>
        </p:txBody>
      </p:sp>
    </p:spTree>
  </p:cSld>
  <p:clrMapOvr>
    <a:masterClrMapping/>
  </p:clrMapOvr>
  <p:transition spd="med"/>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1"/>
          <p:cNvSpPr>
            <a:spLocks noGrp="1" noChangeArrowheads="1"/>
          </p:cNvSpPr>
          <p:nvPr>
            <p:ph type="title"/>
          </p:nvPr>
        </p:nvSpPr>
        <p:spPr>
          <a:xfrm>
            <a:off x="685800" y="609600"/>
            <a:ext cx="7772400" cy="1143000"/>
          </a:xfrm>
        </p:spPr>
        <p:txBody>
          <a:bodyPr lIns="91440" tIns="45720" rIns="91440" bIns="45720"/>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mtClean="0"/>
              <a:t>Financing the War</a:t>
            </a:r>
          </a:p>
        </p:txBody>
      </p:sp>
      <p:sp>
        <p:nvSpPr>
          <p:cNvPr id="48131" name="Rectangle 2"/>
          <p:cNvSpPr>
            <a:spLocks noGrp="1" noChangeArrowheads="1"/>
          </p:cNvSpPr>
          <p:nvPr>
            <p:ph type="body" idx="1"/>
          </p:nvPr>
        </p:nvSpPr>
        <p:spPr>
          <a:xfrm>
            <a:off x="685800" y="1981200"/>
            <a:ext cx="7772400" cy="4114800"/>
          </a:xfrm>
        </p:spPr>
        <p:txBody>
          <a:bodyPr lIns="91440" tIns="45720" rIns="91440" bIns="45720"/>
          <a:lstStyle/>
          <a:p>
            <a:pPr marL="339725" indent="-339725">
              <a:spcBef>
                <a:spcPts val="700"/>
              </a:spcBef>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altLang="en-US" sz="2800" smtClean="0"/>
              <a:t>U.S. spent more than $321 billion (more than $3 trillion today)</a:t>
            </a:r>
          </a:p>
          <a:p>
            <a:pPr marL="339725" indent="-339725">
              <a:spcBef>
                <a:spcPts val="700"/>
              </a:spcBef>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altLang="en-US" sz="2800" smtClean="0"/>
              <a:t>National debt increased dramatically</a:t>
            </a:r>
          </a:p>
          <a:p>
            <a:pPr marL="339725" indent="-339725">
              <a:spcBef>
                <a:spcPts val="700"/>
              </a:spcBef>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altLang="en-US" sz="2800" smtClean="0"/>
              <a:t>More Americans required to pay income taxes</a:t>
            </a:r>
          </a:p>
          <a:p>
            <a:pPr marL="339725" indent="-339725">
              <a:spcBef>
                <a:spcPts val="700"/>
              </a:spcBef>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altLang="en-US" sz="2800" smtClean="0"/>
              <a:t>War-bond sales raised needed revenue</a:t>
            </a:r>
          </a:p>
        </p:txBody>
      </p:sp>
    </p:spTree>
  </p:cSld>
  <p:clrMapOvr>
    <a:masterClrMapping/>
  </p:clrMapOvr>
  <p:transition spd="med"/>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1"/>
          <p:cNvSpPr>
            <a:spLocks noGrp="1" noChangeArrowheads="1"/>
          </p:cNvSpPr>
          <p:nvPr>
            <p:ph type="title"/>
          </p:nvPr>
        </p:nvSpPr>
        <p:spPr>
          <a:xfrm>
            <a:off x="685800" y="609600"/>
            <a:ext cx="7772400" cy="1143000"/>
          </a:xfrm>
        </p:spPr>
        <p:txBody>
          <a:bodyPr lIns="91440" tIns="45720" rIns="91440" bIns="45720"/>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mtClean="0"/>
              <a:t>War Bonds</a:t>
            </a:r>
          </a:p>
        </p:txBody>
      </p:sp>
      <p:sp>
        <p:nvSpPr>
          <p:cNvPr id="49155" name="Rectangle 2"/>
          <p:cNvSpPr>
            <a:spLocks noGrp="1" noChangeArrowheads="1"/>
          </p:cNvSpPr>
          <p:nvPr>
            <p:ph type="body" idx="1"/>
          </p:nvPr>
        </p:nvSpPr>
        <p:spPr>
          <a:xfrm>
            <a:off x="685800" y="1828800"/>
            <a:ext cx="3810000" cy="4287838"/>
          </a:xfrm>
        </p:spPr>
        <p:txBody>
          <a:bodyPr/>
          <a:lstStyle/>
          <a:p>
            <a:pPr marL="339725" indent="-339725">
              <a:spcBef>
                <a:spcPts val="700"/>
              </a:spcBef>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altLang="en-US" sz="2800" smtClean="0"/>
              <a:t>Used to help finance the war</a:t>
            </a:r>
          </a:p>
          <a:p>
            <a:pPr marL="339725" indent="-339725">
              <a:spcBef>
                <a:spcPts val="700"/>
              </a:spcBef>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altLang="en-US" sz="2800" smtClean="0"/>
              <a:t>More than $185 billion sold</a:t>
            </a:r>
          </a:p>
          <a:p>
            <a:pPr marL="339725" indent="-339725">
              <a:spcBef>
                <a:spcPts val="700"/>
              </a:spcBef>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altLang="en-US" sz="2800" smtClean="0"/>
              <a:t>Bought by businesses, banks, and civilians</a:t>
            </a:r>
          </a:p>
          <a:p>
            <a:pPr marL="339725" indent="-339725">
              <a:spcBef>
                <a:spcPts val="700"/>
              </a:spcBef>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altLang="en-US" sz="2800" smtClean="0"/>
              <a:t>Celebrities helped with bond drives</a:t>
            </a:r>
          </a:p>
          <a:p>
            <a:pPr marL="339725" indent="-339725">
              <a:spcBef>
                <a:spcPts val="700"/>
              </a:spcBef>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altLang="en-US" sz="2800" smtClean="0"/>
              <a:t>High interest rates</a:t>
            </a:r>
          </a:p>
        </p:txBody>
      </p:sp>
      <p:pic>
        <p:nvPicPr>
          <p:cNvPr id="4915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2057400"/>
            <a:ext cx="3810000" cy="208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49157" name="Text Box 4"/>
          <p:cNvSpPr txBox="1">
            <a:spLocks noChangeArrowheads="1"/>
          </p:cNvSpPr>
          <p:nvPr/>
        </p:nvSpPr>
        <p:spPr bwMode="auto">
          <a:xfrm>
            <a:off x="4876800" y="4267200"/>
            <a:ext cx="36576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defRPr>
            </a:lvl9pPr>
          </a:lstStyle>
          <a:p>
            <a:pPr algn="ctr" eaLnBrk="1" hangingPunct="1"/>
            <a:r>
              <a:rPr lang="en-US" altLang="en-US" sz="1800">
                <a:solidFill>
                  <a:srgbClr val="000000"/>
                </a:solidFill>
              </a:rPr>
              <a:t>An example of a $100 war bond</a:t>
            </a:r>
          </a:p>
        </p:txBody>
      </p:sp>
    </p:spTree>
  </p:cSld>
  <p:clrMapOvr>
    <a:masterClrMapping/>
  </p:clrMapOvr>
  <p:transition spd="med"/>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178" name="Group 2"/>
          <p:cNvGrpSpPr>
            <a:grpSpLocks/>
          </p:cNvGrpSpPr>
          <p:nvPr/>
        </p:nvGrpSpPr>
        <p:grpSpPr bwMode="auto">
          <a:xfrm>
            <a:off x="5257800" y="1905000"/>
            <a:ext cx="2900363" cy="3656013"/>
            <a:chOff x="3312" y="1200"/>
            <a:chExt cx="1827" cy="2303"/>
          </a:xfrm>
        </p:grpSpPr>
        <p:pic>
          <p:nvPicPr>
            <p:cNvPr id="5018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12" y="1200"/>
              <a:ext cx="1828" cy="2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50183" name="Text Box 4"/>
            <p:cNvSpPr txBox="1">
              <a:spLocks noChangeArrowheads="1"/>
            </p:cNvSpPr>
            <p:nvPr/>
          </p:nvSpPr>
          <p:spPr bwMode="auto">
            <a:xfrm>
              <a:off x="3312" y="1200"/>
              <a:ext cx="1828" cy="2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tLang="en-US"/>
            </a:p>
          </p:txBody>
        </p:sp>
      </p:grpSp>
      <p:sp>
        <p:nvSpPr>
          <p:cNvPr id="50179" name="Text Box 5"/>
          <p:cNvSpPr txBox="1">
            <a:spLocks noChangeArrowheads="1"/>
          </p:cNvSpPr>
          <p:nvPr/>
        </p:nvSpPr>
        <p:spPr bwMode="auto">
          <a:xfrm>
            <a:off x="1295400" y="5715000"/>
            <a:ext cx="6553200"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defRPr>
            </a:lvl9pPr>
          </a:lstStyle>
          <a:p>
            <a:pPr algn="ctr" eaLnBrk="1" hangingPunct="1"/>
            <a:r>
              <a:rPr lang="en-US" altLang="en-US" sz="1800">
                <a:solidFill>
                  <a:srgbClr val="000000"/>
                </a:solidFill>
              </a:rPr>
              <a:t>Posters such as these sought to convince Americans that they should help the war effort and stop the enemy by buying war bonds</a:t>
            </a:r>
          </a:p>
        </p:txBody>
      </p:sp>
      <p:pic>
        <p:nvPicPr>
          <p:cNvPr id="5018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5400" y="1828800"/>
            <a:ext cx="2657475"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50181" name="Rectangle 8"/>
          <p:cNvSpPr>
            <a:spLocks noGrp="1" noChangeArrowheads="1"/>
          </p:cNvSpPr>
          <p:nvPr>
            <p:ph type="title"/>
          </p:nvPr>
        </p:nvSpPr>
        <p:spPr>
          <a:xfrm>
            <a:off x="762000" y="304800"/>
            <a:ext cx="7769225" cy="1139825"/>
          </a:xfrm>
        </p:spPr>
        <p:txBody>
          <a:bodyPr/>
          <a:lstStyle/>
          <a:p>
            <a:r>
              <a:rPr lang="en-US" altLang="en-US" smtClean="0"/>
              <a:t>War Bonds: Posters</a:t>
            </a:r>
          </a:p>
        </p:txBody>
      </p:sp>
    </p:spTree>
  </p:cSld>
  <p:clrMapOvr>
    <a:masterClrMapping/>
  </p:clrMapOvr>
  <p:transition spd="med"/>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1"/>
          <p:cNvSpPr>
            <a:spLocks noGrp="1" noChangeArrowheads="1"/>
          </p:cNvSpPr>
          <p:nvPr>
            <p:ph type="title"/>
          </p:nvPr>
        </p:nvSpPr>
        <p:spPr>
          <a:xfrm>
            <a:off x="685800" y="609600"/>
            <a:ext cx="7772400" cy="1143000"/>
          </a:xfrm>
        </p:spPr>
        <p:txBody>
          <a:bodyPr lIns="91440" tIns="45720" rIns="91440" bIns="45720"/>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mtClean="0"/>
              <a:t>Office of Price Administration</a:t>
            </a:r>
          </a:p>
        </p:txBody>
      </p:sp>
      <p:sp>
        <p:nvSpPr>
          <p:cNvPr id="51203" name="Rectangle 2"/>
          <p:cNvSpPr>
            <a:spLocks noGrp="1" noChangeArrowheads="1"/>
          </p:cNvSpPr>
          <p:nvPr>
            <p:ph type="body" idx="1"/>
          </p:nvPr>
        </p:nvSpPr>
        <p:spPr>
          <a:xfrm>
            <a:off x="304800" y="1905000"/>
            <a:ext cx="3962400" cy="4114800"/>
          </a:xfrm>
        </p:spPr>
        <p:txBody>
          <a:bodyPr lIns="91440" tIns="45720" rIns="91440" bIns="45720"/>
          <a:lstStyle/>
          <a:p>
            <a:pPr marL="339725" indent="-339725">
              <a:spcBef>
                <a:spcPts val="700"/>
              </a:spcBef>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altLang="en-US" sz="2800" smtClean="0"/>
              <a:t>Designed to limit wartime inflation</a:t>
            </a:r>
          </a:p>
          <a:p>
            <a:pPr marL="339725" indent="-339725">
              <a:spcBef>
                <a:spcPts val="700"/>
              </a:spcBef>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altLang="en-US" sz="2800" smtClean="0"/>
              <a:t>Established “ceiling prices” for many goods</a:t>
            </a:r>
          </a:p>
          <a:p>
            <a:pPr marL="339725" indent="-339725">
              <a:spcBef>
                <a:spcPts val="700"/>
              </a:spcBef>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altLang="en-US" sz="2800" smtClean="0"/>
              <a:t>Rationed scarce goods and many consumer staples</a:t>
            </a:r>
          </a:p>
          <a:p>
            <a:pPr marL="339725" indent="-339725">
              <a:spcBef>
                <a:spcPts val="700"/>
              </a:spcBef>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altLang="en-US" sz="2800" smtClean="0"/>
              <a:t>Rationing stopped at end of war</a:t>
            </a:r>
          </a:p>
          <a:p>
            <a:pPr marL="339725" indent="-339725">
              <a:spcBef>
                <a:spcPts val="700"/>
              </a:spcBef>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altLang="en-US" sz="2800" smtClean="0"/>
              <a:t>Dissolved in 1947</a:t>
            </a:r>
          </a:p>
        </p:txBody>
      </p:sp>
      <p:pic>
        <p:nvPicPr>
          <p:cNvPr id="51204" name="Picture 4" descr="rationed tir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2209800"/>
            <a:ext cx="4572000" cy="3567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1"/>
          <p:cNvSpPr>
            <a:spLocks noGrp="1" noChangeArrowheads="1"/>
          </p:cNvSpPr>
          <p:nvPr>
            <p:ph type="title"/>
          </p:nvPr>
        </p:nvSpPr>
        <p:spPr>
          <a:xfrm>
            <a:off x="685800" y="304800"/>
            <a:ext cx="7772400" cy="1143000"/>
          </a:xfrm>
        </p:spPr>
        <p:txBody>
          <a:bodyPr lIns="91440" tIns="45720" rIns="91440" bIns="45720"/>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mtClean="0"/>
              <a:t>Rationing</a:t>
            </a:r>
          </a:p>
        </p:txBody>
      </p:sp>
      <p:pic>
        <p:nvPicPr>
          <p:cNvPr id="522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1752600"/>
            <a:ext cx="3063875"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52228" name="Text Box 4"/>
          <p:cNvSpPr txBox="1">
            <a:spLocks noChangeArrowheads="1"/>
          </p:cNvSpPr>
          <p:nvPr/>
        </p:nvSpPr>
        <p:spPr bwMode="auto">
          <a:xfrm>
            <a:off x="1219200" y="5530850"/>
            <a:ext cx="2590800"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defRPr>
            </a:lvl9pPr>
          </a:lstStyle>
          <a:p>
            <a:pPr algn="ctr" eaLnBrk="1" hangingPunct="1"/>
            <a:r>
              <a:rPr lang="en-US" altLang="en-US" sz="1800">
                <a:solidFill>
                  <a:srgbClr val="000000"/>
                </a:solidFill>
              </a:rPr>
              <a:t>Children learning to tally points and ration stamps</a:t>
            </a:r>
          </a:p>
        </p:txBody>
      </p:sp>
      <p:sp>
        <p:nvSpPr>
          <p:cNvPr id="52229" name="Rectangle 7"/>
          <p:cNvSpPr>
            <a:spLocks noGrp="1" noChangeArrowheads="1"/>
          </p:cNvSpPr>
          <p:nvPr>
            <p:ph type="body" sz="half" idx="2"/>
          </p:nvPr>
        </p:nvSpPr>
        <p:spPr>
          <a:xfrm>
            <a:off x="4646613" y="1752600"/>
            <a:ext cx="3808412" cy="4111625"/>
          </a:xfrm>
        </p:spPr>
        <p:txBody>
          <a:bodyPr/>
          <a:lstStyle/>
          <a:p>
            <a:pPr>
              <a:spcBef>
                <a:spcPts val="700"/>
              </a:spcBef>
            </a:pPr>
            <a:r>
              <a:rPr lang="en-US" altLang="en-US" sz="2800" smtClean="0"/>
              <a:t>Way to allocate scarce goods</a:t>
            </a:r>
          </a:p>
          <a:p>
            <a:pPr>
              <a:spcBef>
                <a:spcPts val="700"/>
              </a:spcBef>
            </a:pPr>
            <a:r>
              <a:rPr lang="en-US" altLang="en-US" sz="2800" smtClean="0"/>
              <a:t>Included meat, butter, sugar, coffee, shoes</a:t>
            </a:r>
          </a:p>
          <a:p>
            <a:pPr>
              <a:spcBef>
                <a:spcPts val="700"/>
              </a:spcBef>
            </a:pPr>
            <a:r>
              <a:rPr lang="en-US" altLang="en-US" sz="2800" smtClean="0"/>
              <a:t>Stamps and points system</a:t>
            </a:r>
          </a:p>
          <a:p>
            <a:pPr>
              <a:spcBef>
                <a:spcPts val="700"/>
              </a:spcBef>
            </a:pPr>
            <a:r>
              <a:rPr lang="en-US" altLang="en-US" sz="2800" smtClean="0"/>
              <a:t>Gasoline rationing particularly complex</a:t>
            </a:r>
          </a:p>
          <a:p>
            <a:pPr>
              <a:spcBef>
                <a:spcPts val="700"/>
              </a:spcBef>
            </a:pPr>
            <a:r>
              <a:rPr lang="en-US" altLang="en-US" sz="2800" smtClean="0"/>
              <a:t>Black market emerged</a:t>
            </a:r>
            <a:endParaRPr lang="en-US" altLang="en-US" smtClean="0"/>
          </a:p>
        </p:txBody>
      </p:sp>
    </p:spTree>
  </p:cSld>
  <p:clrMapOvr>
    <a:masterClrMapping/>
  </p:clrMapOvr>
  <p:transition spd="med"/>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3250" name="Group 2"/>
          <p:cNvGrpSpPr>
            <a:grpSpLocks/>
          </p:cNvGrpSpPr>
          <p:nvPr/>
        </p:nvGrpSpPr>
        <p:grpSpPr bwMode="auto">
          <a:xfrm>
            <a:off x="4724400" y="2133600"/>
            <a:ext cx="3808413" cy="2247900"/>
            <a:chOff x="2976" y="1344"/>
            <a:chExt cx="2399" cy="1416"/>
          </a:xfrm>
        </p:grpSpPr>
        <p:pic>
          <p:nvPicPr>
            <p:cNvPr id="5325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6" y="1344"/>
              <a:ext cx="2400" cy="1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53257" name="Text Box 4"/>
            <p:cNvSpPr txBox="1">
              <a:spLocks noChangeArrowheads="1"/>
            </p:cNvSpPr>
            <p:nvPr/>
          </p:nvSpPr>
          <p:spPr bwMode="auto">
            <a:xfrm>
              <a:off x="2976" y="1344"/>
              <a:ext cx="2400" cy="1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tLang="en-US"/>
            </a:p>
          </p:txBody>
        </p:sp>
      </p:grpSp>
      <p:grpSp>
        <p:nvGrpSpPr>
          <p:cNvPr id="53251" name="Group 5"/>
          <p:cNvGrpSpPr>
            <a:grpSpLocks/>
          </p:cNvGrpSpPr>
          <p:nvPr/>
        </p:nvGrpSpPr>
        <p:grpSpPr bwMode="auto">
          <a:xfrm>
            <a:off x="1014413" y="1981200"/>
            <a:ext cx="3151187" cy="4113213"/>
            <a:chOff x="639" y="1248"/>
            <a:chExt cx="1985" cy="2591"/>
          </a:xfrm>
        </p:grpSpPr>
        <p:pic>
          <p:nvPicPr>
            <p:cNvPr id="53254"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9" y="1248"/>
              <a:ext cx="1986" cy="2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53255" name="Text Box 7"/>
            <p:cNvSpPr txBox="1">
              <a:spLocks noChangeArrowheads="1"/>
            </p:cNvSpPr>
            <p:nvPr/>
          </p:nvSpPr>
          <p:spPr bwMode="auto">
            <a:xfrm>
              <a:off x="639" y="1248"/>
              <a:ext cx="1986" cy="2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tLang="en-US"/>
            </a:p>
          </p:txBody>
        </p:sp>
      </p:grpSp>
      <p:sp>
        <p:nvSpPr>
          <p:cNvPr id="53252" name="Text Box 8"/>
          <p:cNvSpPr txBox="1">
            <a:spLocks noChangeArrowheads="1"/>
          </p:cNvSpPr>
          <p:nvPr/>
        </p:nvSpPr>
        <p:spPr bwMode="auto">
          <a:xfrm>
            <a:off x="4876800" y="4572000"/>
            <a:ext cx="3810000" cy="91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defRPr>
            </a:lvl9pPr>
          </a:lstStyle>
          <a:p>
            <a:pPr algn="ctr" eaLnBrk="1" hangingPunct="1"/>
            <a:r>
              <a:rPr lang="en-US" altLang="en-US" sz="1800">
                <a:solidFill>
                  <a:srgbClr val="000000"/>
                </a:solidFill>
              </a:rPr>
              <a:t>Each family received ration books (left) and stamps (above) for determining its monthly allotment.</a:t>
            </a:r>
          </a:p>
        </p:txBody>
      </p:sp>
      <p:sp>
        <p:nvSpPr>
          <p:cNvPr id="53253" name="Rectangle 13"/>
          <p:cNvSpPr>
            <a:spLocks noGrp="1" noChangeArrowheads="1"/>
          </p:cNvSpPr>
          <p:nvPr>
            <p:ph type="title"/>
          </p:nvPr>
        </p:nvSpPr>
        <p:spPr>
          <a:xfrm>
            <a:off x="685800" y="381000"/>
            <a:ext cx="7769225" cy="1139825"/>
          </a:xfrm>
        </p:spPr>
        <p:txBody>
          <a:bodyPr/>
          <a:lstStyle/>
          <a:p>
            <a:r>
              <a:rPr lang="en-US" altLang="en-US" smtClean="0"/>
              <a:t>Rationing: Books and Stamps</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ext Box 1"/>
          <p:cNvSpPr txBox="1">
            <a:spLocks noChangeArrowheads="1"/>
          </p:cNvSpPr>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defRPr>
            </a:lvl9pPr>
          </a:lstStyle>
          <a:p>
            <a:pPr algn="ctr" eaLnBrk="1" hangingPunct="1"/>
            <a:endParaRPr lang="en-US" altLang="en-US" sz="4400">
              <a:solidFill>
                <a:srgbClr val="000000"/>
              </a:solidFill>
            </a:endParaRPr>
          </a:p>
        </p:txBody>
      </p:sp>
      <p:sp>
        <p:nvSpPr>
          <p:cNvPr id="54275" name="Text Box 2"/>
          <p:cNvSpPr txBox="1">
            <a:spLocks noChangeArrowheads="1"/>
          </p:cNvSpPr>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marL="606425" indent="-606425" eaLnBrk="0" hangingPunct="0">
              <a:tabLst>
                <a:tab pos="606425" algn="l"/>
                <a:tab pos="1063625" algn="l"/>
                <a:tab pos="1520825" algn="l"/>
                <a:tab pos="1978025" algn="l"/>
                <a:tab pos="2435225" algn="l"/>
                <a:tab pos="2892425" algn="l"/>
                <a:tab pos="3349625" algn="l"/>
                <a:tab pos="3806825" algn="l"/>
                <a:tab pos="4264025" algn="l"/>
                <a:tab pos="4721225" algn="l"/>
                <a:tab pos="5178425" algn="l"/>
                <a:tab pos="5635625" algn="l"/>
                <a:tab pos="6092825" algn="l"/>
                <a:tab pos="6550025" algn="l"/>
                <a:tab pos="7007225" algn="l"/>
                <a:tab pos="7464425" algn="l"/>
                <a:tab pos="7921625" algn="l"/>
                <a:tab pos="8378825" algn="l"/>
                <a:tab pos="8836025" algn="l"/>
                <a:tab pos="9293225" algn="l"/>
                <a:tab pos="9750425" algn="l"/>
              </a:tabLst>
              <a:defRPr sz="2400">
                <a:solidFill>
                  <a:schemeClr val="bg1"/>
                </a:solidFill>
                <a:latin typeface="Times New Roman" panose="02020603050405020304" pitchFamily="18" charset="0"/>
              </a:defRPr>
            </a:lvl1pPr>
            <a:lvl2pPr eaLnBrk="0" hangingPunct="0">
              <a:tabLst>
                <a:tab pos="606425" algn="l"/>
                <a:tab pos="1063625" algn="l"/>
                <a:tab pos="1520825" algn="l"/>
                <a:tab pos="1978025" algn="l"/>
                <a:tab pos="2435225" algn="l"/>
                <a:tab pos="2892425" algn="l"/>
                <a:tab pos="3349625" algn="l"/>
                <a:tab pos="3806825" algn="l"/>
                <a:tab pos="4264025" algn="l"/>
                <a:tab pos="4721225" algn="l"/>
                <a:tab pos="5178425" algn="l"/>
                <a:tab pos="5635625" algn="l"/>
                <a:tab pos="6092825" algn="l"/>
                <a:tab pos="6550025" algn="l"/>
                <a:tab pos="7007225" algn="l"/>
                <a:tab pos="7464425" algn="l"/>
                <a:tab pos="7921625" algn="l"/>
                <a:tab pos="8378825" algn="l"/>
                <a:tab pos="8836025" algn="l"/>
                <a:tab pos="9293225" algn="l"/>
                <a:tab pos="9750425" algn="l"/>
              </a:tabLst>
              <a:defRPr sz="2400">
                <a:solidFill>
                  <a:schemeClr val="bg1"/>
                </a:solidFill>
                <a:latin typeface="Times New Roman" panose="02020603050405020304" pitchFamily="18" charset="0"/>
              </a:defRPr>
            </a:lvl2pPr>
            <a:lvl3pPr eaLnBrk="0" hangingPunct="0">
              <a:tabLst>
                <a:tab pos="606425" algn="l"/>
                <a:tab pos="1063625" algn="l"/>
                <a:tab pos="1520825" algn="l"/>
                <a:tab pos="1978025" algn="l"/>
                <a:tab pos="2435225" algn="l"/>
                <a:tab pos="2892425" algn="l"/>
                <a:tab pos="3349625" algn="l"/>
                <a:tab pos="3806825" algn="l"/>
                <a:tab pos="4264025" algn="l"/>
                <a:tab pos="4721225" algn="l"/>
                <a:tab pos="5178425" algn="l"/>
                <a:tab pos="5635625" algn="l"/>
                <a:tab pos="6092825" algn="l"/>
                <a:tab pos="6550025" algn="l"/>
                <a:tab pos="7007225" algn="l"/>
                <a:tab pos="7464425" algn="l"/>
                <a:tab pos="7921625" algn="l"/>
                <a:tab pos="8378825" algn="l"/>
                <a:tab pos="8836025" algn="l"/>
                <a:tab pos="9293225" algn="l"/>
                <a:tab pos="9750425" algn="l"/>
              </a:tabLst>
              <a:defRPr sz="2400">
                <a:solidFill>
                  <a:schemeClr val="bg1"/>
                </a:solidFill>
                <a:latin typeface="Times New Roman" panose="02020603050405020304" pitchFamily="18" charset="0"/>
              </a:defRPr>
            </a:lvl3pPr>
            <a:lvl4pPr eaLnBrk="0" hangingPunct="0">
              <a:tabLst>
                <a:tab pos="606425" algn="l"/>
                <a:tab pos="1063625" algn="l"/>
                <a:tab pos="1520825" algn="l"/>
                <a:tab pos="1978025" algn="l"/>
                <a:tab pos="2435225" algn="l"/>
                <a:tab pos="2892425" algn="l"/>
                <a:tab pos="3349625" algn="l"/>
                <a:tab pos="3806825" algn="l"/>
                <a:tab pos="4264025" algn="l"/>
                <a:tab pos="4721225" algn="l"/>
                <a:tab pos="5178425" algn="l"/>
                <a:tab pos="5635625" algn="l"/>
                <a:tab pos="6092825" algn="l"/>
                <a:tab pos="6550025" algn="l"/>
                <a:tab pos="7007225" algn="l"/>
                <a:tab pos="7464425" algn="l"/>
                <a:tab pos="7921625" algn="l"/>
                <a:tab pos="8378825" algn="l"/>
                <a:tab pos="8836025" algn="l"/>
                <a:tab pos="9293225" algn="l"/>
                <a:tab pos="9750425" algn="l"/>
              </a:tabLst>
              <a:defRPr sz="2400">
                <a:solidFill>
                  <a:schemeClr val="bg1"/>
                </a:solidFill>
                <a:latin typeface="Times New Roman" panose="02020603050405020304" pitchFamily="18" charset="0"/>
              </a:defRPr>
            </a:lvl4pPr>
            <a:lvl5pPr eaLnBrk="0" hangingPunct="0">
              <a:tabLst>
                <a:tab pos="606425" algn="l"/>
                <a:tab pos="1063625" algn="l"/>
                <a:tab pos="1520825" algn="l"/>
                <a:tab pos="1978025" algn="l"/>
                <a:tab pos="2435225" algn="l"/>
                <a:tab pos="2892425" algn="l"/>
                <a:tab pos="3349625" algn="l"/>
                <a:tab pos="3806825" algn="l"/>
                <a:tab pos="4264025" algn="l"/>
                <a:tab pos="4721225" algn="l"/>
                <a:tab pos="5178425" algn="l"/>
                <a:tab pos="5635625" algn="l"/>
                <a:tab pos="6092825" algn="l"/>
                <a:tab pos="6550025" algn="l"/>
                <a:tab pos="7007225" algn="l"/>
                <a:tab pos="7464425" algn="l"/>
                <a:tab pos="7921625" algn="l"/>
                <a:tab pos="8378825" algn="l"/>
                <a:tab pos="8836025" algn="l"/>
                <a:tab pos="9293225" algn="l"/>
                <a:tab pos="9750425" algn="l"/>
              </a:tabLst>
              <a:defRPr sz="2400">
                <a:solidFill>
                  <a:schemeClr val="bg1"/>
                </a:solidFill>
                <a:latin typeface="Times New Roman" panose="02020603050405020304" pitchFamily="18"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606425" algn="l"/>
                <a:tab pos="1063625" algn="l"/>
                <a:tab pos="1520825" algn="l"/>
                <a:tab pos="1978025" algn="l"/>
                <a:tab pos="2435225" algn="l"/>
                <a:tab pos="2892425" algn="l"/>
                <a:tab pos="3349625" algn="l"/>
                <a:tab pos="3806825" algn="l"/>
                <a:tab pos="4264025" algn="l"/>
                <a:tab pos="4721225" algn="l"/>
                <a:tab pos="5178425" algn="l"/>
                <a:tab pos="5635625" algn="l"/>
                <a:tab pos="6092825" algn="l"/>
                <a:tab pos="6550025" algn="l"/>
                <a:tab pos="7007225" algn="l"/>
                <a:tab pos="7464425" algn="l"/>
                <a:tab pos="7921625" algn="l"/>
                <a:tab pos="8378825" algn="l"/>
                <a:tab pos="8836025" algn="l"/>
                <a:tab pos="9293225" algn="l"/>
                <a:tab pos="9750425" algn="l"/>
              </a:tabLst>
              <a:defRPr sz="2400">
                <a:solidFill>
                  <a:schemeClr val="bg1"/>
                </a:solidFill>
                <a:latin typeface="Times New Roman" panose="02020603050405020304" pitchFamily="18"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606425" algn="l"/>
                <a:tab pos="1063625" algn="l"/>
                <a:tab pos="1520825" algn="l"/>
                <a:tab pos="1978025" algn="l"/>
                <a:tab pos="2435225" algn="l"/>
                <a:tab pos="2892425" algn="l"/>
                <a:tab pos="3349625" algn="l"/>
                <a:tab pos="3806825" algn="l"/>
                <a:tab pos="4264025" algn="l"/>
                <a:tab pos="4721225" algn="l"/>
                <a:tab pos="5178425" algn="l"/>
                <a:tab pos="5635625" algn="l"/>
                <a:tab pos="6092825" algn="l"/>
                <a:tab pos="6550025" algn="l"/>
                <a:tab pos="7007225" algn="l"/>
                <a:tab pos="7464425" algn="l"/>
                <a:tab pos="7921625" algn="l"/>
                <a:tab pos="8378825" algn="l"/>
                <a:tab pos="8836025" algn="l"/>
                <a:tab pos="9293225" algn="l"/>
                <a:tab pos="9750425" algn="l"/>
              </a:tabLst>
              <a:defRPr sz="2400">
                <a:solidFill>
                  <a:schemeClr val="bg1"/>
                </a:solidFill>
                <a:latin typeface="Times New Roman" panose="02020603050405020304" pitchFamily="18"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606425" algn="l"/>
                <a:tab pos="1063625" algn="l"/>
                <a:tab pos="1520825" algn="l"/>
                <a:tab pos="1978025" algn="l"/>
                <a:tab pos="2435225" algn="l"/>
                <a:tab pos="2892425" algn="l"/>
                <a:tab pos="3349625" algn="l"/>
                <a:tab pos="3806825" algn="l"/>
                <a:tab pos="4264025" algn="l"/>
                <a:tab pos="4721225" algn="l"/>
                <a:tab pos="5178425" algn="l"/>
                <a:tab pos="5635625" algn="l"/>
                <a:tab pos="6092825" algn="l"/>
                <a:tab pos="6550025" algn="l"/>
                <a:tab pos="7007225" algn="l"/>
                <a:tab pos="7464425" algn="l"/>
                <a:tab pos="7921625" algn="l"/>
                <a:tab pos="8378825" algn="l"/>
                <a:tab pos="8836025" algn="l"/>
                <a:tab pos="9293225" algn="l"/>
                <a:tab pos="9750425" algn="l"/>
              </a:tabLst>
              <a:defRPr sz="2400">
                <a:solidFill>
                  <a:schemeClr val="bg1"/>
                </a:solidFill>
                <a:latin typeface="Times New Roman" panose="02020603050405020304" pitchFamily="18"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606425" algn="l"/>
                <a:tab pos="1063625" algn="l"/>
                <a:tab pos="1520825" algn="l"/>
                <a:tab pos="1978025" algn="l"/>
                <a:tab pos="2435225" algn="l"/>
                <a:tab pos="2892425" algn="l"/>
                <a:tab pos="3349625" algn="l"/>
                <a:tab pos="3806825" algn="l"/>
                <a:tab pos="4264025" algn="l"/>
                <a:tab pos="4721225" algn="l"/>
                <a:tab pos="5178425" algn="l"/>
                <a:tab pos="5635625" algn="l"/>
                <a:tab pos="6092825" algn="l"/>
                <a:tab pos="6550025" algn="l"/>
                <a:tab pos="7007225" algn="l"/>
                <a:tab pos="7464425" algn="l"/>
                <a:tab pos="7921625" algn="l"/>
                <a:tab pos="8378825" algn="l"/>
                <a:tab pos="8836025" algn="l"/>
                <a:tab pos="9293225" algn="l"/>
                <a:tab pos="9750425" algn="l"/>
              </a:tabLst>
              <a:defRPr sz="2400">
                <a:solidFill>
                  <a:schemeClr val="bg1"/>
                </a:solidFill>
                <a:latin typeface="Times New Roman" panose="02020603050405020304" pitchFamily="18" charset="0"/>
              </a:defRPr>
            </a:lvl9pPr>
          </a:lstStyle>
          <a:p>
            <a:pPr eaLnBrk="1" hangingPunct="1">
              <a:spcBef>
                <a:spcPts val="700"/>
              </a:spcBef>
              <a:buFont typeface="Times New Roman" panose="02020603050405020304" pitchFamily="18" charset="0"/>
              <a:buAutoNum type="arabicPeriod"/>
            </a:pPr>
            <a:endParaRPr lang="en-US" altLang="en-US" sz="2800">
              <a:solidFill>
                <a:srgbClr val="000000"/>
              </a:solidFill>
            </a:endParaRPr>
          </a:p>
        </p:txBody>
      </p:sp>
      <p:sp>
        <p:nvSpPr>
          <p:cNvPr id="54276" name="Rectangle 4"/>
          <p:cNvSpPr>
            <a:spLocks noGrp="1" noChangeArrowheads="1"/>
          </p:cNvSpPr>
          <p:nvPr>
            <p:ph type="title"/>
          </p:nvPr>
        </p:nvSpPr>
        <p:spPr>
          <a:xfrm>
            <a:off x="685800" y="457200"/>
            <a:ext cx="7769225" cy="1139825"/>
          </a:xfrm>
        </p:spPr>
        <p:txBody>
          <a:bodyPr/>
          <a:lstStyle/>
          <a:p>
            <a:r>
              <a:rPr lang="en-US" altLang="en-US" smtClean="0"/>
              <a:t>Discussion Questions</a:t>
            </a:r>
          </a:p>
        </p:txBody>
      </p:sp>
      <p:sp>
        <p:nvSpPr>
          <p:cNvPr id="54277" name="Rectangle 5"/>
          <p:cNvSpPr>
            <a:spLocks noGrp="1" noChangeArrowheads="1"/>
          </p:cNvSpPr>
          <p:nvPr>
            <p:ph type="body" idx="1"/>
          </p:nvPr>
        </p:nvSpPr>
        <p:spPr>
          <a:xfrm>
            <a:off x="688975" y="1905000"/>
            <a:ext cx="7769225" cy="4111625"/>
          </a:xfrm>
        </p:spPr>
        <p:txBody>
          <a:bodyPr/>
          <a:lstStyle/>
          <a:p>
            <a:pPr marL="609600" indent="-609600">
              <a:buFont typeface="Times New Roman" panose="02020603050405020304" pitchFamily="18" charset="0"/>
              <a:buAutoNum type="arabicPeriod"/>
            </a:pPr>
            <a:r>
              <a:rPr lang="en-US" altLang="en-US" sz="2800" dirty="0" smtClean="0"/>
              <a:t>About how much did WWII cost the U.S. government? How did the federal government raise revenue to pay for the war?</a:t>
            </a:r>
          </a:p>
          <a:p>
            <a:pPr marL="609600" indent="-609600">
              <a:buFont typeface="Times New Roman" panose="02020603050405020304" pitchFamily="18" charset="0"/>
              <a:buAutoNum type="arabicPeriod"/>
            </a:pPr>
            <a:r>
              <a:rPr lang="en-US" altLang="en-US" sz="2800" dirty="0" smtClean="0"/>
              <a:t>How did purchasing war bonds help the average citizen? How did they help the war effort?</a:t>
            </a:r>
          </a:p>
          <a:p>
            <a:pPr marL="609600" indent="-609600">
              <a:buFont typeface="Times New Roman" panose="02020603050405020304" pitchFamily="18" charset="0"/>
              <a:buAutoNum type="arabicPeriod"/>
            </a:pPr>
            <a:r>
              <a:rPr lang="en-US" altLang="en-US" sz="2800" dirty="0" smtClean="0"/>
              <a:t>How did the Office of Price Administration prevent wartime inflation? How did its system for rationing goods work?</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1"/>
          <p:cNvSpPr>
            <a:spLocks noGrp="1" noChangeArrowheads="1"/>
          </p:cNvSpPr>
          <p:nvPr>
            <p:ph type="title"/>
          </p:nvPr>
        </p:nvSpPr>
        <p:spPr>
          <a:xfrm>
            <a:off x="685800" y="609600"/>
            <a:ext cx="7772400" cy="1143000"/>
          </a:xfrm>
        </p:spPr>
        <p:txBody>
          <a:bodyPr lIns="91440" tIns="45720" rIns="91440" bIns="45720"/>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mtClean="0"/>
              <a:t>National War Labor Board</a:t>
            </a:r>
          </a:p>
        </p:txBody>
      </p:sp>
      <p:sp>
        <p:nvSpPr>
          <p:cNvPr id="57347" name="Rectangle 2"/>
          <p:cNvSpPr>
            <a:spLocks noGrp="1" noChangeArrowheads="1"/>
          </p:cNvSpPr>
          <p:nvPr>
            <p:ph type="body" idx="1"/>
          </p:nvPr>
        </p:nvSpPr>
        <p:spPr>
          <a:xfrm>
            <a:off x="762000" y="1752600"/>
            <a:ext cx="3810000" cy="4198938"/>
          </a:xfrm>
        </p:spPr>
        <p:txBody>
          <a:bodyPr/>
          <a:lstStyle/>
          <a:p>
            <a:pPr marL="339725" indent="-339725">
              <a:spcBef>
                <a:spcPts val="700"/>
              </a:spcBef>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altLang="en-US" sz="2800" smtClean="0"/>
              <a:t>Arbitrated labor disputes during war</a:t>
            </a:r>
          </a:p>
          <a:p>
            <a:pPr marL="339725" indent="-339725">
              <a:spcBef>
                <a:spcPts val="700"/>
              </a:spcBef>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altLang="en-US" sz="2800" smtClean="0"/>
              <a:t>Board comprised of representatives from management, labor, and government</a:t>
            </a:r>
          </a:p>
          <a:p>
            <a:pPr marL="339725" indent="-339725">
              <a:spcBef>
                <a:spcPts val="700"/>
              </a:spcBef>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altLang="en-US" sz="2800" smtClean="0"/>
              <a:t>“No-strike pledge”</a:t>
            </a:r>
          </a:p>
          <a:p>
            <a:pPr marL="339725" indent="-339725">
              <a:spcBef>
                <a:spcPts val="700"/>
              </a:spcBef>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altLang="en-US" sz="2800" smtClean="0"/>
              <a:t>Some “wildcat” strikes still occurred</a:t>
            </a:r>
          </a:p>
        </p:txBody>
      </p:sp>
      <p:pic>
        <p:nvPicPr>
          <p:cNvPr id="5734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1725613"/>
            <a:ext cx="2725738" cy="3379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57349" name="Text Box 4"/>
          <p:cNvSpPr txBox="1">
            <a:spLocks noChangeArrowheads="1"/>
          </p:cNvSpPr>
          <p:nvPr/>
        </p:nvSpPr>
        <p:spPr bwMode="auto">
          <a:xfrm>
            <a:off x="4572000" y="5181600"/>
            <a:ext cx="4191000" cy="91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defRPr>
            </a:lvl9pPr>
          </a:lstStyle>
          <a:p>
            <a:pPr algn="ctr" eaLnBrk="1" hangingPunct="1"/>
            <a:r>
              <a:rPr lang="en-US" altLang="en-US" sz="1800">
                <a:solidFill>
                  <a:srgbClr val="000000"/>
                </a:solidFill>
              </a:rPr>
              <a:t>Guardsmen carry Sewell Avery, president of Montgomery Ward, from his office for failing to comply with NWLR rulings </a:t>
            </a:r>
          </a:p>
        </p:txBody>
      </p:sp>
    </p:spTree>
  </p:cSld>
  <p:clrMapOvr>
    <a:masterClrMapping/>
  </p:clrMapOvr>
  <p:transition spd="med"/>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1"/>
          <p:cNvSpPr>
            <a:spLocks noGrp="1" noChangeArrowheads="1"/>
          </p:cNvSpPr>
          <p:nvPr>
            <p:ph type="title"/>
          </p:nvPr>
        </p:nvSpPr>
        <p:spPr>
          <a:xfrm>
            <a:off x="685800" y="465138"/>
            <a:ext cx="7772400" cy="1431925"/>
          </a:xfrm>
        </p:spPr>
        <p:txBody>
          <a:bodyPr lIns="91440" tIns="45720" rIns="91440" bIns="45720"/>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mtClean="0"/>
              <a:t>The War’s Economic Impact</a:t>
            </a:r>
          </a:p>
        </p:txBody>
      </p:sp>
      <p:sp>
        <p:nvSpPr>
          <p:cNvPr id="58371" name="Rectangle 2"/>
          <p:cNvSpPr>
            <a:spLocks noGrp="1" noChangeArrowheads="1"/>
          </p:cNvSpPr>
          <p:nvPr>
            <p:ph type="body" idx="1"/>
          </p:nvPr>
        </p:nvSpPr>
        <p:spPr>
          <a:xfrm>
            <a:off x="685800" y="1981200"/>
            <a:ext cx="7772400" cy="4114800"/>
          </a:xfrm>
        </p:spPr>
        <p:txBody>
          <a:bodyPr lIns="91440" tIns="45720" rIns="91440" bIns="45720"/>
          <a:lstStyle/>
          <a:p>
            <a:pPr marL="339725" indent="-339725">
              <a:spcBef>
                <a:spcPts val="700"/>
              </a:spcBef>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altLang="en-US" sz="2800" smtClean="0"/>
              <a:t>Nominal GDP more than doubled</a:t>
            </a:r>
          </a:p>
          <a:p>
            <a:pPr marL="339725" indent="-339725">
              <a:spcBef>
                <a:spcPts val="700"/>
              </a:spcBef>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altLang="en-US" sz="2800" smtClean="0"/>
              <a:t>Wages and salaries nearly tripled</a:t>
            </a:r>
          </a:p>
          <a:p>
            <a:pPr marL="339725" indent="-339725">
              <a:spcBef>
                <a:spcPts val="700"/>
              </a:spcBef>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altLang="en-US" sz="2800" smtClean="0"/>
              <a:t>Federal civilian employment more than tripled</a:t>
            </a:r>
          </a:p>
          <a:p>
            <a:pPr marL="339725" indent="-339725">
              <a:spcBef>
                <a:spcPts val="700"/>
              </a:spcBef>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altLang="en-US" sz="2800" smtClean="0"/>
              <a:t>Female employment up by a third</a:t>
            </a:r>
          </a:p>
          <a:p>
            <a:pPr marL="339725" indent="-339725">
              <a:spcBef>
                <a:spcPts val="700"/>
              </a:spcBef>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altLang="en-US" sz="2800" smtClean="0"/>
              <a:t>Labor union membership grew by over 50 percent</a:t>
            </a:r>
          </a:p>
          <a:p>
            <a:pPr marL="339725" indent="-339725">
              <a:spcBef>
                <a:spcPts val="700"/>
              </a:spcBef>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altLang="en-US" sz="2800" smtClean="0"/>
              <a:t>National debt ballooned by over 600 percent</a:t>
            </a:r>
          </a:p>
        </p:txBody>
      </p:sp>
    </p:spTree>
  </p:cSld>
  <p:clrMapOvr>
    <a:masterClrMapping/>
  </p:clrMapOvr>
  <p:transition spd="med"/>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1"/>
          <p:cNvSpPr>
            <a:spLocks noGrp="1" noChangeArrowheads="1"/>
          </p:cNvSpPr>
          <p:nvPr>
            <p:ph type="title"/>
          </p:nvPr>
        </p:nvSpPr>
        <p:spPr>
          <a:xfrm>
            <a:off x="0" y="465138"/>
            <a:ext cx="9144000" cy="1431925"/>
          </a:xfrm>
        </p:spPr>
        <p:txBody>
          <a:bodyPr lIns="91440" tIns="45720" rIns="91440" bIns="45720"/>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mtClean="0"/>
              <a:t>Geographic Shifts in the Economy</a:t>
            </a:r>
          </a:p>
        </p:txBody>
      </p:sp>
      <p:sp>
        <p:nvSpPr>
          <p:cNvPr id="59395" name="Rectangle 2"/>
          <p:cNvSpPr>
            <a:spLocks noGrp="1" noChangeArrowheads="1"/>
          </p:cNvSpPr>
          <p:nvPr>
            <p:ph type="body" idx="1"/>
          </p:nvPr>
        </p:nvSpPr>
        <p:spPr>
          <a:xfrm>
            <a:off x="685800" y="1905000"/>
            <a:ext cx="4648200" cy="4114800"/>
          </a:xfrm>
        </p:spPr>
        <p:txBody>
          <a:bodyPr lIns="91440" tIns="45720" rIns="91440" bIns="45720"/>
          <a:lstStyle/>
          <a:p>
            <a:pPr marL="339725" indent="-339725">
              <a:spcBef>
                <a:spcPts val="700"/>
              </a:spcBef>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altLang="en-US" sz="2800" smtClean="0"/>
              <a:t>South saw great prosperity </a:t>
            </a:r>
          </a:p>
          <a:p>
            <a:pPr marL="339725" indent="-339725">
              <a:spcBef>
                <a:spcPts val="700"/>
              </a:spcBef>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altLang="en-US" sz="2800" smtClean="0"/>
              <a:t>Millions of jobs in textiles, chemicals, and aluminum</a:t>
            </a:r>
          </a:p>
          <a:p>
            <a:pPr marL="339725" indent="-339725">
              <a:spcBef>
                <a:spcPts val="700"/>
              </a:spcBef>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altLang="en-US" sz="2800" smtClean="0"/>
              <a:t>Southern shipyards and aircraft plants grew</a:t>
            </a:r>
          </a:p>
          <a:p>
            <a:pPr marL="339725" indent="-339725">
              <a:spcBef>
                <a:spcPts val="700"/>
              </a:spcBef>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altLang="en-US" sz="2800" smtClean="0"/>
              <a:t>West became economic powerhouse</a:t>
            </a:r>
          </a:p>
          <a:p>
            <a:pPr marL="339725" indent="-339725">
              <a:spcBef>
                <a:spcPts val="700"/>
              </a:spcBef>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altLang="en-US" sz="2800" smtClean="0"/>
              <a:t>California especially benefited from federal expenditures</a:t>
            </a:r>
          </a:p>
        </p:txBody>
      </p:sp>
      <p:pic>
        <p:nvPicPr>
          <p:cNvPr id="59396" name="Picture 4" descr="airfiel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1981200"/>
            <a:ext cx="3417888"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397" name="Text Box 5"/>
          <p:cNvSpPr txBox="1">
            <a:spLocks noChangeArrowheads="1"/>
          </p:cNvSpPr>
          <p:nvPr/>
        </p:nvSpPr>
        <p:spPr bwMode="auto">
          <a:xfrm>
            <a:off x="5105400" y="5486400"/>
            <a:ext cx="358140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spcBef>
                <a:spcPct val="50000"/>
              </a:spcBef>
            </a:pPr>
            <a:r>
              <a:rPr lang="en-US" altLang="en-US" sz="1800">
                <a:solidFill>
                  <a:schemeClr val="tx1"/>
                </a:solidFill>
              </a:rPr>
              <a:t>An Army sentry guards new B-17 F (Flying Fortress) bombers at the airfield of Boeing's Seattle plant </a:t>
            </a:r>
          </a:p>
        </p:txBody>
      </p:sp>
    </p:spTree>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
          <p:cNvSpPr>
            <a:spLocks noGrp="1" noChangeArrowheads="1"/>
          </p:cNvSpPr>
          <p:nvPr>
            <p:ph type="title"/>
          </p:nvPr>
        </p:nvSpPr>
        <p:spPr>
          <a:xfrm>
            <a:off x="685800" y="609600"/>
            <a:ext cx="7772400" cy="1143000"/>
          </a:xfrm>
        </p:spPr>
        <p:txBody>
          <a:bodyPr lIns="91440" tIns="45720" rIns="91440" bIns="45720"/>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mtClean="0"/>
              <a:t>The America First Committee</a:t>
            </a:r>
          </a:p>
        </p:txBody>
      </p:sp>
      <p:sp>
        <p:nvSpPr>
          <p:cNvPr id="6147" name="Rectangle 2"/>
          <p:cNvSpPr>
            <a:spLocks noGrp="1" noChangeArrowheads="1"/>
          </p:cNvSpPr>
          <p:nvPr>
            <p:ph type="body" idx="1"/>
          </p:nvPr>
        </p:nvSpPr>
        <p:spPr>
          <a:xfrm>
            <a:off x="76200" y="1676400"/>
            <a:ext cx="4267200" cy="4114800"/>
          </a:xfrm>
        </p:spPr>
        <p:txBody>
          <a:bodyPr lIns="91440" tIns="45720" rIns="91440" bIns="45720"/>
          <a:lstStyle/>
          <a:p>
            <a:pPr marL="339725" indent="-339725">
              <a:spcBef>
                <a:spcPts val="700"/>
              </a:spcBef>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altLang="en-US" sz="2800" smtClean="0"/>
              <a:t>Formed in 1940</a:t>
            </a:r>
          </a:p>
          <a:p>
            <a:pPr marL="339725" indent="-339725">
              <a:spcBef>
                <a:spcPts val="700"/>
              </a:spcBef>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altLang="en-US" sz="2800" smtClean="0"/>
              <a:t>An estimated 800,000 members at its height</a:t>
            </a:r>
          </a:p>
          <a:p>
            <a:pPr marL="339725" indent="-339725">
              <a:spcBef>
                <a:spcPts val="700"/>
              </a:spcBef>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altLang="en-US" sz="2800" smtClean="0"/>
              <a:t>Most prominent member was Charles Lindbergh</a:t>
            </a:r>
          </a:p>
          <a:p>
            <a:pPr marL="339725" indent="-339725">
              <a:spcBef>
                <a:spcPts val="700"/>
              </a:spcBef>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altLang="en-US" sz="2800" smtClean="0"/>
              <a:t>Advocated building up U.S. defenses and staying out of Europe’s problems</a:t>
            </a:r>
          </a:p>
          <a:p>
            <a:pPr marL="339725" indent="-339725">
              <a:spcBef>
                <a:spcPts val="700"/>
              </a:spcBef>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altLang="en-US" sz="2800" smtClean="0"/>
              <a:t>Dissolved four days after Pearl Harbor</a:t>
            </a:r>
          </a:p>
        </p:txBody>
      </p:sp>
      <p:pic>
        <p:nvPicPr>
          <p:cNvPr id="6148" name="Picture 4" descr="Amrall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1905000"/>
            <a:ext cx="4648200" cy="3532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9" name="Text Box 5"/>
          <p:cNvSpPr txBox="1">
            <a:spLocks noChangeArrowheads="1"/>
          </p:cNvSpPr>
          <p:nvPr/>
        </p:nvSpPr>
        <p:spPr bwMode="auto">
          <a:xfrm>
            <a:off x="4343400" y="5638800"/>
            <a:ext cx="4800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spcBef>
                <a:spcPct val="50000"/>
              </a:spcBef>
            </a:pPr>
            <a:r>
              <a:rPr lang="en-US" altLang="en-US" sz="1800">
                <a:solidFill>
                  <a:schemeClr val="tx1"/>
                </a:solidFill>
              </a:rPr>
              <a:t>Charles Lindbergh speaking at an</a:t>
            </a:r>
            <a:br>
              <a:rPr lang="en-US" altLang="en-US" sz="1800">
                <a:solidFill>
                  <a:schemeClr val="tx1"/>
                </a:solidFill>
              </a:rPr>
            </a:br>
            <a:r>
              <a:rPr lang="en-US" altLang="en-US" sz="1800">
                <a:solidFill>
                  <a:schemeClr val="tx1"/>
                </a:solidFill>
              </a:rPr>
              <a:t>America First rally</a:t>
            </a:r>
          </a:p>
        </p:txBody>
      </p:sp>
    </p:spTree>
  </p:cSld>
  <p:clrMapOvr>
    <a:masterClrMapping/>
  </p:clrMapOvr>
  <p:transition spd="med"/>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1"/>
          <p:cNvSpPr>
            <a:spLocks noGrp="1" noChangeArrowheads="1"/>
          </p:cNvSpPr>
          <p:nvPr>
            <p:ph type="title"/>
          </p:nvPr>
        </p:nvSpPr>
        <p:spPr>
          <a:xfrm>
            <a:off x="685800" y="609600"/>
            <a:ext cx="7772400" cy="1143000"/>
          </a:xfrm>
        </p:spPr>
        <p:txBody>
          <a:bodyPr lIns="91440" tIns="45720" rIns="91440" bIns="45720"/>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mtClean="0"/>
              <a:t>Japanese American Internment</a:t>
            </a:r>
          </a:p>
        </p:txBody>
      </p:sp>
      <p:pic>
        <p:nvPicPr>
          <p:cNvPr id="6144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 y="2209800"/>
            <a:ext cx="3810000" cy="302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61444" name="Text Box 4"/>
          <p:cNvSpPr txBox="1">
            <a:spLocks noChangeArrowheads="1"/>
          </p:cNvSpPr>
          <p:nvPr/>
        </p:nvSpPr>
        <p:spPr bwMode="auto">
          <a:xfrm>
            <a:off x="838200" y="5334000"/>
            <a:ext cx="3429000"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defRPr>
            </a:lvl9pPr>
          </a:lstStyle>
          <a:p>
            <a:pPr algn="ctr" eaLnBrk="1" hangingPunct="1"/>
            <a:r>
              <a:rPr lang="en-US" altLang="en-US" sz="1800">
                <a:solidFill>
                  <a:srgbClr val="000000"/>
                </a:solidFill>
              </a:rPr>
              <a:t>A map of relocation centers in the western U.S.</a:t>
            </a:r>
          </a:p>
        </p:txBody>
      </p:sp>
      <p:sp>
        <p:nvSpPr>
          <p:cNvPr id="61445" name="Rectangle 7"/>
          <p:cNvSpPr>
            <a:spLocks noGrp="1" noChangeArrowheads="1"/>
          </p:cNvSpPr>
          <p:nvPr>
            <p:ph type="body" sz="half" idx="2"/>
          </p:nvPr>
        </p:nvSpPr>
        <p:spPr>
          <a:xfrm>
            <a:off x="4646613" y="1752600"/>
            <a:ext cx="3808412" cy="4111625"/>
          </a:xfrm>
        </p:spPr>
        <p:txBody>
          <a:bodyPr/>
          <a:lstStyle/>
          <a:p>
            <a:pPr>
              <a:spcBef>
                <a:spcPts val="700"/>
              </a:spcBef>
            </a:pPr>
            <a:r>
              <a:rPr lang="en-US" altLang="en-US" sz="2800" dirty="0" smtClean="0"/>
              <a:t>Removed </a:t>
            </a:r>
            <a:r>
              <a:rPr lang="en-US" altLang="en-US" sz="2800" dirty="0" smtClean="0"/>
              <a:t>more than 110,000 </a:t>
            </a:r>
            <a:r>
              <a:rPr lang="en-US" altLang="en-US" sz="2800" dirty="0" smtClean="0"/>
              <a:t>Japanese Americans </a:t>
            </a:r>
            <a:r>
              <a:rPr lang="en-US" altLang="en-US" sz="2800" dirty="0" smtClean="0"/>
              <a:t>from the West Coast</a:t>
            </a:r>
          </a:p>
          <a:p>
            <a:pPr>
              <a:spcBef>
                <a:spcPts val="700"/>
              </a:spcBef>
            </a:pPr>
            <a:r>
              <a:rPr lang="en-US" altLang="en-US" sz="2800" dirty="0" smtClean="0"/>
              <a:t>About two-thirds</a:t>
            </a:r>
            <a:br>
              <a:rPr lang="en-US" altLang="en-US" sz="2800" dirty="0" smtClean="0"/>
            </a:br>
            <a:r>
              <a:rPr lang="en-US" altLang="en-US" sz="2800" dirty="0" smtClean="0"/>
              <a:t>were citizens</a:t>
            </a:r>
          </a:p>
        </p:txBody>
      </p:sp>
    </p:spTree>
  </p:cSld>
  <p:clrMapOvr>
    <a:masterClrMapping/>
  </p:clrMapOvr>
  <p:transition spd="med"/>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1"/>
          <p:cNvSpPr>
            <a:spLocks noGrp="1" noChangeArrowheads="1"/>
          </p:cNvSpPr>
          <p:nvPr>
            <p:ph type="title"/>
          </p:nvPr>
        </p:nvSpPr>
        <p:spPr>
          <a:xfrm>
            <a:off x="685800" y="465138"/>
            <a:ext cx="7772400" cy="1431925"/>
          </a:xfrm>
        </p:spPr>
        <p:txBody>
          <a:bodyPr lIns="91440" tIns="45720" rIns="91440" bIns="45720"/>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dirty="0" smtClean="0"/>
              <a:t>Prejudice </a:t>
            </a:r>
            <a:r>
              <a:rPr lang="en-US" altLang="en-US" dirty="0" smtClean="0"/>
              <a:t>Against</a:t>
            </a:r>
            <a:r>
              <a:rPr lang="en-US" altLang="en-US" i="1" dirty="0"/>
              <a:t> </a:t>
            </a:r>
            <a:r>
              <a:rPr lang="en-US" altLang="en-US" dirty="0" smtClean="0"/>
              <a:t>Japanese</a:t>
            </a:r>
            <a:endParaRPr lang="en-US" altLang="en-US" dirty="0" smtClean="0"/>
          </a:p>
        </p:txBody>
      </p:sp>
      <p:pic>
        <p:nvPicPr>
          <p:cNvPr id="624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1905000"/>
            <a:ext cx="2466975" cy="326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62468" name="Text Box 4"/>
          <p:cNvSpPr txBox="1">
            <a:spLocks noChangeArrowheads="1"/>
          </p:cNvSpPr>
          <p:nvPr/>
        </p:nvSpPr>
        <p:spPr bwMode="auto">
          <a:xfrm>
            <a:off x="5410200" y="5257800"/>
            <a:ext cx="3200400" cy="91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defRPr>
            </a:lvl9pPr>
          </a:lstStyle>
          <a:p>
            <a:pPr algn="ctr" eaLnBrk="1" hangingPunct="1"/>
            <a:r>
              <a:rPr lang="en-US" altLang="en-US" sz="1800">
                <a:solidFill>
                  <a:srgbClr val="000000"/>
                </a:solidFill>
              </a:rPr>
              <a:t>This propaganda poster displays typical American-held stereotypes of the Japanese</a:t>
            </a:r>
          </a:p>
        </p:txBody>
      </p:sp>
      <p:sp>
        <p:nvSpPr>
          <p:cNvPr id="62469" name="Rectangle 7"/>
          <p:cNvSpPr>
            <a:spLocks noGrp="1" noChangeArrowheads="1"/>
          </p:cNvSpPr>
          <p:nvPr>
            <p:ph type="body" sz="half" idx="2"/>
          </p:nvPr>
        </p:nvSpPr>
        <p:spPr>
          <a:xfrm>
            <a:off x="838200" y="1981200"/>
            <a:ext cx="3808413" cy="4111625"/>
          </a:xfrm>
        </p:spPr>
        <p:txBody>
          <a:bodyPr/>
          <a:lstStyle/>
          <a:p>
            <a:pPr>
              <a:spcBef>
                <a:spcPts val="700"/>
              </a:spcBef>
            </a:pPr>
            <a:r>
              <a:rPr lang="en-US" altLang="en-US" sz="2800" dirty="0" smtClean="0"/>
              <a:t>Long history of anti-Japanese sentiment in California</a:t>
            </a:r>
          </a:p>
          <a:p>
            <a:pPr>
              <a:spcBef>
                <a:spcPts val="700"/>
              </a:spcBef>
            </a:pPr>
            <a:r>
              <a:rPr lang="en-US" altLang="en-US" sz="2800" dirty="0" smtClean="0"/>
              <a:t>Falsely accused </a:t>
            </a:r>
            <a:r>
              <a:rPr lang="en-US" altLang="en-US" sz="2800" dirty="0" smtClean="0"/>
              <a:t>Japanese Americans of </a:t>
            </a:r>
            <a:r>
              <a:rPr lang="en-US" altLang="en-US" sz="2800" dirty="0" smtClean="0"/>
              <a:t>helping plan Pearl Harbor</a:t>
            </a:r>
          </a:p>
          <a:p>
            <a:pPr>
              <a:spcBef>
                <a:spcPts val="700"/>
              </a:spcBef>
            </a:pPr>
            <a:r>
              <a:rPr lang="en-US" altLang="en-US" sz="2800" dirty="0" smtClean="0"/>
              <a:t>No evidence of sabotage or espionage ever found</a:t>
            </a:r>
          </a:p>
        </p:txBody>
      </p:sp>
    </p:spTree>
  </p:cSld>
  <p:clrMapOvr>
    <a:masterClrMapping/>
  </p:clrMapOvr>
  <p:transition spd="med"/>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1"/>
          <p:cNvSpPr>
            <a:spLocks noGrp="1" noChangeArrowheads="1"/>
          </p:cNvSpPr>
          <p:nvPr>
            <p:ph type="title"/>
          </p:nvPr>
        </p:nvSpPr>
        <p:spPr>
          <a:xfrm>
            <a:off x="685800" y="609600"/>
            <a:ext cx="7772400" cy="1143000"/>
          </a:xfrm>
        </p:spPr>
        <p:txBody>
          <a:bodyPr lIns="91440" tIns="45720" rIns="91440" bIns="45720"/>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mtClean="0"/>
              <a:t>Life in the Camps</a:t>
            </a:r>
          </a:p>
        </p:txBody>
      </p:sp>
      <p:sp>
        <p:nvSpPr>
          <p:cNvPr id="64515" name="Rectangle 2"/>
          <p:cNvSpPr>
            <a:spLocks noGrp="1" noChangeArrowheads="1"/>
          </p:cNvSpPr>
          <p:nvPr>
            <p:ph type="body" idx="1"/>
          </p:nvPr>
        </p:nvSpPr>
        <p:spPr>
          <a:xfrm>
            <a:off x="304800" y="1981200"/>
            <a:ext cx="4495800" cy="4114800"/>
          </a:xfrm>
        </p:spPr>
        <p:txBody>
          <a:bodyPr lIns="91440" tIns="45720" rIns="91440" bIns="45720"/>
          <a:lstStyle/>
          <a:p>
            <a:pPr marL="339725" indent="-339725">
              <a:spcBef>
                <a:spcPts val="700"/>
              </a:spcBef>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altLang="en-US" sz="2800" dirty="0" smtClean="0"/>
              <a:t>Japanese-Americans </a:t>
            </a:r>
            <a:r>
              <a:rPr lang="en-US" altLang="en-US" sz="2800" dirty="0" smtClean="0"/>
              <a:t>forced to sell homes, businesses, property</a:t>
            </a:r>
          </a:p>
          <a:p>
            <a:pPr marL="339725" indent="-339725">
              <a:spcBef>
                <a:spcPts val="700"/>
              </a:spcBef>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altLang="en-US" sz="2800" dirty="0" smtClean="0"/>
              <a:t>Lost an estimated $2 billion</a:t>
            </a:r>
          </a:p>
          <a:p>
            <a:pPr marL="339725" indent="-339725">
              <a:spcBef>
                <a:spcPts val="700"/>
              </a:spcBef>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altLang="en-US" sz="2800" dirty="0" smtClean="0"/>
              <a:t>Poor conditions:</a:t>
            </a:r>
          </a:p>
          <a:p>
            <a:pPr marL="739775" lvl="1" indent="-282575">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altLang="en-US" dirty="0" smtClean="0"/>
              <a:t>Barbed-wire enclosures</a:t>
            </a:r>
          </a:p>
          <a:p>
            <a:pPr marL="739775" lvl="1" indent="-282575">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altLang="en-US" dirty="0" smtClean="0"/>
              <a:t>Barracks with cots and no plumbing</a:t>
            </a:r>
          </a:p>
          <a:p>
            <a:pPr marL="739775" lvl="1" indent="-282575">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altLang="en-US" dirty="0" smtClean="0"/>
              <a:t>Meager food </a:t>
            </a:r>
            <a:r>
              <a:rPr lang="en-US" altLang="en-US" dirty="0" smtClean="0"/>
              <a:t>budget</a:t>
            </a:r>
            <a:endParaRPr lang="en-US" altLang="en-US" dirty="0" smtClean="0"/>
          </a:p>
        </p:txBody>
      </p:sp>
      <p:pic>
        <p:nvPicPr>
          <p:cNvPr id="64516" name="Picture 4" descr="manzanar 1"/>
          <p:cNvPicPr>
            <a:picLocks noChangeAspect="1" noChangeArrowheads="1"/>
          </p:cNvPicPr>
          <p:nvPr/>
        </p:nvPicPr>
        <p:blipFill>
          <a:blip r:embed="rId3">
            <a:extLst>
              <a:ext uri="{28A0092B-C50C-407E-A947-70E740481C1C}">
                <a14:useLocalDpi xmlns:a14="http://schemas.microsoft.com/office/drawing/2010/main" val="0"/>
              </a:ext>
            </a:extLst>
          </a:blip>
          <a:srcRect l="2222" t="12967" r="1111" b="5846"/>
          <a:stretch>
            <a:fillRect/>
          </a:stretch>
        </p:blipFill>
        <p:spPr bwMode="auto">
          <a:xfrm>
            <a:off x="4876800" y="2819400"/>
            <a:ext cx="3886200" cy="254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1"/>
          <p:cNvSpPr>
            <a:spLocks noGrp="1" noChangeArrowheads="1"/>
          </p:cNvSpPr>
          <p:nvPr>
            <p:ph type="title"/>
          </p:nvPr>
        </p:nvSpPr>
        <p:spPr>
          <a:xfrm>
            <a:off x="685800" y="465138"/>
            <a:ext cx="7772400" cy="1431925"/>
          </a:xfrm>
        </p:spPr>
        <p:txBody>
          <a:bodyPr lIns="91440" tIns="45720" rIns="91440" bIns="45720"/>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i="1" smtClean="0"/>
              <a:t>Korematsu</a:t>
            </a:r>
            <a:r>
              <a:rPr lang="en-US" altLang="en-US" smtClean="0"/>
              <a:t> v. </a:t>
            </a:r>
            <a:r>
              <a:rPr lang="en-US" altLang="en-US" i="1" smtClean="0"/>
              <a:t>U.S.</a:t>
            </a:r>
            <a:r>
              <a:rPr lang="en-US" altLang="en-US" smtClean="0"/>
              <a:t> (1942)</a:t>
            </a:r>
          </a:p>
        </p:txBody>
      </p:sp>
      <p:sp>
        <p:nvSpPr>
          <p:cNvPr id="66563" name="Rectangle 2"/>
          <p:cNvSpPr>
            <a:spLocks noGrp="1" noChangeArrowheads="1"/>
          </p:cNvSpPr>
          <p:nvPr>
            <p:ph type="body" idx="1"/>
          </p:nvPr>
        </p:nvSpPr>
        <p:spPr>
          <a:xfrm>
            <a:off x="685800" y="1981200"/>
            <a:ext cx="7772400" cy="4114800"/>
          </a:xfrm>
        </p:spPr>
        <p:txBody>
          <a:bodyPr lIns="91440" tIns="45720" rIns="91440" bIns="45720"/>
          <a:lstStyle/>
          <a:p>
            <a:pPr marL="339725" indent="-339725">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altLang="en-US" sz="2800" smtClean="0"/>
              <a:t>Korematsu refused to obey the relocation order</a:t>
            </a:r>
          </a:p>
          <a:p>
            <a:pPr marL="339725" indent="-339725">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altLang="en-US" sz="2800" smtClean="0"/>
              <a:t>Appealed conviction on constitutional grounds</a:t>
            </a:r>
          </a:p>
          <a:p>
            <a:pPr marL="339725" indent="-339725">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altLang="en-US" sz="2800" smtClean="0"/>
              <a:t>Supreme Court ruled the order a valid use of presidential power in wartime</a:t>
            </a:r>
          </a:p>
          <a:p>
            <a:pPr marL="339725" indent="-339725">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altLang="en-US" sz="2800" smtClean="0"/>
              <a:t>Decision vacated in 1984, due to government-withheld evidence in the first trial</a:t>
            </a:r>
          </a:p>
        </p:txBody>
      </p:sp>
    </p:spTree>
  </p:cSld>
  <p:clrMapOvr>
    <a:masterClrMapping/>
  </p:clrMapOvr>
  <p:transition spd="med"/>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1"/>
          <p:cNvSpPr>
            <a:spLocks noGrp="1" noChangeArrowheads="1"/>
          </p:cNvSpPr>
          <p:nvPr>
            <p:ph type="title"/>
          </p:nvPr>
        </p:nvSpPr>
        <p:spPr>
          <a:xfrm>
            <a:off x="0" y="465138"/>
            <a:ext cx="9144000" cy="1431925"/>
          </a:xfrm>
        </p:spPr>
        <p:txBody>
          <a:bodyPr lIns="91440" tIns="45720" rIns="91440" bIns="45720"/>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z="3600" smtClean="0"/>
              <a:t>African Americans and </a:t>
            </a:r>
            <a:br>
              <a:rPr lang="en-US" altLang="en-US" sz="3600" smtClean="0"/>
            </a:br>
            <a:r>
              <a:rPr lang="en-US" altLang="en-US" sz="3600" smtClean="0"/>
              <a:t>the War</a:t>
            </a:r>
          </a:p>
        </p:txBody>
      </p:sp>
      <p:sp>
        <p:nvSpPr>
          <p:cNvPr id="71683" name="Rectangle 2"/>
          <p:cNvSpPr>
            <a:spLocks noGrp="1" noChangeArrowheads="1"/>
          </p:cNvSpPr>
          <p:nvPr>
            <p:ph type="body" idx="1"/>
          </p:nvPr>
        </p:nvSpPr>
        <p:spPr>
          <a:xfrm>
            <a:off x="685800" y="1981200"/>
            <a:ext cx="7924800" cy="4114800"/>
          </a:xfrm>
        </p:spPr>
        <p:txBody>
          <a:bodyPr lIns="91440" tIns="45720" rIns="91440" bIns="45720"/>
          <a:lstStyle/>
          <a:p>
            <a:pPr marL="339725" indent="-339725">
              <a:spcBef>
                <a:spcPts val="700"/>
              </a:spcBef>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altLang="en-US" sz="2800" smtClean="0"/>
              <a:t>The irony of fighting a racist regime in Europe while experiencing racism at home</a:t>
            </a:r>
          </a:p>
          <a:p>
            <a:pPr marL="339725" indent="-339725">
              <a:spcBef>
                <a:spcPts val="700"/>
              </a:spcBef>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altLang="en-US" sz="2800" smtClean="0"/>
              <a:t>Blacks found limited employment in defense plants</a:t>
            </a:r>
          </a:p>
          <a:p>
            <a:pPr marL="339725" indent="-339725">
              <a:spcBef>
                <a:spcPts val="700"/>
              </a:spcBef>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altLang="en-US" sz="2800" smtClean="0"/>
              <a:t>Race riots broke out in many cities</a:t>
            </a:r>
          </a:p>
          <a:p>
            <a:pPr marL="339725" indent="-339725">
              <a:spcBef>
                <a:spcPts val="700"/>
              </a:spcBef>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altLang="en-US" sz="2800" smtClean="0"/>
              <a:t>African Americans looked for equality in the workplace and in the military</a:t>
            </a:r>
          </a:p>
        </p:txBody>
      </p:sp>
    </p:spTree>
  </p:cSld>
  <p:clrMapOvr>
    <a:masterClrMapping/>
  </p:clrMapOvr>
  <p:transition spd="med"/>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1"/>
          <p:cNvSpPr>
            <a:spLocks noGrp="1" noChangeArrowheads="1"/>
          </p:cNvSpPr>
          <p:nvPr>
            <p:ph type="title"/>
          </p:nvPr>
        </p:nvSpPr>
        <p:spPr>
          <a:xfrm>
            <a:off x="685800" y="609600"/>
            <a:ext cx="7772400" cy="1143000"/>
          </a:xfrm>
        </p:spPr>
        <p:txBody>
          <a:bodyPr lIns="91440" tIns="45720" rIns="91440" bIns="45720"/>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mtClean="0"/>
              <a:t>Dorie Miller</a:t>
            </a:r>
          </a:p>
        </p:txBody>
      </p:sp>
      <p:pic>
        <p:nvPicPr>
          <p:cNvPr id="7373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1752600"/>
            <a:ext cx="2951163"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73732" name="Text Box 4"/>
          <p:cNvSpPr txBox="1">
            <a:spLocks noChangeArrowheads="1"/>
          </p:cNvSpPr>
          <p:nvPr/>
        </p:nvSpPr>
        <p:spPr bwMode="auto">
          <a:xfrm>
            <a:off x="5410200" y="5880100"/>
            <a:ext cx="2971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defRPr>
            </a:lvl9pPr>
          </a:lstStyle>
          <a:p>
            <a:pPr algn="ctr" eaLnBrk="1" hangingPunct="1">
              <a:spcBef>
                <a:spcPts val="1125"/>
              </a:spcBef>
            </a:pPr>
            <a:r>
              <a:rPr lang="en-US" altLang="en-US" sz="1800">
                <a:solidFill>
                  <a:srgbClr val="000000"/>
                </a:solidFill>
              </a:rPr>
              <a:t>A poster featuring Miller</a:t>
            </a:r>
          </a:p>
        </p:txBody>
      </p:sp>
      <p:sp>
        <p:nvSpPr>
          <p:cNvPr id="73733" name="Rectangle 6"/>
          <p:cNvSpPr>
            <a:spLocks noGrp="1" noChangeArrowheads="1"/>
          </p:cNvSpPr>
          <p:nvPr>
            <p:ph type="body" sz="half" idx="2"/>
          </p:nvPr>
        </p:nvSpPr>
        <p:spPr>
          <a:xfrm>
            <a:off x="609600" y="1752600"/>
            <a:ext cx="3808413" cy="4111625"/>
          </a:xfrm>
        </p:spPr>
        <p:txBody>
          <a:bodyPr/>
          <a:lstStyle/>
          <a:p>
            <a:pPr>
              <a:spcBef>
                <a:spcPts val="700"/>
              </a:spcBef>
            </a:pPr>
            <a:r>
              <a:rPr lang="en-US" altLang="en-US" sz="2800" smtClean="0"/>
              <a:t>A hero of the Pearl Harbor attack</a:t>
            </a:r>
          </a:p>
          <a:p>
            <a:pPr>
              <a:spcBef>
                <a:spcPts val="700"/>
              </a:spcBef>
            </a:pPr>
            <a:r>
              <a:rPr lang="en-US" altLang="en-US" sz="2800" smtClean="0"/>
              <a:t>Not initially recommended for any commendation</a:t>
            </a:r>
          </a:p>
          <a:p>
            <a:pPr>
              <a:spcBef>
                <a:spcPts val="700"/>
              </a:spcBef>
            </a:pPr>
            <a:r>
              <a:rPr lang="en-US" altLang="en-US" sz="2800" smtClean="0"/>
              <a:t>Later received Navy Cross</a:t>
            </a:r>
          </a:p>
          <a:p>
            <a:pPr>
              <a:spcBef>
                <a:spcPts val="700"/>
              </a:spcBef>
            </a:pPr>
            <a:r>
              <a:rPr lang="en-US" altLang="en-US" sz="2800" smtClean="0"/>
              <a:t>Killed in the invasion of the Gilbert Islands</a:t>
            </a:r>
          </a:p>
        </p:txBody>
      </p:sp>
    </p:spTree>
  </p:cSld>
  <p:clrMapOvr>
    <a:masterClrMapping/>
  </p:clrMapOvr>
  <p:transition spd="med"/>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1"/>
          <p:cNvSpPr>
            <a:spLocks noGrp="1" noChangeArrowheads="1"/>
          </p:cNvSpPr>
          <p:nvPr>
            <p:ph type="title"/>
          </p:nvPr>
        </p:nvSpPr>
        <p:spPr>
          <a:xfrm>
            <a:off x="685800" y="457200"/>
            <a:ext cx="7769225" cy="1139825"/>
          </a:xfrm>
        </p:spPr>
        <p:txBody>
          <a:bodyPr lIns="91440" tIns="45720" rIns="91440" bIns="45720"/>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mtClean="0"/>
              <a:t>The Tuskegee Airmen</a:t>
            </a:r>
          </a:p>
        </p:txBody>
      </p:sp>
      <p:sp>
        <p:nvSpPr>
          <p:cNvPr id="74755" name="Rectangle 3"/>
          <p:cNvSpPr>
            <a:spLocks noGrp="1" noChangeArrowheads="1"/>
          </p:cNvSpPr>
          <p:nvPr>
            <p:ph type="body" sz="half" idx="1"/>
          </p:nvPr>
        </p:nvSpPr>
        <p:spPr>
          <a:xfrm>
            <a:off x="4953000" y="1676400"/>
            <a:ext cx="3808413" cy="4111625"/>
          </a:xfrm>
        </p:spPr>
        <p:txBody>
          <a:bodyPr lIns="91440" tIns="45720" rIns="91440" bIns="45720"/>
          <a:lstStyle/>
          <a:p>
            <a:pPr marL="339725" indent="-339725">
              <a:spcBef>
                <a:spcPts val="700"/>
              </a:spcBef>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altLang="en-US" sz="2800" smtClean="0"/>
              <a:t>All-black combat unit formed in 1941</a:t>
            </a:r>
          </a:p>
          <a:p>
            <a:pPr marL="339725" indent="-339725">
              <a:spcBef>
                <a:spcPts val="700"/>
              </a:spcBef>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altLang="en-US" sz="2800" smtClean="0"/>
              <a:t>99th Fighter Squadron formed in AL</a:t>
            </a:r>
          </a:p>
          <a:p>
            <a:pPr marL="339725" indent="-339725">
              <a:spcBef>
                <a:spcPts val="700"/>
              </a:spcBef>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altLang="en-US" sz="2800" smtClean="0"/>
              <a:t>Commanded by Davis</a:t>
            </a:r>
          </a:p>
          <a:p>
            <a:pPr marL="339725" indent="-339725">
              <a:spcBef>
                <a:spcPts val="700"/>
              </a:spcBef>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altLang="en-US" sz="2800" smtClean="0"/>
              <a:t>Escorted bombers over central Europe</a:t>
            </a:r>
          </a:p>
          <a:p>
            <a:pPr marL="339725" indent="-339725">
              <a:spcBef>
                <a:spcPts val="700"/>
              </a:spcBef>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altLang="en-US" sz="2800" smtClean="0"/>
              <a:t>Proved superior or equal to white pilots</a:t>
            </a:r>
          </a:p>
        </p:txBody>
      </p:sp>
      <p:pic>
        <p:nvPicPr>
          <p:cNvPr id="7475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 y="1828800"/>
            <a:ext cx="3810000" cy="391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74757" name="Text Box 4"/>
          <p:cNvSpPr txBox="1">
            <a:spLocks noChangeArrowheads="1"/>
          </p:cNvSpPr>
          <p:nvPr/>
        </p:nvSpPr>
        <p:spPr bwMode="auto">
          <a:xfrm>
            <a:off x="762000" y="5715000"/>
            <a:ext cx="3276600"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defRPr>
            </a:lvl9pPr>
          </a:lstStyle>
          <a:p>
            <a:pPr algn="ctr" eaLnBrk="1" hangingPunct="1"/>
            <a:r>
              <a:rPr lang="en-US" altLang="en-US" sz="1800">
                <a:solidFill>
                  <a:srgbClr val="000000"/>
                </a:solidFill>
              </a:rPr>
              <a:t>Airmen Marcellus G. Smith and Roscoe C. Brown in Italy, 1945</a:t>
            </a:r>
          </a:p>
        </p:txBody>
      </p:sp>
    </p:spTree>
  </p:cSld>
  <p:clrMapOvr>
    <a:masterClrMapping/>
  </p:clrMapOvr>
  <p:transition spd="med"/>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1"/>
          <p:cNvSpPr>
            <a:spLocks noGrp="1" noChangeArrowheads="1"/>
          </p:cNvSpPr>
          <p:nvPr>
            <p:ph type="title"/>
          </p:nvPr>
        </p:nvSpPr>
        <p:spPr>
          <a:xfrm>
            <a:off x="685800" y="465138"/>
            <a:ext cx="7772400" cy="1431925"/>
          </a:xfrm>
        </p:spPr>
        <p:txBody>
          <a:bodyPr lIns="91440" tIns="45720" rIns="91440" bIns="45720"/>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mtClean="0"/>
              <a:t>Randolph and the Fair Employment Act</a:t>
            </a:r>
          </a:p>
        </p:txBody>
      </p:sp>
      <p:pic>
        <p:nvPicPr>
          <p:cNvPr id="7577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76800" y="2057400"/>
            <a:ext cx="3810000" cy="301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75780" name="Text Box 4"/>
          <p:cNvSpPr txBox="1">
            <a:spLocks noChangeArrowheads="1"/>
          </p:cNvSpPr>
          <p:nvPr/>
        </p:nvSpPr>
        <p:spPr bwMode="auto">
          <a:xfrm>
            <a:off x="4876800" y="5257800"/>
            <a:ext cx="3657600"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defRPr>
            </a:lvl9pPr>
          </a:lstStyle>
          <a:p>
            <a:pPr algn="ctr" eaLnBrk="1" hangingPunct="1"/>
            <a:r>
              <a:rPr lang="en-US" altLang="en-US" sz="1800">
                <a:solidFill>
                  <a:srgbClr val="000000"/>
                </a:solidFill>
              </a:rPr>
              <a:t>A. Philip Randolph meets with first lady Eleanor Roosevelt</a:t>
            </a:r>
          </a:p>
        </p:txBody>
      </p:sp>
      <p:sp>
        <p:nvSpPr>
          <p:cNvPr id="75781" name="Rectangle 7"/>
          <p:cNvSpPr>
            <a:spLocks noGrp="1" noChangeArrowheads="1"/>
          </p:cNvSpPr>
          <p:nvPr>
            <p:ph type="body" sz="half" idx="2"/>
          </p:nvPr>
        </p:nvSpPr>
        <p:spPr>
          <a:xfrm>
            <a:off x="381000" y="2057400"/>
            <a:ext cx="3808413" cy="4111625"/>
          </a:xfrm>
        </p:spPr>
        <p:txBody>
          <a:bodyPr/>
          <a:lstStyle/>
          <a:p>
            <a:pPr>
              <a:spcBef>
                <a:spcPts val="700"/>
              </a:spcBef>
            </a:pPr>
            <a:r>
              <a:rPr lang="en-US" altLang="en-US" sz="2800" smtClean="0"/>
              <a:t>Influential labor leader</a:t>
            </a:r>
          </a:p>
          <a:p>
            <a:pPr>
              <a:spcBef>
                <a:spcPts val="700"/>
              </a:spcBef>
            </a:pPr>
            <a:r>
              <a:rPr lang="en-US" altLang="en-US" sz="2800" smtClean="0"/>
              <a:t>Proposed a 1941 “March on Washington” to protest discrimination</a:t>
            </a:r>
          </a:p>
          <a:p>
            <a:pPr>
              <a:spcBef>
                <a:spcPts val="700"/>
              </a:spcBef>
            </a:pPr>
            <a:r>
              <a:rPr lang="en-US" altLang="en-US" sz="2800" smtClean="0"/>
              <a:t>FDR convinced him to cancel march; enacted Fair Employment Act </a:t>
            </a:r>
          </a:p>
        </p:txBody>
      </p:sp>
    </p:spTree>
  </p:cSld>
  <p:clrMapOvr>
    <a:masterClrMapping/>
  </p:clrMapOvr>
  <p:transition spd="med"/>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1"/>
          <p:cNvSpPr>
            <a:spLocks noGrp="1" noChangeArrowheads="1"/>
          </p:cNvSpPr>
          <p:nvPr>
            <p:ph type="title"/>
          </p:nvPr>
        </p:nvSpPr>
        <p:spPr>
          <a:xfrm>
            <a:off x="685800" y="609600"/>
            <a:ext cx="7772400" cy="1143000"/>
          </a:xfrm>
        </p:spPr>
        <p:txBody>
          <a:bodyPr lIns="91440" tIns="45720" rIns="91440" bIns="45720"/>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mtClean="0"/>
              <a:t>The Navajo Code Talkers</a:t>
            </a:r>
          </a:p>
        </p:txBody>
      </p:sp>
      <p:sp>
        <p:nvSpPr>
          <p:cNvPr id="76803" name="Rectangle 2"/>
          <p:cNvSpPr>
            <a:spLocks noGrp="1" noChangeArrowheads="1"/>
          </p:cNvSpPr>
          <p:nvPr>
            <p:ph type="body" idx="1"/>
          </p:nvPr>
        </p:nvSpPr>
        <p:spPr>
          <a:xfrm>
            <a:off x="5029200" y="1981200"/>
            <a:ext cx="3810000" cy="4198938"/>
          </a:xfrm>
        </p:spPr>
        <p:txBody>
          <a:bodyPr/>
          <a:lstStyle/>
          <a:p>
            <a:pPr marL="339725" indent="-339725">
              <a:spcBef>
                <a:spcPts val="700"/>
              </a:spcBef>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altLang="en-US" sz="2800" smtClean="0"/>
              <a:t>Used to transmit messages in the Pacific Theater</a:t>
            </a:r>
          </a:p>
          <a:p>
            <a:pPr marL="339725" indent="-339725">
              <a:spcBef>
                <a:spcPts val="700"/>
              </a:spcBef>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altLang="en-US" sz="2800" smtClean="0"/>
              <a:t>Based on the Navajo language</a:t>
            </a:r>
          </a:p>
          <a:p>
            <a:pPr marL="339725" indent="-339725">
              <a:spcBef>
                <a:spcPts val="700"/>
              </a:spcBef>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altLang="en-US" sz="2800" smtClean="0"/>
              <a:t>Navajo words frequently substituted for military terms</a:t>
            </a:r>
          </a:p>
          <a:p>
            <a:pPr marL="339725" indent="-339725">
              <a:spcBef>
                <a:spcPts val="700"/>
              </a:spcBef>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altLang="en-US" sz="2800" smtClean="0"/>
              <a:t>Code never broken</a:t>
            </a:r>
          </a:p>
        </p:txBody>
      </p:sp>
      <p:pic>
        <p:nvPicPr>
          <p:cNvPr id="7680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2057400"/>
            <a:ext cx="3810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76805" name="Text Box 4"/>
          <p:cNvSpPr txBox="1">
            <a:spLocks noChangeArrowheads="1"/>
          </p:cNvSpPr>
          <p:nvPr/>
        </p:nvSpPr>
        <p:spPr bwMode="auto">
          <a:xfrm>
            <a:off x="533400" y="5105400"/>
            <a:ext cx="3733800" cy="91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defRPr>
            </a:lvl9pPr>
          </a:lstStyle>
          <a:p>
            <a:pPr algn="ctr" eaLnBrk="1" hangingPunct="1"/>
            <a:r>
              <a:rPr lang="en-US" altLang="en-US" sz="1800">
                <a:solidFill>
                  <a:srgbClr val="000000"/>
                </a:solidFill>
              </a:rPr>
              <a:t>Code Talkers Henry Bake and </a:t>
            </a:r>
            <a:br>
              <a:rPr lang="en-US" altLang="en-US" sz="1800">
                <a:solidFill>
                  <a:srgbClr val="000000"/>
                </a:solidFill>
              </a:rPr>
            </a:br>
            <a:r>
              <a:rPr lang="en-US" altLang="en-US" sz="1800">
                <a:solidFill>
                  <a:srgbClr val="000000"/>
                </a:solidFill>
              </a:rPr>
              <a:t>George Kirk send messages in the Pacific Theater, 1943</a:t>
            </a:r>
          </a:p>
        </p:txBody>
      </p:sp>
    </p:spTree>
  </p:cSld>
  <p:clrMapOvr>
    <a:masterClrMapping/>
  </p:clrMapOvr>
  <p:transition spd="med"/>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1"/>
          <p:cNvSpPr>
            <a:spLocks noGrp="1" noChangeArrowheads="1"/>
          </p:cNvSpPr>
          <p:nvPr>
            <p:ph type="title"/>
          </p:nvPr>
        </p:nvSpPr>
        <p:spPr>
          <a:xfrm>
            <a:off x="685800" y="609600"/>
            <a:ext cx="7772400" cy="1143000"/>
          </a:xfrm>
        </p:spPr>
        <p:txBody>
          <a:bodyPr lIns="91440" tIns="45720" rIns="91440" bIns="45720"/>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mtClean="0"/>
              <a:t>The </a:t>
            </a:r>
            <a:r>
              <a:rPr lang="en-US" altLang="en-US" i="1" smtClean="0"/>
              <a:t>Bracero</a:t>
            </a:r>
            <a:r>
              <a:rPr lang="en-US" altLang="en-US" smtClean="0"/>
              <a:t> Program</a:t>
            </a:r>
          </a:p>
        </p:txBody>
      </p:sp>
      <p:sp>
        <p:nvSpPr>
          <p:cNvPr id="77827" name="Rectangle 2"/>
          <p:cNvSpPr>
            <a:spLocks noGrp="1" noChangeArrowheads="1"/>
          </p:cNvSpPr>
          <p:nvPr>
            <p:ph type="body" idx="1"/>
          </p:nvPr>
        </p:nvSpPr>
        <p:spPr>
          <a:xfrm>
            <a:off x="685800" y="1752600"/>
            <a:ext cx="5181600" cy="4114800"/>
          </a:xfrm>
        </p:spPr>
        <p:txBody>
          <a:bodyPr lIns="91440" tIns="45720" rIns="91440" bIns="45720"/>
          <a:lstStyle/>
          <a:p>
            <a:pPr marL="339725" indent="-339725">
              <a:spcBef>
                <a:spcPts val="700"/>
              </a:spcBef>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altLang="en-US" sz="2800" smtClean="0"/>
              <a:t>Established due to wartime labor shortage</a:t>
            </a:r>
          </a:p>
          <a:p>
            <a:pPr marL="339725" indent="-339725">
              <a:spcBef>
                <a:spcPts val="700"/>
              </a:spcBef>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altLang="en-US" sz="2800" smtClean="0"/>
              <a:t>Experienced Mexican laborers brought in for CA farm work; expanded nationwide</a:t>
            </a:r>
          </a:p>
          <a:p>
            <a:pPr marL="339725" indent="-339725">
              <a:spcBef>
                <a:spcPts val="700"/>
              </a:spcBef>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altLang="en-US" sz="2800" i="1" smtClean="0"/>
              <a:t>Braceros</a:t>
            </a:r>
            <a:r>
              <a:rPr lang="en-US" altLang="en-US" sz="2800" smtClean="0"/>
              <a:t> also worked for U.S. railroads</a:t>
            </a:r>
          </a:p>
          <a:p>
            <a:pPr marL="339725" indent="-339725">
              <a:spcBef>
                <a:spcPts val="700"/>
              </a:spcBef>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altLang="en-US" sz="2800" smtClean="0"/>
              <a:t>Reported human rights abuses</a:t>
            </a:r>
          </a:p>
          <a:p>
            <a:pPr marL="339725" indent="-339725">
              <a:spcBef>
                <a:spcPts val="700"/>
              </a:spcBef>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altLang="en-US" sz="2800" smtClean="0"/>
              <a:t>Lawsuits filed to collect savings withheld from </a:t>
            </a:r>
            <a:r>
              <a:rPr lang="en-US" altLang="en-US" sz="2800" i="1" smtClean="0"/>
              <a:t>braceros’</a:t>
            </a:r>
            <a:r>
              <a:rPr lang="en-US" altLang="en-US" sz="2800" smtClean="0"/>
              <a:t> pay</a:t>
            </a:r>
          </a:p>
        </p:txBody>
      </p:sp>
      <p:pic>
        <p:nvPicPr>
          <p:cNvPr id="77828" name="Picture 4" descr="bracer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3600" y="1981200"/>
            <a:ext cx="2811463"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829" name="Text Box 5"/>
          <p:cNvSpPr txBox="1">
            <a:spLocks noChangeArrowheads="1"/>
          </p:cNvSpPr>
          <p:nvPr/>
        </p:nvSpPr>
        <p:spPr bwMode="auto">
          <a:xfrm>
            <a:off x="5943600" y="5715000"/>
            <a:ext cx="2819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spcBef>
                <a:spcPct val="50000"/>
              </a:spcBef>
            </a:pPr>
            <a:r>
              <a:rPr lang="en-US" altLang="en-US" sz="1800">
                <a:solidFill>
                  <a:schemeClr val="tx1"/>
                </a:solidFill>
              </a:rPr>
              <a:t>A bracero</a:t>
            </a:r>
          </a:p>
        </p:txBody>
      </p:sp>
    </p:spTree>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
          <p:cNvSpPr>
            <a:spLocks noGrp="1" noChangeArrowheads="1"/>
          </p:cNvSpPr>
          <p:nvPr>
            <p:ph type="title"/>
          </p:nvPr>
        </p:nvSpPr>
        <p:spPr>
          <a:xfrm>
            <a:off x="685800" y="381000"/>
            <a:ext cx="7772400" cy="1143000"/>
          </a:xfrm>
        </p:spPr>
        <p:txBody>
          <a:bodyPr lIns="91440" tIns="45720" rIns="91440" bIns="45720"/>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mtClean="0"/>
              <a:t>FDR’s “Four Freedoms”</a:t>
            </a:r>
          </a:p>
        </p:txBody>
      </p:sp>
      <p:pic>
        <p:nvPicPr>
          <p:cNvPr id="717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61000" y="1676400"/>
            <a:ext cx="283845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7172" name="Text Box 4"/>
          <p:cNvSpPr txBox="1">
            <a:spLocks noChangeArrowheads="1"/>
          </p:cNvSpPr>
          <p:nvPr/>
        </p:nvSpPr>
        <p:spPr bwMode="auto">
          <a:xfrm>
            <a:off x="5562600" y="5943600"/>
            <a:ext cx="27432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defRPr>
            </a:lvl9pPr>
          </a:lstStyle>
          <a:p>
            <a:pPr algn="ctr" eaLnBrk="1" hangingPunct="1">
              <a:spcBef>
                <a:spcPts val="1125"/>
              </a:spcBef>
            </a:pPr>
            <a:r>
              <a:rPr lang="en-US" altLang="en-US" sz="1800">
                <a:solidFill>
                  <a:srgbClr val="000000"/>
                </a:solidFill>
              </a:rPr>
              <a:t>An excerpt from the speech</a:t>
            </a:r>
          </a:p>
        </p:txBody>
      </p:sp>
      <p:sp>
        <p:nvSpPr>
          <p:cNvPr id="7173" name="Rectangle 6"/>
          <p:cNvSpPr>
            <a:spLocks noGrp="1" noChangeArrowheads="1"/>
          </p:cNvSpPr>
          <p:nvPr>
            <p:ph type="body" sz="half" idx="2"/>
          </p:nvPr>
        </p:nvSpPr>
        <p:spPr>
          <a:xfrm>
            <a:off x="838200" y="1752600"/>
            <a:ext cx="3808413" cy="4111625"/>
          </a:xfrm>
        </p:spPr>
        <p:txBody>
          <a:bodyPr/>
          <a:lstStyle/>
          <a:p>
            <a:pPr>
              <a:spcBef>
                <a:spcPts val="700"/>
              </a:spcBef>
            </a:pPr>
            <a:r>
              <a:rPr lang="en-US" altLang="en-US" sz="2800" smtClean="0"/>
              <a:t>FDR’s 1941 State of the Union address</a:t>
            </a:r>
          </a:p>
          <a:p>
            <a:pPr>
              <a:spcBef>
                <a:spcPts val="700"/>
              </a:spcBef>
            </a:pPr>
            <a:r>
              <a:rPr lang="en-US" altLang="en-US" sz="2800" smtClean="0"/>
              <a:t>Early in his third term</a:t>
            </a:r>
          </a:p>
          <a:p>
            <a:pPr>
              <a:spcBef>
                <a:spcPts val="700"/>
              </a:spcBef>
            </a:pPr>
            <a:r>
              <a:rPr lang="en-US" altLang="en-US" sz="2800" smtClean="0"/>
              <a:t>Equated aid to Britain with protecting universal freedoms</a:t>
            </a:r>
          </a:p>
        </p:txBody>
      </p:sp>
    </p:spTree>
  </p:cSld>
  <p:clrMapOvr>
    <a:masterClrMapping/>
  </p:clrMapOvr>
  <p:transition spd="med"/>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1"/>
          <p:cNvSpPr>
            <a:spLocks noGrp="1" noChangeArrowheads="1"/>
          </p:cNvSpPr>
          <p:nvPr>
            <p:ph type="title"/>
          </p:nvPr>
        </p:nvSpPr>
        <p:spPr>
          <a:xfrm>
            <a:off x="685800" y="609600"/>
            <a:ext cx="7772400" cy="1143000"/>
          </a:xfrm>
        </p:spPr>
        <p:txBody>
          <a:bodyPr lIns="91440" tIns="45720" rIns="91440" bIns="45720"/>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mtClean="0"/>
              <a:t>“Zoot Suit Riots”</a:t>
            </a:r>
          </a:p>
        </p:txBody>
      </p:sp>
      <p:sp>
        <p:nvSpPr>
          <p:cNvPr id="78851" name="Rectangle 2"/>
          <p:cNvSpPr>
            <a:spLocks noGrp="1" noChangeArrowheads="1"/>
          </p:cNvSpPr>
          <p:nvPr>
            <p:ph type="body" idx="1"/>
          </p:nvPr>
        </p:nvSpPr>
        <p:spPr>
          <a:xfrm>
            <a:off x="3276600" y="1752600"/>
            <a:ext cx="5181600" cy="4114800"/>
          </a:xfrm>
        </p:spPr>
        <p:txBody>
          <a:bodyPr lIns="91440" tIns="45720" rIns="91440" bIns="45720"/>
          <a:lstStyle/>
          <a:p>
            <a:pPr marL="339725" indent="-339725">
              <a:spcBef>
                <a:spcPts val="700"/>
              </a:spcBef>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altLang="en-US" sz="2800" smtClean="0"/>
              <a:t>Los Angeles, 1943</a:t>
            </a:r>
          </a:p>
          <a:p>
            <a:pPr marL="339725" indent="-339725">
              <a:spcBef>
                <a:spcPts val="700"/>
              </a:spcBef>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altLang="en-US" sz="2800" smtClean="0"/>
              <a:t>Conflicts between sailors on leave and young Mexican Americans, identifiable by their dress</a:t>
            </a:r>
          </a:p>
          <a:p>
            <a:pPr marL="339725" indent="-339725">
              <a:spcBef>
                <a:spcPts val="700"/>
              </a:spcBef>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altLang="en-US" sz="2800" smtClean="0"/>
              <a:t>African Americans and Filipinos wearing zoot suits also targeted</a:t>
            </a:r>
          </a:p>
          <a:p>
            <a:pPr marL="339725" indent="-339725">
              <a:spcBef>
                <a:spcPts val="700"/>
              </a:spcBef>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altLang="en-US" sz="2800" smtClean="0"/>
              <a:t>Military eventually placed LA off-limits to servicemen</a:t>
            </a:r>
          </a:p>
        </p:txBody>
      </p:sp>
      <p:pic>
        <p:nvPicPr>
          <p:cNvPr id="78852" name="Picture 4" descr="zoot"/>
          <p:cNvPicPr>
            <a:picLocks noChangeAspect="1" noChangeArrowheads="1"/>
          </p:cNvPicPr>
          <p:nvPr/>
        </p:nvPicPr>
        <p:blipFill>
          <a:blip r:embed="rId3">
            <a:extLst>
              <a:ext uri="{28A0092B-C50C-407E-A947-70E740481C1C}">
                <a14:useLocalDpi xmlns:a14="http://schemas.microsoft.com/office/drawing/2010/main" val="0"/>
              </a:ext>
            </a:extLst>
          </a:blip>
          <a:srcRect l="40475" t="35492" r="36905" b="13689"/>
          <a:stretch>
            <a:fillRect/>
          </a:stretch>
        </p:blipFill>
        <p:spPr bwMode="auto">
          <a:xfrm>
            <a:off x="914400" y="1828800"/>
            <a:ext cx="1757363"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853" name="Text Box 5"/>
          <p:cNvSpPr txBox="1">
            <a:spLocks noChangeArrowheads="1"/>
          </p:cNvSpPr>
          <p:nvPr/>
        </p:nvSpPr>
        <p:spPr bwMode="auto">
          <a:xfrm>
            <a:off x="762000" y="6019800"/>
            <a:ext cx="2133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spcBef>
                <a:spcPct val="50000"/>
              </a:spcBef>
            </a:pPr>
            <a:r>
              <a:rPr lang="en-US" altLang="en-US" sz="1800">
                <a:solidFill>
                  <a:schemeClr val="tx1"/>
                </a:solidFill>
              </a:rPr>
              <a:t>A zoot suit</a:t>
            </a:r>
          </a:p>
        </p:txBody>
      </p:sp>
    </p:spTree>
  </p:cSld>
  <p:clrMapOvr>
    <a:masterClrMapping/>
  </p:clrMapOvr>
  <p:transition spd="med"/>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ext Box 1"/>
          <p:cNvSpPr txBox="1">
            <a:spLocks noChangeArrowheads="1"/>
          </p:cNvSpPr>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defRPr>
            </a:lvl9pPr>
          </a:lstStyle>
          <a:p>
            <a:pPr algn="ctr" eaLnBrk="1" hangingPunct="1"/>
            <a:endParaRPr lang="en-US" altLang="en-US" sz="4400" b="1">
              <a:solidFill>
                <a:srgbClr val="000000"/>
              </a:solidFill>
            </a:endParaRPr>
          </a:p>
        </p:txBody>
      </p:sp>
      <p:sp>
        <p:nvSpPr>
          <p:cNvPr id="79875" name="Rectangle 4"/>
          <p:cNvSpPr>
            <a:spLocks noGrp="1" noChangeArrowheads="1"/>
          </p:cNvSpPr>
          <p:nvPr>
            <p:ph type="title"/>
          </p:nvPr>
        </p:nvSpPr>
        <p:spPr/>
        <p:txBody>
          <a:bodyPr/>
          <a:lstStyle/>
          <a:p>
            <a:r>
              <a:rPr lang="en-US" altLang="en-US" smtClean="0"/>
              <a:t>Discussion Questions</a:t>
            </a:r>
          </a:p>
        </p:txBody>
      </p:sp>
      <p:sp>
        <p:nvSpPr>
          <p:cNvPr id="79876" name="Rectangle 5"/>
          <p:cNvSpPr>
            <a:spLocks noGrp="1" noChangeArrowheads="1"/>
          </p:cNvSpPr>
          <p:nvPr>
            <p:ph type="body" idx="1"/>
          </p:nvPr>
        </p:nvSpPr>
        <p:spPr>
          <a:xfrm>
            <a:off x="533400" y="1905000"/>
            <a:ext cx="8153400" cy="4111625"/>
          </a:xfrm>
        </p:spPr>
        <p:txBody>
          <a:bodyPr/>
          <a:lstStyle/>
          <a:p>
            <a:pPr marL="609600" indent="-609600">
              <a:buFont typeface="Times New Roman" panose="02020603050405020304" pitchFamily="18" charset="0"/>
              <a:buAutoNum type="arabicPeriod"/>
            </a:pPr>
            <a:r>
              <a:rPr lang="en-US" altLang="en-US" sz="2800" smtClean="0"/>
              <a:t>What groups other than Japanese Americans did the government relocate? Why?</a:t>
            </a:r>
          </a:p>
          <a:p>
            <a:pPr marL="609600" indent="-609600">
              <a:buFont typeface="Times New Roman" panose="02020603050405020304" pitchFamily="18" charset="0"/>
              <a:buAutoNum type="arabicPeriod"/>
            </a:pPr>
            <a:r>
              <a:rPr lang="en-US" altLang="en-US" sz="2800" smtClean="0"/>
              <a:t>How did the war impact African Americans? In what ways did African Americans prove themselves as capable of serving as other groups?</a:t>
            </a:r>
          </a:p>
          <a:p>
            <a:pPr marL="609600" indent="-609600">
              <a:buFont typeface="Times New Roman" panose="02020603050405020304" pitchFamily="18" charset="0"/>
              <a:buAutoNum type="arabicPeriod"/>
            </a:pPr>
            <a:r>
              <a:rPr lang="en-US" altLang="en-US" sz="2800" smtClean="0"/>
              <a:t>Why did the government bring in </a:t>
            </a:r>
            <a:r>
              <a:rPr lang="en-US" altLang="en-US" sz="2800" i="1" smtClean="0"/>
              <a:t>braceros</a:t>
            </a:r>
            <a:r>
              <a:rPr lang="en-US" altLang="en-US" sz="2800" smtClean="0"/>
              <a:t> to work in the U.S.? What industries did they work in?</a:t>
            </a:r>
            <a:endParaRPr lang="en-US" altLang="en-US" sz="2800" i="1" smtClean="0"/>
          </a:p>
        </p:txBody>
      </p:sp>
    </p:spTree>
  </p:cSld>
  <p:clrMapOvr>
    <a:masterClrMapping/>
  </p:clrMapOvr>
  <p:transition spd="med"/>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1"/>
          <p:cNvSpPr>
            <a:spLocks noGrp="1" noChangeArrowheads="1"/>
          </p:cNvSpPr>
          <p:nvPr>
            <p:ph type="title"/>
          </p:nvPr>
        </p:nvSpPr>
        <p:spPr>
          <a:xfrm>
            <a:off x="685800" y="609600"/>
            <a:ext cx="7772400" cy="1143000"/>
          </a:xfrm>
        </p:spPr>
        <p:txBody>
          <a:bodyPr lIns="91440" tIns="45720" rIns="91440" bIns="45720"/>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mtClean="0"/>
              <a:t>The Election of 1944</a:t>
            </a:r>
          </a:p>
        </p:txBody>
      </p:sp>
      <p:pic>
        <p:nvPicPr>
          <p:cNvPr id="8294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133600"/>
            <a:ext cx="53340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82948" name="Text Box 4"/>
          <p:cNvSpPr txBox="1">
            <a:spLocks noChangeArrowheads="1"/>
          </p:cNvSpPr>
          <p:nvPr/>
        </p:nvSpPr>
        <p:spPr bwMode="auto">
          <a:xfrm>
            <a:off x="457200" y="4953000"/>
            <a:ext cx="5334000"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defRPr>
            </a:lvl9pPr>
          </a:lstStyle>
          <a:p>
            <a:pPr algn="ctr" eaLnBrk="1" hangingPunct="1">
              <a:spcBef>
                <a:spcPts val="1125"/>
              </a:spcBef>
            </a:pPr>
            <a:r>
              <a:rPr lang="en-US" altLang="en-US" sz="1800">
                <a:solidFill>
                  <a:srgbClr val="000000"/>
                </a:solidFill>
              </a:rPr>
              <a:t>This map of electoral votes indicates Dewey in red and FDR in green</a:t>
            </a:r>
          </a:p>
        </p:txBody>
      </p:sp>
      <p:sp>
        <p:nvSpPr>
          <p:cNvPr id="82949" name="Rectangle 6"/>
          <p:cNvSpPr>
            <a:spLocks noGrp="1" noChangeArrowheads="1"/>
          </p:cNvSpPr>
          <p:nvPr>
            <p:ph type="body" sz="half" idx="2"/>
          </p:nvPr>
        </p:nvSpPr>
        <p:spPr>
          <a:xfrm>
            <a:off x="5867400" y="1905000"/>
            <a:ext cx="2894013" cy="4111625"/>
          </a:xfrm>
        </p:spPr>
        <p:txBody>
          <a:bodyPr/>
          <a:lstStyle/>
          <a:p>
            <a:pPr>
              <a:spcBef>
                <a:spcPts val="700"/>
              </a:spcBef>
            </a:pPr>
            <a:r>
              <a:rPr lang="en-US" altLang="en-US" sz="2800" smtClean="0"/>
              <a:t>FDR practically assured a fourth term</a:t>
            </a:r>
          </a:p>
          <a:p>
            <a:pPr>
              <a:spcBef>
                <a:spcPts val="700"/>
              </a:spcBef>
            </a:pPr>
            <a:r>
              <a:rPr lang="en-US" altLang="en-US" sz="2800" smtClean="0"/>
              <a:t>Truman selected as running mate</a:t>
            </a:r>
          </a:p>
          <a:p>
            <a:pPr>
              <a:spcBef>
                <a:spcPts val="700"/>
              </a:spcBef>
            </a:pPr>
            <a:r>
              <a:rPr lang="en-US" altLang="en-US" sz="2800" smtClean="0"/>
              <a:t>Defeated NY governor Thomas Dewey</a:t>
            </a:r>
          </a:p>
        </p:txBody>
      </p:sp>
    </p:spTree>
  </p:cSld>
  <p:clrMapOvr>
    <a:masterClrMapping/>
  </p:clrMapOvr>
  <p:transition spd="med"/>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1"/>
          <p:cNvSpPr>
            <a:spLocks noGrp="1" noChangeArrowheads="1"/>
          </p:cNvSpPr>
          <p:nvPr>
            <p:ph type="title"/>
          </p:nvPr>
        </p:nvSpPr>
        <p:spPr>
          <a:xfrm>
            <a:off x="685800" y="609600"/>
            <a:ext cx="7772400" cy="1143000"/>
          </a:xfrm>
        </p:spPr>
        <p:txBody>
          <a:bodyPr lIns="91440" tIns="45720" rIns="91440" bIns="45720"/>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dirty="0" smtClean="0"/>
              <a:t>Roosevelt </a:t>
            </a:r>
            <a:r>
              <a:rPr lang="en-US" altLang="en-US" dirty="0" smtClean="0"/>
              <a:t>Dies April 12, 1945</a:t>
            </a:r>
            <a:endParaRPr lang="en-US" altLang="en-US" dirty="0" smtClean="0"/>
          </a:p>
        </p:txBody>
      </p:sp>
      <p:pic>
        <p:nvPicPr>
          <p:cNvPr id="8397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752600"/>
            <a:ext cx="77724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cSld>
  <p:clrMapOvr>
    <a:masterClrMapping/>
  </p:clrMapOvr>
  <p:transition spd="med"/>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1"/>
          <p:cNvSpPr>
            <a:spLocks noGrp="1" noChangeArrowheads="1"/>
          </p:cNvSpPr>
          <p:nvPr>
            <p:ph type="title"/>
          </p:nvPr>
        </p:nvSpPr>
        <p:spPr>
          <a:xfrm>
            <a:off x="685800" y="609600"/>
            <a:ext cx="7772400" cy="1143000"/>
          </a:xfrm>
        </p:spPr>
        <p:txBody>
          <a:bodyPr lIns="91440" tIns="45720" rIns="91440" bIns="45720"/>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mtClean="0"/>
              <a:t>Truman Takes Office</a:t>
            </a:r>
          </a:p>
        </p:txBody>
      </p:sp>
      <p:pic>
        <p:nvPicPr>
          <p:cNvPr id="8499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0" y="1905000"/>
            <a:ext cx="5029200" cy="397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84996" name="Text Box 4"/>
          <p:cNvSpPr txBox="1">
            <a:spLocks noChangeArrowheads="1"/>
          </p:cNvSpPr>
          <p:nvPr/>
        </p:nvSpPr>
        <p:spPr bwMode="auto">
          <a:xfrm>
            <a:off x="3886200" y="5943600"/>
            <a:ext cx="4876800"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defRPr>
            </a:lvl9pPr>
          </a:lstStyle>
          <a:p>
            <a:pPr algn="ctr" eaLnBrk="1" hangingPunct="1"/>
            <a:r>
              <a:rPr lang="en-US" altLang="en-US" sz="1800">
                <a:solidFill>
                  <a:srgbClr val="000000"/>
                </a:solidFill>
              </a:rPr>
              <a:t>Truman takes the oath of office shortly after FDR’s death</a:t>
            </a:r>
          </a:p>
        </p:txBody>
      </p:sp>
      <p:sp>
        <p:nvSpPr>
          <p:cNvPr id="84997" name="Rectangle 6"/>
          <p:cNvSpPr>
            <a:spLocks noGrp="1" noChangeArrowheads="1"/>
          </p:cNvSpPr>
          <p:nvPr>
            <p:ph type="body" sz="half" idx="2"/>
          </p:nvPr>
        </p:nvSpPr>
        <p:spPr>
          <a:xfrm>
            <a:off x="304800" y="1828800"/>
            <a:ext cx="3352800" cy="4111625"/>
          </a:xfrm>
        </p:spPr>
        <p:txBody>
          <a:bodyPr/>
          <a:lstStyle/>
          <a:p>
            <a:pPr>
              <a:spcBef>
                <a:spcPts val="700"/>
              </a:spcBef>
            </a:pPr>
            <a:r>
              <a:rPr lang="en-US" altLang="en-US" sz="2800" smtClean="0"/>
              <a:t>Vice president for only 82 days </a:t>
            </a:r>
          </a:p>
          <a:p>
            <a:pPr>
              <a:spcBef>
                <a:spcPts val="700"/>
              </a:spcBef>
            </a:pPr>
            <a:r>
              <a:rPr lang="en-US" altLang="en-US" sz="2800" smtClean="0"/>
              <a:t>Oversaw last months of the war</a:t>
            </a:r>
          </a:p>
          <a:p>
            <a:pPr>
              <a:spcBef>
                <a:spcPts val="700"/>
              </a:spcBef>
            </a:pPr>
            <a:r>
              <a:rPr lang="en-US" altLang="en-US" sz="2800" smtClean="0"/>
              <a:t>Authorized use of the atomic bomb</a:t>
            </a:r>
          </a:p>
          <a:p>
            <a:pPr>
              <a:spcBef>
                <a:spcPts val="700"/>
              </a:spcBef>
            </a:pPr>
            <a:r>
              <a:rPr lang="en-US" altLang="en-US" sz="2800" smtClean="0"/>
              <a:t>President during the early Cold War</a:t>
            </a:r>
          </a:p>
        </p:txBody>
      </p:sp>
    </p:spTree>
  </p:cSld>
  <p:clrMapOvr>
    <a:masterClrMapping/>
  </p:clrMapOvr>
  <p:transition spd="med"/>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1"/>
          <p:cNvSpPr>
            <a:spLocks noGrp="1" noChangeArrowheads="1"/>
          </p:cNvSpPr>
          <p:nvPr>
            <p:ph type="title"/>
          </p:nvPr>
        </p:nvSpPr>
        <p:spPr>
          <a:xfrm>
            <a:off x="685800" y="609600"/>
            <a:ext cx="7772400" cy="1143000"/>
          </a:xfrm>
        </p:spPr>
        <p:txBody>
          <a:bodyPr lIns="91440" tIns="45720" rIns="91440" bIns="45720"/>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mtClean="0"/>
              <a:t>V-E Day and V-J Day</a:t>
            </a:r>
          </a:p>
        </p:txBody>
      </p:sp>
      <p:pic>
        <p:nvPicPr>
          <p:cNvPr id="8601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981200"/>
            <a:ext cx="3810000" cy="304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86020" name="Text Box 4"/>
          <p:cNvSpPr txBox="1">
            <a:spLocks noChangeArrowheads="1"/>
          </p:cNvSpPr>
          <p:nvPr/>
        </p:nvSpPr>
        <p:spPr bwMode="auto">
          <a:xfrm>
            <a:off x="685800" y="5410200"/>
            <a:ext cx="3581400" cy="91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defRPr>
            </a:lvl9pPr>
          </a:lstStyle>
          <a:p>
            <a:pPr algn="ctr" eaLnBrk="1" hangingPunct="1"/>
            <a:r>
              <a:rPr lang="en-US" altLang="en-US" sz="1800">
                <a:solidFill>
                  <a:srgbClr val="000000"/>
                </a:solidFill>
              </a:rPr>
              <a:t>Tens of thousands crowd Times Square to celebrate the Japanese surrender, New York City</a:t>
            </a:r>
          </a:p>
        </p:txBody>
      </p:sp>
      <p:sp>
        <p:nvSpPr>
          <p:cNvPr id="86021" name="Rectangle 6"/>
          <p:cNvSpPr>
            <a:spLocks noGrp="1" noChangeArrowheads="1"/>
          </p:cNvSpPr>
          <p:nvPr>
            <p:ph type="body" sz="half" idx="2"/>
          </p:nvPr>
        </p:nvSpPr>
        <p:spPr>
          <a:xfrm>
            <a:off x="4802188" y="1828800"/>
            <a:ext cx="3808412" cy="4111625"/>
          </a:xfrm>
        </p:spPr>
        <p:txBody>
          <a:bodyPr/>
          <a:lstStyle/>
          <a:p>
            <a:pPr>
              <a:spcBef>
                <a:spcPts val="700"/>
              </a:spcBef>
            </a:pPr>
            <a:r>
              <a:rPr lang="en-US" altLang="en-US" sz="2800" smtClean="0"/>
              <a:t>Victory in Europe, May 6–7, 1945</a:t>
            </a:r>
          </a:p>
          <a:p>
            <a:pPr>
              <a:spcBef>
                <a:spcPts val="700"/>
              </a:spcBef>
            </a:pPr>
            <a:r>
              <a:rPr lang="en-US" altLang="en-US" sz="2800" smtClean="0"/>
              <a:t>Victory Over Japan, Sept. 2, 1945</a:t>
            </a:r>
          </a:p>
          <a:p>
            <a:pPr>
              <a:spcBef>
                <a:spcPts val="700"/>
              </a:spcBef>
            </a:pPr>
            <a:r>
              <a:rPr lang="en-US" altLang="en-US" sz="2800" smtClean="0"/>
              <a:t>Celebrations marked the end of the war</a:t>
            </a:r>
          </a:p>
          <a:p>
            <a:pPr>
              <a:spcBef>
                <a:spcPts val="700"/>
              </a:spcBef>
            </a:pPr>
            <a:r>
              <a:rPr lang="en-US" altLang="en-US" sz="2800" smtClean="0"/>
              <a:t>Nation still had to deal with postwar issues</a:t>
            </a:r>
          </a:p>
        </p:txBody>
      </p:sp>
    </p:spTree>
  </p:cSld>
  <p:clrMapOvr>
    <a:masterClrMapping/>
  </p:clrMapOvr>
  <p:transition spd="med"/>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1"/>
          <p:cNvSpPr>
            <a:spLocks noGrp="1" noChangeArrowheads="1"/>
          </p:cNvSpPr>
          <p:nvPr>
            <p:ph type="title"/>
          </p:nvPr>
        </p:nvSpPr>
        <p:spPr>
          <a:xfrm>
            <a:off x="685800" y="609600"/>
            <a:ext cx="7772400" cy="1143000"/>
          </a:xfrm>
        </p:spPr>
        <p:txBody>
          <a:bodyPr lIns="91440" tIns="45720" rIns="91440" bIns="45720"/>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mtClean="0"/>
              <a:t>The GI Bill</a:t>
            </a:r>
          </a:p>
        </p:txBody>
      </p:sp>
      <p:sp>
        <p:nvSpPr>
          <p:cNvPr id="87043" name="Rectangle 2"/>
          <p:cNvSpPr>
            <a:spLocks noGrp="1" noChangeArrowheads="1"/>
          </p:cNvSpPr>
          <p:nvPr>
            <p:ph type="body" idx="1"/>
          </p:nvPr>
        </p:nvSpPr>
        <p:spPr>
          <a:xfrm>
            <a:off x="685800" y="1752600"/>
            <a:ext cx="5029200" cy="4114800"/>
          </a:xfrm>
        </p:spPr>
        <p:txBody>
          <a:bodyPr lIns="91440" tIns="45720" rIns="91440" bIns="45720"/>
          <a:lstStyle/>
          <a:p>
            <a:pPr marL="339725" indent="-339725">
              <a:spcBef>
                <a:spcPts val="700"/>
              </a:spcBef>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altLang="en-US" sz="2800" smtClean="0"/>
              <a:t>Servicemen’s Readjustment Act of 1944</a:t>
            </a:r>
          </a:p>
          <a:p>
            <a:pPr marL="339725" indent="-339725">
              <a:spcBef>
                <a:spcPts val="700"/>
              </a:spcBef>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altLang="en-US" sz="2800" smtClean="0"/>
              <a:t>An attempt to thwart a social and economic crisis </a:t>
            </a:r>
          </a:p>
          <a:p>
            <a:pPr marL="339725" indent="-339725">
              <a:spcBef>
                <a:spcPts val="700"/>
              </a:spcBef>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altLang="en-US" sz="2800" smtClean="0"/>
              <a:t>Stalled in Congress as House and Senate hammered out a compromise</a:t>
            </a:r>
          </a:p>
          <a:p>
            <a:pPr marL="339725" indent="-339725">
              <a:spcBef>
                <a:spcPts val="700"/>
              </a:spcBef>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altLang="en-US" sz="2800" smtClean="0"/>
              <a:t>Bill provided for education and training, low-cost loans, unemployment benefits</a:t>
            </a:r>
          </a:p>
        </p:txBody>
      </p:sp>
      <p:pic>
        <p:nvPicPr>
          <p:cNvPr id="87044" name="Picture 4" descr="GIBillStam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1905000"/>
            <a:ext cx="31242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7045" name="Text Box 5"/>
          <p:cNvSpPr txBox="1">
            <a:spLocks noChangeArrowheads="1"/>
          </p:cNvSpPr>
          <p:nvPr/>
        </p:nvSpPr>
        <p:spPr bwMode="auto">
          <a:xfrm>
            <a:off x="5791200" y="5257800"/>
            <a:ext cx="2971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spcBef>
                <a:spcPct val="50000"/>
              </a:spcBef>
            </a:pPr>
            <a:r>
              <a:rPr lang="en-US" altLang="en-US" sz="1800">
                <a:solidFill>
                  <a:schemeClr val="tx1"/>
                </a:solidFill>
              </a:rPr>
              <a:t>Stamp commemorating </a:t>
            </a:r>
            <a:br>
              <a:rPr lang="en-US" altLang="en-US" sz="1800">
                <a:solidFill>
                  <a:schemeClr val="tx1"/>
                </a:solidFill>
              </a:rPr>
            </a:br>
            <a:r>
              <a:rPr lang="en-US" altLang="en-US" sz="1800">
                <a:solidFill>
                  <a:schemeClr val="tx1"/>
                </a:solidFill>
              </a:rPr>
              <a:t>the GI Bill</a:t>
            </a:r>
          </a:p>
        </p:txBody>
      </p:sp>
    </p:spTree>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1"/>
          <p:cNvSpPr txBox="1">
            <a:spLocks noChangeArrowheads="1"/>
          </p:cNvSpPr>
          <p:nvPr/>
        </p:nvSpPr>
        <p:spPr bwMode="auto">
          <a:xfrm>
            <a:off x="685800" y="236538"/>
            <a:ext cx="7772400" cy="143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defRPr>
            </a:lvl9pPr>
          </a:lstStyle>
          <a:p>
            <a:pPr algn="ctr" eaLnBrk="1" hangingPunct="1"/>
            <a:endParaRPr lang="en-US" altLang="en-US" sz="4400" b="1">
              <a:solidFill>
                <a:srgbClr val="000000"/>
              </a:solidFill>
            </a:endParaRPr>
          </a:p>
        </p:txBody>
      </p:sp>
      <p:sp>
        <p:nvSpPr>
          <p:cNvPr id="8195" name="Rectangle 5"/>
          <p:cNvSpPr>
            <a:spLocks noGrp="1" noChangeArrowheads="1"/>
          </p:cNvSpPr>
          <p:nvPr>
            <p:ph type="title"/>
          </p:nvPr>
        </p:nvSpPr>
        <p:spPr/>
        <p:txBody>
          <a:bodyPr/>
          <a:lstStyle/>
          <a:p>
            <a:r>
              <a:rPr lang="en-US" altLang="en-US" sz="3600" smtClean="0"/>
              <a:t>From the “Four Freedoms” Speech</a:t>
            </a:r>
            <a:endParaRPr lang="en-US" altLang="en-US" sz="3600" b="1" smtClean="0"/>
          </a:p>
        </p:txBody>
      </p:sp>
      <p:sp>
        <p:nvSpPr>
          <p:cNvPr id="8196" name="Rectangle 7"/>
          <p:cNvSpPr>
            <a:spLocks noGrp="1" noChangeArrowheads="1"/>
          </p:cNvSpPr>
          <p:nvPr>
            <p:ph type="body" idx="1"/>
          </p:nvPr>
        </p:nvSpPr>
        <p:spPr/>
        <p:txBody>
          <a:bodyPr/>
          <a:lstStyle/>
          <a:p>
            <a:pPr>
              <a:buFont typeface="Times New Roman" panose="02020603050405020304" pitchFamily="18" charset="0"/>
              <a:buNone/>
            </a:pPr>
            <a:r>
              <a:rPr lang="en-US" altLang="en-US" sz="2000" i="1" smtClean="0"/>
              <a:t>“In the future days, which we seek to make secure, we look forward to a world founded upon four essential human freedoms.</a:t>
            </a:r>
          </a:p>
          <a:p>
            <a:pPr>
              <a:buFont typeface="Times New Roman" panose="02020603050405020304" pitchFamily="18" charset="0"/>
              <a:buNone/>
            </a:pPr>
            <a:r>
              <a:rPr lang="en-US" altLang="en-US" sz="2000" i="1" smtClean="0"/>
              <a:t>The first is freedom of speech and expression—everywhere in the world. </a:t>
            </a:r>
          </a:p>
          <a:p>
            <a:pPr>
              <a:buFont typeface="Times New Roman" panose="02020603050405020304" pitchFamily="18" charset="0"/>
              <a:buNone/>
            </a:pPr>
            <a:r>
              <a:rPr lang="en-US" altLang="en-US" sz="2000" i="1" smtClean="0"/>
              <a:t>The second is freedom of every person to worship God in his way—everywhere in the world. </a:t>
            </a:r>
          </a:p>
          <a:p>
            <a:pPr>
              <a:buFont typeface="Times New Roman" panose="02020603050405020304" pitchFamily="18" charset="0"/>
              <a:buNone/>
            </a:pPr>
            <a:r>
              <a:rPr lang="en-US" altLang="en-US" sz="2000" i="1" smtClean="0"/>
              <a:t>The third is freedom from want—which, translated into world terms, means economic understandings which will secure to every nation a healthy peacetime life for its inhabitants—everywhere in the world.</a:t>
            </a:r>
          </a:p>
          <a:p>
            <a:pPr>
              <a:buFont typeface="Times New Roman" panose="02020603050405020304" pitchFamily="18" charset="0"/>
              <a:buNone/>
            </a:pPr>
            <a:r>
              <a:rPr lang="en-US" altLang="en-US" sz="2000" i="1" smtClean="0"/>
              <a:t>The fourth is freedom from fear—which, translated into world terms, means a worldwide reduction of armaments to such a point and in such a thorough fashion that no nation will be in a position to commit an act of physical aggression against any neighbor—anywhere in </a:t>
            </a:r>
            <a:br>
              <a:rPr lang="en-US" altLang="en-US" sz="2000" i="1" smtClean="0"/>
            </a:br>
            <a:r>
              <a:rPr lang="en-US" altLang="en-US" sz="2000" i="1" smtClean="0"/>
              <a:t>the world.”</a:t>
            </a:r>
            <a:endParaRPr lang="en-US" altLang="en-US" sz="2000" smtClean="0"/>
          </a:p>
        </p:txBody>
      </p:sp>
    </p:spTree>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1"/>
          <p:cNvSpPr>
            <a:spLocks noGrp="1" noChangeArrowheads="1"/>
          </p:cNvSpPr>
          <p:nvPr>
            <p:ph type="title"/>
          </p:nvPr>
        </p:nvSpPr>
        <p:spPr>
          <a:xfrm>
            <a:off x="685800" y="460375"/>
            <a:ext cx="7772400" cy="1143000"/>
          </a:xfrm>
        </p:spPr>
        <p:txBody>
          <a:bodyPr lIns="91440" tIns="45720" rIns="91440" bIns="45720"/>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mtClean="0"/>
              <a:t>Selective Service Act of 1940</a:t>
            </a:r>
          </a:p>
        </p:txBody>
      </p:sp>
      <p:pic>
        <p:nvPicPr>
          <p:cNvPr id="921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755775"/>
            <a:ext cx="5105400" cy="3497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9220" name="Text Box 4"/>
          <p:cNvSpPr txBox="1">
            <a:spLocks noChangeArrowheads="1"/>
          </p:cNvSpPr>
          <p:nvPr/>
        </p:nvSpPr>
        <p:spPr bwMode="auto">
          <a:xfrm>
            <a:off x="381000" y="5260975"/>
            <a:ext cx="4953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anose="02020603050405020304" pitchFamily="18" charset="0"/>
              </a:defRPr>
            </a:lvl9pPr>
          </a:lstStyle>
          <a:p>
            <a:pPr algn="ctr" eaLnBrk="1" hangingPunct="1"/>
            <a:r>
              <a:rPr lang="en-US" altLang="en-US" sz="1800">
                <a:solidFill>
                  <a:srgbClr val="000000"/>
                </a:solidFill>
              </a:rPr>
              <a:t>FDR signs the Selective Service Act into law</a:t>
            </a:r>
          </a:p>
        </p:txBody>
      </p:sp>
      <p:sp>
        <p:nvSpPr>
          <p:cNvPr id="9221" name="Rectangle 6"/>
          <p:cNvSpPr>
            <a:spLocks noGrp="1" noChangeArrowheads="1"/>
          </p:cNvSpPr>
          <p:nvPr>
            <p:ph type="body" sz="half" idx="2"/>
          </p:nvPr>
        </p:nvSpPr>
        <p:spPr>
          <a:xfrm>
            <a:off x="5486400" y="1527175"/>
            <a:ext cx="3351213" cy="4111625"/>
          </a:xfrm>
        </p:spPr>
        <p:txBody>
          <a:bodyPr/>
          <a:lstStyle/>
          <a:p>
            <a:pPr>
              <a:spcBef>
                <a:spcPts val="700"/>
              </a:spcBef>
            </a:pPr>
            <a:r>
              <a:rPr lang="en-US" altLang="en-US" sz="2800" smtClean="0"/>
              <a:t>First peacetime draft in U.S. </a:t>
            </a:r>
          </a:p>
          <a:p>
            <a:pPr>
              <a:spcBef>
                <a:spcPts val="700"/>
              </a:spcBef>
            </a:pPr>
            <a:r>
              <a:rPr lang="en-US" altLang="en-US" sz="2800" smtClean="0"/>
              <a:t>All men aged </a:t>
            </a:r>
            <a:br>
              <a:rPr lang="en-US" altLang="en-US" sz="2800" smtClean="0"/>
            </a:br>
            <a:r>
              <a:rPr lang="en-US" altLang="en-US" sz="2800" smtClean="0"/>
              <a:t>21–35 required </a:t>
            </a:r>
            <a:br>
              <a:rPr lang="en-US" altLang="en-US" sz="2800" smtClean="0"/>
            </a:br>
            <a:r>
              <a:rPr lang="en-US" altLang="en-US" sz="2800" smtClean="0"/>
              <a:t>to register; later 18–65</a:t>
            </a:r>
          </a:p>
          <a:p>
            <a:pPr>
              <a:spcBef>
                <a:spcPts val="700"/>
              </a:spcBef>
            </a:pPr>
            <a:r>
              <a:rPr lang="en-US" altLang="en-US" sz="2800" smtClean="0"/>
              <a:t>Required men picked for duty to serve 12 months</a:t>
            </a:r>
          </a:p>
          <a:p>
            <a:pPr>
              <a:spcBef>
                <a:spcPts val="700"/>
              </a:spcBef>
            </a:pPr>
            <a:r>
              <a:rPr lang="en-US" altLang="en-US" sz="2800" smtClean="0"/>
              <a:t>Service in the U.S. or its possessions</a:t>
            </a:r>
          </a:p>
        </p:txBody>
      </p:sp>
    </p:spTree>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
          <p:cNvSpPr>
            <a:spLocks noGrp="1" noChangeArrowheads="1"/>
          </p:cNvSpPr>
          <p:nvPr>
            <p:ph type="title"/>
          </p:nvPr>
        </p:nvSpPr>
        <p:spPr>
          <a:xfrm>
            <a:off x="685800" y="609600"/>
            <a:ext cx="7772400" cy="1143000"/>
          </a:xfrm>
        </p:spPr>
        <p:txBody>
          <a:bodyPr lIns="91440" tIns="45720" rIns="91440" bIns="45720"/>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mtClean="0"/>
              <a:t>Discussion Questions</a:t>
            </a:r>
          </a:p>
        </p:txBody>
      </p:sp>
      <p:sp>
        <p:nvSpPr>
          <p:cNvPr id="10243" name="Rectangle 2"/>
          <p:cNvSpPr>
            <a:spLocks noGrp="1" noChangeArrowheads="1"/>
          </p:cNvSpPr>
          <p:nvPr>
            <p:ph type="body" idx="1"/>
          </p:nvPr>
        </p:nvSpPr>
        <p:spPr>
          <a:xfrm>
            <a:off x="685800" y="1981200"/>
            <a:ext cx="7772400" cy="4114800"/>
          </a:xfrm>
        </p:spPr>
        <p:txBody>
          <a:bodyPr lIns="91440" tIns="45720" rIns="91440" bIns="45720"/>
          <a:lstStyle/>
          <a:p>
            <a:pPr marL="606425" indent="-606425">
              <a:spcBef>
                <a:spcPts val="700"/>
              </a:spcBef>
              <a:buFont typeface="Times New Roman" panose="02020603050405020304" pitchFamily="18" charset="0"/>
              <a:buAutoNum type="arabicPeriod"/>
              <a:tabLst>
                <a:tab pos="606425" algn="l"/>
                <a:tab pos="719138" algn="l"/>
                <a:tab pos="1176338" algn="l"/>
                <a:tab pos="1633538" algn="l"/>
                <a:tab pos="2090738" algn="l"/>
                <a:tab pos="2547938" algn="l"/>
                <a:tab pos="3005138" algn="l"/>
                <a:tab pos="3462338" algn="l"/>
                <a:tab pos="3919538" algn="l"/>
                <a:tab pos="4376738" algn="l"/>
                <a:tab pos="4833938" algn="l"/>
                <a:tab pos="5291138" algn="l"/>
                <a:tab pos="5748338" algn="l"/>
                <a:tab pos="6205538" algn="l"/>
                <a:tab pos="6662738" algn="l"/>
                <a:tab pos="7119938" algn="l"/>
                <a:tab pos="7577138" algn="l"/>
                <a:tab pos="8034338" algn="l"/>
                <a:tab pos="8491538" algn="l"/>
                <a:tab pos="8948738" algn="l"/>
                <a:tab pos="9405938" algn="l"/>
              </a:tabLst>
            </a:pPr>
            <a:r>
              <a:rPr lang="en-US" altLang="en-US" sz="2800" smtClean="0"/>
              <a:t>What steps did FDR take toward making the U.S. the “Arsenal of Democracy”?</a:t>
            </a:r>
          </a:p>
          <a:p>
            <a:pPr marL="606425" indent="-606425">
              <a:spcBef>
                <a:spcPts val="700"/>
              </a:spcBef>
              <a:buFont typeface="Times New Roman" panose="02020603050405020304" pitchFamily="18" charset="0"/>
              <a:buAutoNum type="arabicPeriod"/>
              <a:tabLst>
                <a:tab pos="606425" algn="l"/>
                <a:tab pos="719138" algn="l"/>
                <a:tab pos="1176338" algn="l"/>
                <a:tab pos="1633538" algn="l"/>
                <a:tab pos="2090738" algn="l"/>
                <a:tab pos="2547938" algn="l"/>
                <a:tab pos="3005138" algn="l"/>
                <a:tab pos="3462338" algn="l"/>
                <a:tab pos="3919538" algn="l"/>
                <a:tab pos="4376738" algn="l"/>
                <a:tab pos="4833938" algn="l"/>
                <a:tab pos="5291138" algn="l"/>
                <a:tab pos="5748338" algn="l"/>
                <a:tab pos="6205538" algn="l"/>
                <a:tab pos="6662738" algn="l"/>
                <a:tab pos="7119938" algn="l"/>
                <a:tab pos="7577138" algn="l"/>
                <a:tab pos="8034338" algn="l"/>
                <a:tab pos="8491538" algn="l"/>
                <a:tab pos="8948738" algn="l"/>
                <a:tab pos="9405938" algn="l"/>
              </a:tabLst>
            </a:pPr>
            <a:r>
              <a:rPr lang="en-US" altLang="en-US" sz="2800" smtClean="0"/>
              <a:t>What was the America First Committee? Who were some of its more famous members? Why did it disband?</a:t>
            </a:r>
          </a:p>
          <a:p>
            <a:pPr marL="606425" indent="-606425">
              <a:spcBef>
                <a:spcPts val="700"/>
              </a:spcBef>
              <a:buFont typeface="Times New Roman" panose="02020603050405020304" pitchFamily="18" charset="0"/>
              <a:buAutoNum type="arabicPeriod"/>
              <a:tabLst>
                <a:tab pos="606425" algn="l"/>
                <a:tab pos="719138" algn="l"/>
                <a:tab pos="1176338" algn="l"/>
                <a:tab pos="1633538" algn="l"/>
                <a:tab pos="2090738" algn="l"/>
                <a:tab pos="2547938" algn="l"/>
                <a:tab pos="3005138" algn="l"/>
                <a:tab pos="3462338" algn="l"/>
                <a:tab pos="3919538" algn="l"/>
                <a:tab pos="4376738" algn="l"/>
                <a:tab pos="4833938" algn="l"/>
                <a:tab pos="5291138" algn="l"/>
                <a:tab pos="5748338" algn="l"/>
                <a:tab pos="6205538" algn="l"/>
                <a:tab pos="6662738" algn="l"/>
                <a:tab pos="7119938" algn="l"/>
                <a:tab pos="7577138" algn="l"/>
                <a:tab pos="8034338" algn="l"/>
                <a:tab pos="8491538" algn="l"/>
                <a:tab pos="8948738" algn="l"/>
                <a:tab pos="9405938" algn="l"/>
              </a:tabLst>
            </a:pPr>
            <a:r>
              <a:rPr lang="en-US" altLang="en-US" sz="2800" smtClean="0"/>
              <a:t>How did FDR explain the need to provide aid to Britain in his “Four Freedoms” speech? Why do you think that FDR took this approach?</a:t>
            </a:r>
          </a:p>
        </p:txBody>
      </p:sp>
    </p:spTree>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Elephant"/>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8" charset="0"/>
          <a:buNone/>
          <a:tabLst/>
          <a:defRPr kumimoji="0" lang="en-GB" sz="2400" b="0" i="0" u="none" strike="noStrike" cap="none" normalizeH="0" baseline="0" smtClean="0">
            <a:ln>
              <a:noFill/>
            </a:ln>
            <a:solidFill>
              <a:schemeClr val="bg1"/>
            </a:solidFill>
            <a:effectLst/>
            <a:latin typeface="Times New Roman" pitchFamily="18"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8" charset="0"/>
          <a:buNone/>
          <a:tabLst/>
          <a:defRPr kumimoji="0" lang="en-GB" sz="2400" b="0" i="0" u="none" strike="noStrike" cap="none" normalizeH="0" baseline="0" smtClean="0">
            <a:ln>
              <a:noFill/>
            </a:ln>
            <a:solidFill>
              <a:schemeClr val="bg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FC0F8DD6121C742A619148215124A88" ma:contentTypeVersion="0" ma:contentTypeDescription="Create a new document." ma:contentTypeScope="" ma:versionID="f61b1b5985853b54a19d62450239ef5d">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5A6749A-38E1-42B1-A3E8-8EA12FDCB71F}">
  <ds:schemaRefs>
    <ds:schemaRef ds:uri="http://schemas.microsoft.com/sharepoint/v3/contenttype/forms"/>
  </ds:schemaRefs>
</ds:datastoreItem>
</file>

<file path=customXml/itemProps2.xml><?xml version="1.0" encoding="utf-8"?>
<ds:datastoreItem xmlns:ds="http://schemas.openxmlformats.org/officeDocument/2006/customXml" ds:itemID="{40105CBD-088C-4C0C-953C-B45E5B13930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EC8DCEC6-FBE4-4F5D-9735-4FCD913AA119}">
  <ds:schemaRefs>
    <ds:schemaRef ds:uri="http://schemas.openxmlformats.org/package/2006/metadata/core-properties"/>
    <ds:schemaRef ds:uri="http://purl.org/dc/terms/"/>
    <ds:schemaRef ds:uri="http://purl.org/dc/elements/1.1/"/>
    <ds:schemaRef ds:uri="http://schemas.microsoft.com/office/2006/documentManagement/types"/>
    <ds:schemaRef ds:uri="http://purl.org/dc/dcmitype/"/>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26222</TotalTime>
  <Words>13162</Words>
  <Application>Microsoft Office PowerPoint</Application>
  <PresentationFormat>On-screen Show (4:3)</PresentationFormat>
  <Paragraphs>695</Paragraphs>
  <Slides>66</Slides>
  <Notes>66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66</vt:i4>
      </vt:variant>
    </vt:vector>
  </HeadingPairs>
  <TitlesOfParts>
    <vt:vector size="71" baseType="lpstr">
      <vt:lpstr>Arial</vt:lpstr>
      <vt:lpstr>Elephant</vt:lpstr>
      <vt:lpstr>Times New Roman</vt:lpstr>
      <vt:lpstr>Comic Sans MS</vt:lpstr>
      <vt:lpstr>Default Design</vt:lpstr>
      <vt:lpstr>PowerPoint Presentation</vt:lpstr>
      <vt:lpstr>Essential Questions</vt:lpstr>
      <vt:lpstr>“The Arsenal of Democracy”</vt:lpstr>
      <vt:lpstr>The Election of 1940</vt:lpstr>
      <vt:lpstr>The America First Committee</vt:lpstr>
      <vt:lpstr>FDR’s “Four Freedoms”</vt:lpstr>
      <vt:lpstr>From the “Four Freedoms” Speech</vt:lpstr>
      <vt:lpstr>Selective Service Act of 1940</vt:lpstr>
      <vt:lpstr>Discussion Questions</vt:lpstr>
      <vt:lpstr>Pearl Harbor</vt:lpstr>
      <vt:lpstr>Pearl Harbor:  The Nature of the Attack</vt:lpstr>
      <vt:lpstr>PowerPoint Presentation</vt:lpstr>
      <vt:lpstr>PowerPoint Presentation</vt:lpstr>
      <vt:lpstr>PowerPoint Presentation</vt:lpstr>
      <vt:lpstr>PowerPoint Presentation</vt:lpstr>
      <vt:lpstr>PowerPoint Presentation</vt:lpstr>
      <vt:lpstr>PowerPoint Presentation</vt:lpstr>
      <vt:lpstr>FDR’s War Message</vt:lpstr>
      <vt:lpstr>U-Boats in the Western Atlantic</vt:lpstr>
      <vt:lpstr>Civil Defense</vt:lpstr>
      <vt:lpstr>The War Powers Act</vt:lpstr>
      <vt:lpstr>Discussion Questions</vt:lpstr>
      <vt:lpstr>New Recruits</vt:lpstr>
      <vt:lpstr>Women in the War Effort</vt:lpstr>
      <vt:lpstr>WACS                     WAVES                  WASPS</vt:lpstr>
      <vt:lpstr>PowerPoint Presentation</vt:lpstr>
      <vt:lpstr>WASPs</vt:lpstr>
      <vt:lpstr>Women in the Workforce</vt:lpstr>
      <vt:lpstr>“Rosie the Riveter”</vt:lpstr>
      <vt:lpstr>Discussion Questions</vt:lpstr>
      <vt:lpstr>Office of War Information</vt:lpstr>
      <vt:lpstr>Wartime Propaganda Posters</vt:lpstr>
      <vt:lpstr>Mobilization of Industry</vt:lpstr>
      <vt:lpstr>“A Production Miracle”</vt:lpstr>
      <vt:lpstr>Discussion Questions</vt:lpstr>
      <vt:lpstr>War Production Board</vt:lpstr>
      <vt:lpstr>Scrap Drives</vt:lpstr>
      <vt:lpstr>Scrap Drives: Posters</vt:lpstr>
      <vt:lpstr>Office of War Mobilization</vt:lpstr>
      <vt:lpstr>Financing the War</vt:lpstr>
      <vt:lpstr>War Bonds</vt:lpstr>
      <vt:lpstr>War Bonds: Posters</vt:lpstr>
      <vt:lpstr>Office of Price Administration</vt:lpstr>
      <vt:lpstr>Rationing</vt:lpstr>
      <vt:lpstr>Rationing: Books and Stamps</vt:lpstr>
      <vt:lpstr>Discussion Questions</vt:lpstr>
      <vt:lpstr>National War Labor Board</vt:lpstr>
      <vt:lpstr>The War’s Economic Impact</vt:lpstr>
      <vt:lpstr>Geographic Shifts in the Economy</vt:lpstr>
      <vt:lpstr>Japanese American Internment</vt:lpstr>
      <vt:lpstr>Prejudice Against Japanese</vt:lpstr>
      <vt:lpstr>Life in the Camps</vt:lpstr>
      <vt:lpstr>Korematsu v. U.S. (1942)</vt:lpstr>
      <vt:lpstr>African Americans and  the War</vt:lpstr>
      <vt:lpstr>Dorie Miller</vt:lpstr>
      <vt:lpstr>The Tuskegee Airmen</vt:lpstr>
      <vt:lpstr>Randolph and the Fair Employment Act</vt:lpstr>
      <vt:lpstr>The Navajo Code Talkers</vt:lpstr>
      <vt:lpstr>The Bracero Program</vt:lpstr>
      <vt:lpstr>“Zoot Suit Riots”</vt:lpstr>
      <vt:lpstr>Discussion Questions</vt:lpstr>
      <vt:lpstr>The Election of 1944</vt:lpstr>
      <vt:lpstr>Roosevelt Dies April 12, 1945</vt:lpstr>
      <vt:lpstr>Truman Takes Office</vt:lpstr>
      <vt:lpstr>V-E Day and V-J Day</vt:lpstr>
      <vt:lpstr>The GI Bill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World War II Home Front</dc:title>
  <dc:creator>media</dc:creator>
  <cp:lastModifiedBy>Kenneth Groh</cp:lastModifiedBy>
  <cp:revision>1011</cp:revision>
  <cp:lastPrinted>1601-01-01T00:00:00Z</cp:lastPrinted>
  <dcterms:created xsi:type="dcterms:W3CDTF">2008-12-04T13:28:14Z</dcterms:created>
  <dcterms:modified xsi:type="dcterms:W3CDTF">2019-03-11T17:54:09Z</dcterms:modified>
</cp:coreProperties>
</file>