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1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3" r:id="rId3"/>
    <p:sldId id="264" r:id="rId4"/>
    <p:sldId id="322" r:id="rId5"/>
    <p:sldId id="265" r:id="rId6"/>
    <p:sldId id="266" r:id="rId7"/>
    <p:sldId id="267" r:id="rId8"/>
    <p:sldId id="323" r:id="rId9"/>
    <p:sldId id="268" r:id="rId10"/>
    <p:sldId id="269" r:id="rId11"/>
    <p:sldId id="270" r:id="rId12"/>
    <p:sldId id="271" r:id="rId13"/>
    <p:sldId id="272" r:id="rId14"/>
    <p:sldId id="324" r:id="rId15"/>
    <p:sldId id="273" r:id="rId16"/>
    <p:sldId id="274" r:id="rId17"/>
    <p:sldId id="275" r:id="rId18"/>
    <p:sldId id="276" r:id="rId19"/>
    <p:sldId id="279" r:id="rId20"/>
    <p:sldId id="296" r:id="rId21"/>
    <p:sldId id="297" r:id="rId22"/>
    <p:sldId id="325" r:id="rId23"/>
    <p:sldId id="284" r:id="rId24"/>
    <p:sldId id="281" r:id="rId25"/>
    <p:sldId id="282" r:id="rId26"/>
    <p:sldId id="283" r:id="rId27"/>
    <p:sldId id="326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327" r:id="rId37"/>
    <p:sldId id="298" r:id="rId38"/>
    <p:sldId id="299" r:id="rId39"/>
    <p:sldId id="301" r:id="rId40"/>
    <p:sldId id="328" r:id="rId41"/>
    <p:sldId id="303" r:id="rId42"/>
    <p:sldId id="304" r:id="rId43"/>
    <p:sldId id="305" r:id="rId44"/>
    <p:sldId id="306" r:id="rId45"/>
    <p:sldId id="329" r:id="rId46"/>
    <p:sldId id="330" r:id="rId47"/>
    <p:sldId id="310" r:id="rId48"/>
  </p:sldIdLst>
  <p:sldSz cx="13004800" cy="9753600"/>
  <p:notesSz cx="13004800" cy="9753600"/>
  <p:defaultTextStyle>
    <a:defPPr>
      <a:defRPr lang="en-US"/>
    </a:defPPr>
    <a:lvl1pPr marL="0" algn="l" defTabSz="913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3" algn="l" defTabSz="913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33" algn="l" defTabSz="913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02" algn="l" defTabSz="913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273" algn="l" defTabSz="913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844" algn="l" defTabSz="913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410" algn="l" defTabSz="913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983" algn="l" defTabSz="913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550" algn="l" defTabSz="913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7F433-2CC5-4559-925F-CEE0C9A0D9F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EB18C-CAA0-4132-B62A-FB9D2AB3E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2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6563" algn="l" defTabSz="9131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3133" algn="l" defTabSz="9131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69702" algn="l" defTabSz="9131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6273" algn="l" defTabSz="9131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2844" algn="l" defTabSz="9131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39410" algn="l" defTabSz="9131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5983" algn="l" defTabSz="9131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2550" algn="l" defTabSz="9131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C4CDB62-AA1D-4B00-BFDA-E0CA8BE31F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A1EEF0-48D1-4CBB-8B1E-D011C3398B1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EF70CDF1-DFEB-4251-A001-1B2FF211A72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1413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D90C5272-427E-4803-8A1D-B45660C3B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1881CC-91E3-4BA1-973E-F81FCCF4A4B2}" type="slidenum">
              <a:rPr lang="en-US">
                <a:solidFill>
                  <a:prstClr val="white"/>
                </a:solidFill>
              </a:rPr>
              <a:pPr/>
              <a:t>47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060825" y="741363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300480" y="4632960"/>
            <a:ext cx="1040384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65019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3400">
              <a:solidFill>
                <a:prstClr val="white"/>
              </a:solidFill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2"/>
            <a:ext cx="13003530" cy="9752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3739" y="448348"/>
            <a:ext cx="1221739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24364F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57"/>
            <a:ext cx="910336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739" y="448311"/>
            <a:ext cx="12217399" cy="707886"/>
          </a:xfrm>
        </p:spPr>
        <p:txBody>
          <a:bodyPr lIns="0" tIns="0" rIns="0" bIns="0"/>
          <a:lstStyle>
            <a:lvl1pPr>
              <a:defRPr sz="4600" b="0" i="0">
                <a:solidFill>
                  <a:srgbClr val="24364F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8134" y="4549142"/>
            <a:ext cx="10468609" cy="656590"/>
          </a:xfrm>
        </p:spPr>
        <p:txBody>
          <a:bodyPr lIns="0" tIns="0" rIns="0" bIns="0"/>
          <a:lstStyle>
            <a:lvl1pPr>
              <a:defRPr sz="4300" b="0" i="1">
                <a:solidFill>
                  <a:srgbClr val="2536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739" y="448311"/>
            <a:ext cx="12217399" cy="707886"/>
          </a:xfrm>
        </p:spPr>
        <p:txBody>
          <a:bodyPr lIns="0" tIns="0" rIns="0" bIns="0"/>
          <a:lstStyle>
            <a:lvl1pPr>
              <a:defRPr sz="4600" b="0" i="0">
                <a:solidFill>
                  <a:srgbClr val="24364F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70"/>
            <a:ext cx="565708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70"/>
            <a:ext cx="565708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2"/>
            <a:ext cx="13003530" cy="9752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739" y="448311"/>
            <a:ext cx="12217399" cy="707886"/>
          </a:xfrm>
        </p:spPr>
        <p:txBody>
          <a:bodyPr lIns="0" tIns="0" rIns="0" bIns="0"/>
          <a:lstStyle>
            <a:lvl1pPr>
              <a:defRPr sz="4600" b="0" i="0">
                <a:solidFill>
                  <a:srgbClr val="24364F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2"/>
            <a:ext cx="13003530" cy="9752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739" y="448310"/>
            <a:ext cx="12217399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24364F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8134" y="4549182"/>
            <a:ext cx="1046860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1">
                <a:solidFill>
                  <a:srgbClr val="2536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86"/>
            <a:ext cx="4161536" cy="2845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86"/>
            <a:ext cx="2991104" cy="2845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86"/>
            <a:ext cx="2991104" cy="2845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563">
        <a:defRPr>
          <a:latin typeface="+mn-lt"/>
          <a:ea typeface="+mn-ea"/>
          <a:cs typeface="+mn-cs"/>
        </a:defRPr>
      </a:lvl2pPr>
      <a:lvl3pPr marL="913133">
        <a:defRPr>
          <a:latin typeface="+mn-lt"/>
          <a:ea typeface="+mn-ea"/>
          <a:cs typeface="+mn-cs"/>
        </a:defRPr>
      </a:lvl3pPr>
      <a:lvl4pPr marL="1369702">
        <a:defRPr>
          <a:latin typeface="+mn-lt"/>
          <a:ea typeface="+mn-ea"/>
          <a:cs typeface="+mn-cs"/>
        </a:defRPr>
      </a:lvl4pPr>
      <a:lvl5pPr marL="1826273">
        <a:defRPr>
          <a:latin typeface="+mn-lt"/>
          <a:ea typeface="+mn-ea"/>
          <a:cs typeface="+mn-cs"/>
        </a:defRPr>
      </a:lvl5pPr>
      <a:lvl6pPr marL="2282844">
        <a:defRPr>
          <a:latin typeface="+mn-lt"/>
          <a:ea typeface="+mn-ea"/>
          <a:cs typeface="+mn-cs"/>
        </a:defRPr>
      </a:lvl6pPr>
      <a:lvl7pPr marL="2739410">
        <a:defRPr>
          <a:latin typeface="+mn-lt"/>
          <a:ea typeface="+mn-ea"/>
          <a:cs typeface="+mn-cs"/>
        </a:defRPr>
      </a:lvl7pPr>
      <a:lvl8pPr marL="3195983">
        <a:defRPr>
          <a:latin typeface="+mn-lt"/>
          <a:ea typeface="+mn-ea"/>
          <a:cs typeface="+mn-cs"/>
        </a:defRPr>
      </a:lvl8pPr>
      <a:lvl9pPr marL="365255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563">
        <a:defRPr>
          <a:latin typeface="+mn-lt"/>
          <a:ea typeface="+mn-ea"/>
          <a:cs typeface="+mn-cs"/>
        </a:defRPr>
      </a:lvl2pPr>
      <a:lvl3pPr marL="913133">
        <a:defRPr>
          <a:latin typeface="+mn-lt"/>
          <a:ea typeface="+mn-ea"/>
          <a:cs typeface="+mn-cs"/>
        </a:defRPr>
      </a:lvl3pPr>
      <a:lvl4pPr marL="1369702">
        <a:defRPr>
          <a:latin typeface="+mn-lt"/>
          <a:ea typeface="+mn-ea"/>
          <a:cs typeface="+mn-cs"/>
        </a:defRPr>
      </a:lvl4pPr>
      <a:lvl5pPr marL="1826273">
        <a:defRPr>
          <a:latin typeface="+mn-lt"/>
          <a:ea typeface="+mn-ea"/>
          <a:cs typeface="+mn-cs"/>
        </a:defRPr>
      </a:lvl5pPr>
      <a:lvl6pPr marL="2282844">
        <a:defRPr>
          <a:latin typeface="+mn-lt"/>
          <a:ea typeface="+mn-ea"/>
          <a:cs typeface="+mn-cs"/>
        </a:defRPr>
      </a:lvl6pPr>
      <a:lvl7pPr marL="2739410">
        <a:defRPr>
          <a:latin typeface="+mn-lt"/>
          <a:ea typeface="+mn-ea"/>
          <a:cs typeface="+mn-cs"/>
        </a:defRPr>
      </a:lvl7pPr>
      <a:lvl8pPr marL="3195983">
        <a:defRPr>
          <a:latin typeface="+mn-lt"/>
          <a:ea typeface="+mn-ea"/>
          <a:cs typeface="+mn-cs"/>
        </a:defRPr>
      </a:lvl8pPr>
      <a:lvl9pPr marL="365255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86233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86741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3739" y="6894869"/>
            <a:ext cx="9440545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30" dirty="0">
                <a:solidFill>
                  <a:srgbClr val="24364F"/>
                </a:solidFill>
                <a:latin typeface="Century"/>
                <a:cs typeface="Century"/>
              </a:rPr>
              <a:t>The </a:t>
            </a:r>
            <a:r>
              <a:rPr sz="6400" spc="-6" dirty="0">
                <a:solidFill>
                  <a:srgbClr val="24364F"/>
                </a:solidFill>
                <a:latin typeface="Century"/>
                <a:cs typeface="Century"/>
              </a:rPr>
              <a:t>Scientific</a:t>
            </a:r>
            <a:r>
              <a:rPr sz="6400" spc="-75" dirty="0">
                <a:solidFill>
                  <a:srgbClr val="24364F"/>
                </a:solidFill>
                <a:latin typeface="Century"/>
                <a:cs typeface="Century"/>
              </a:rPr>
              <a:t> </a:t>
            </a:r>
            <a:r>
              <a:rPr sz="6400" spc="-46" dirty="0">
                <a:solidFill>
                  <a:srgbClr val="24364F"/>
                </a:solidFill>
                <a:latin typeface="Century"/>
                <a:cs typeface="Century"/>
              </a:rPr>
              <a:t>Revolution</a:t>
            </a:r>
            <a:endParaRPr sz="6400">
              <a:latin typeface="Century"/>
              <a:cs typeface="Centur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16201" y="88902"/>
            <a:ext cx="7766050" cy="654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01" y="901738"/>
            <a:ext cx="12132309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75" dirty="0"/>
              <a:t>Why </a:t>
            </a:r>
            <a:r>
              <a:rPr sz="6400" spc="-245" dirty="0"/>
              <a:t>It </a:t>
            </a:r>
            <a:r>
              <a:rPr sz="6400" spc="-195" dirty="0"/>
              <a:t>Began </a:t>
            </a:r>
            <a:r>
              <a:rPr sz="6400" spc="16" dirty="0"/>
              <a:t>With</a:t>
            </a:r>
            <a:r>
              <a:rPr sz="6400" spc="300" dirty="0"/>
              <a:t> </a:t>
            </a:r>
            <a:r>
              <a:rPr sz="6400" spc="-46" dirty="0"/>
              <a:t>Astronomy...</a:t>
            </a:r>
            <a:endParaRPr sz="6400"/>
          </a:p>
        </p:txBody>
      </p:sp>
      <p:sp>
        <p:nvSpPr>
          <p:cNvPr id="5" name="object 5"/>
          <p:cNvSpPr txBox="1"/>
          <p:nvPr/>
        </p:nvSpPr>
        <p:spPr>
          <a:xfrm>
            <a:off x="469902" y="2987039"/>
            <a:ext cx="175895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600" spc="-155" dirty="0">
                <a:solidFill>
                  <a:srgbClr val="4970A8"/>
                </a:solidFill>
                <a:latin typeface="Segoe UI Symbol"/>
                <a:cs typeface="Segoe UI Symbol"/>
              </a:rPr>
              <a:t>✤</a:t>
            </a:r>
            <a:endParaRPr sz="16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200" y="2860039"/>
            <a:ext cx="4794250" cy="1803483"/>
          </a:xfrm>
          <a:prstGeom prst="rect">
            <a:avLst/>
          </a:prstGeom>
        </p:spPr>
        <p:txBody>
          <a:bodyPr vert="horz" wrap="square" lIns="0" tIns="51993" rIns="0" bIns="0" rtlCol="0">
            <a:spAutoFit/>
          </a:bodyPr>
          <a:lstStyle/>
          <a:p>
            <a:pPr marL="12699" marR="5080">
              <a:lnSpc>
                <a:spcPts val="3359"/>
              </a:lnSpc>
              <a:spcBef>
                <a:spcPts val="410"/>
              </a:spcBef>
            </a:pPr>
            <a:r>
              <a:rPr sz="3000" spc="-6" dirty="0">
                <a:latin typeface="Book Antiqua"/>
                <a:cs typeface="Book Antiqua"/>
              </a:rPr>
              <a:t>Ptolemaic system is visually  appealing </a:t>
            </a:r>
            <a:r>
              <a:rPr sz="3000" dirty="0">
                <a:latin typeface="Book Antiqua"/>
                <a:cs typeface="Book Antiqua"/>
              </a:rPr>
              <a:t>and  </a:t>
            </a:r>
            <a:r>
              <a:rPr sz="3000" spc="-6" dirty="0">
                <a:latin typeface="Book Antiqua"/>
                <a:cs typeface="Book Antiqua"/>
              </a:rPr>
              <a:t>based on </a:t>
            </a:r>
            <a:r>
              <a:rPr sz="3000" dirty="0">
                <a:latin typeface="Book Antiqua"/>
                <a:cs typeface="Book Antiqua"/>
              </a:rPr>
              <a:t>the </a:t>
            </a:r>
            <a:r>
              <a:rPr sz="3000" spc="-6" dirty="0">
                <a:latin typeface="Book Antiqua"/>
                <a:cs typeface="Book Antiqua"/>
              </a:rPr>
              <a:t>circle, </a:t>
            </a:r>
            <a:r>
              <a:rPr sz="3000" dirty="0">
                <a:latin typeface="Book Antiqua"/>
                <a:cs typeface="Book Antiqua"/>
              </a:rPr>
              <a:t>the </a:t>
            </a:r>
            <a:r>
              <a:rPr sz="3000" spc="-6" dirty="0">
                <a:latin typeface="Book Antiqua"/>
                <a:cs typeface="Book Antiqua"/>
              </a:rPr>
              <a:t>most  perfect</a:t>
            </a:r>
            <a:r>
              <a:rPr sz="3000" dirty="0">
                <a:latin typeface="Book Antiqua"/>
                <a:cs typeface="Book Antiqua"/>
              </a:rPr>
              <a:t> </a:t>
            </a:r>
            <a:r>
              <a:rPr sz="3000" spc="-6" dirty="0">
                <a:latin typeface="Book Antiqua"/>
                <a:cs typeface="Book Antiqua"/>
              </a:rPr>
              <a:t>shape.</a:t>
            </a:r>
            <a:endParaRPr sz="3000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902" y="5175252"/>
            <a:ext cx="175895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600" spc="-155" dirty="0">
                <a:solidFill>
                  <a:srgbClr val="4970A8"/>
                </a:solidFill>
                <a:latin typeface="Segoe UI Symbol"/>
                <a:cs typeface="Segoe UI Symbol"/>
              </a:rPr>
              <a:t>✤</a:t>
            </a:r>
            <a:endParaRPr sz="16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239" y="5048252"/>
            <a:ext cx="4779009" cy="1365756"/>
          </a:xfrm>
          <a:prstGeom prst="rect">
            <a:avLst/>
          </a:prstGeom>
        </p:spPr>
        <p:txBody>
          <a:bodyPr vert="horz" wrap="square" lIns="0" tIns="51993" rIns="0" bIns="0" rtlCol="0">
            <a:spAutoFit/>
          </a:bodyPr>
          <a:lstStyle/>
          <a:p>
            <a:pPr marL="12699" marR="5080" algn="just">
              <a:lnSpc>
                <a:spcPts val="3359"/>
              </a:lnSpc>
              <a:spcBef>
                <a:spcPts val="410"/>
              </a:spcBef>
            </a:pPr>
            <a:r>
              <a:rPr sz="3000" spc="-6" dirty="0">
                <a:latin typeface="Book Antiqua"/>
                <a:cs typeface="Book Antiqua"/>
              </a:rPr>
              <a:t>Biblical scholars find </a:t>
            </a:r>
            <a:r>
              <a:rPr sz="3000" dirty="0">
                <a:latin typeface="Book Antiqua"/>
                <a:cs typeface="Book Antiqua"/>
              </a:rPr>
              <a:t>it to </a:t>
            </a:r>
            <a:r>
              <a:rPr sz="3000" spc="-6" dirty="0">
                <a:latin typeface="Book Antiqua"/>
                <a:cs typeface="Book Antiqua"/>
              </a:rPr>
              <a:t>be  consistent </a:t>
            </a:r>
            <a:r>
              <a:rPr sz="3000" dirty="0">
                <a:latin typeface="Book Antiqua"/>
                <a:cs typeface="Book Antiqua"/>
              </a:rPr>
              <a:t>with the </a:t>
            </a:r>
            <a:r>
              <a:rPr sz="3000" spc="-6" dirty="0">
                <a:latin typeface="Book Antiqua"/>
                <a:cs typeface="Book Antiqua"/>
              </a:rPr>
              <a:t>church’s  worldview</a:t>
            </a:r>
            <a:endParaRPr sz="30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9902" y="6938008"/>
            <a:ext cx="175895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600" spc="-155" dirty="0">
                <a:solidFill>
                  <a:srgbClr val="4970A8"/>
                </a:solidFill>
                <a:latin typeface="Segoe UI Symbol"/>
                <a:cs typeface="Segoe UI Symbol"/>
              </a:rPr>
              <a:t>✤</a:t>
            </a:r>
            <a:endParaRPr sz="16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201" y="6811009"/>
            <a:ext cx="4662170" cy="1360551"/>
          </a:xfrm>
          <a:prstGeom prst="rect">
            <a:avLst/>
          </a:prstGeom>
        </p:spPr>
        <p:txBody>
          <a:bodyPr vert="horz" wrap="square" lIns="0" tIns="51993" rIns="0" bIns="0" rtlCol="0">
            <a:spAutoFit/>
          </a:bodyPr>
          <a:lstStyle/>
          <a:p>
            <a:pPr marL="12699" marR="5080">
              <a:lnSpc>
                <a:spcPts val="3359"/>
              </a:lnSpc>
              <a:spcBef>
                <a:spcPts val="410"/>
              </a:spcBef>
              <a:tabLst>
                <a:tab pos="2112901" algn="l"/>
                <a:tab pos="2355762" algn="l"/>
              </a:tabLst>
            </a:pPr>
            <a:r>
              <a:rPr sz="3000" spc="-6" dirty="0">
                <a:latin typeface="Book Antiqua"/>
                <a:cs typeface="Book Antiqua"/>
              </a:rPr>
              <a:t>But there </a:t>
            </a:r>
            <a:r>
              <a:rPr sz="3000" dirty="0">
                <a:latin typeface="Book Antiqua"/>
                <a:cs typeface="Book Antiqua"/>
              </a:rPr>
              <a:t>are </a:t>
            </a:r>
            <a:r>
              <a:rPr sz="3000" spc="-6" dirty="0">
                <a:latin typeface="Book Antiqua"/>
                <a:cs typeface="Book Antiqua"/>
              </a:rPr>
              <a:t>too </a:t>
            </a:r>
            <a:r>
              <a:rPr sz="3000" dirty="0">
                <a:latin typeface="Book Antiqua"/>
                <a:cs typeface="Book Antiqua"/>
              </a:rPr>
              <a:t>many  </a:t>
            </a:r>
            <a:r>
              <a:rPr sz="3000" spc="-6" dirty="0">
                <a:latin typeface="Book Antiqua"/>
                <a:cs typeface="Book Antiqua"/>
              </a:rPr>
              <a:t>inaccuracies.	</a:t>
            </a:r>
            <a:r>
              <a:rPr sz="3000" dirty="0">
                <a:latin typeface="Book Antiqua"/>
                <a:cs typeface="Book Antiqua"/>
              </a:rPr>
              <a:t>The </a:t>
            </a:r>
            <a:r>
              <a:rPr sz="3000" spc="-6" dirty="0">
                <a:latin typeface="Book Antiqua"/>
                <a:cs typeface="Book Antiqua"/>
              </a:rPr>
              <a:t>system is  </a:t>
            </a:r>
            <a:r>
              <a:rPr sz="3000" dirty="0">
                <a:latin typeface="Book Antiqua"/>
                <a:cs typeface="Book Antiqua"/>
              </a:rPr>
              <a:t>not</a:t>
            </a:r>
            <a:r>
              <a:rPr sz="3000" spc="6" dirty="0">
                <a:latin typeface="Book Antiqua"/>
                <a:cs typeface="Book Antiqua"/>
              </a:rPr>
              <a:t> </a:t>
            </a:r>
            <a:r>
              <a:rPr sz="3000" spc="-6" dirty="0">
                <a:latin typeface="Book Antiqua"/>
                <a:cs typeface="Book Antiqua"/>
              </a:rPr>
              <a:t>perfect.	</a:t>
            </a:r>
            <a:endParaRPr sz="3000" dirty="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40488" y="2736851"/>
            <a:ext cx="6483349" cy="637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852" y="292138"/>
            <a:ext cx="7592058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-139" dirty="0"/>
              <a:t>Nicolaus</a:t>
            </a:r>
            <a:r>
              <a:rPr sz="6400" spc="-65" dirty="0"/>
              <a:t> </a:t>
            </a:r>
            <a:r>
              <a:rPr sz="6400" spc="-6" dirty="0"/>
              <a:t>Copernicus</a:t>
            </a:r>
            <a:endParaRPr sz="6400"/>
          </a:p>
        </p:txBody>
      </p:sp>
      <p:sp>
        <p:nvSpPr>
          <p:cNvPr id="5" name="object 5"/>
          <p:cNvSpPr/>
          <p:nvPr/>
        </p:nvSpPr>
        <p:spPr>
          <a:xfrm>
            <a:off x="355599" y="2837180"/>
            <a:ext cx="5676900" cy="661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89737" y="2778762"/>
            <a:ext cx="5664201" cy="6974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4171" y="1501178"/>
            <a:ext cx="10506709" cy="7569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7828880" algn="l"/>
              </a:tabLst>
            </a:pPr>
            <a:r>
              <a:rPr sz="2400" dirty="0">
                <a:solidFill>
                  <a:srgbClr val="25364F"/>
                </a:solidFill>
                <a:latin typeface="Book Antiqua"/>
                <a:cs typeface="Book Antiqua"/>
              </a:rPr>
              <a:t>1473 - 1543. </a:t>
            </a:r>
            <a:r>
              <a:rPr sz="2400" spc="-6" dirty="0">
                <a:solidFill>
                  <a:srgbClr val="25364F"/>
                </a:solidFill>
                <a:latin typeface="Book Antiqua"/>
                <a:cs typeface="Book Antiqua"/>
              </a:rPr>
              <a:t>Poland. Priest, mathematician</a:t>
            </a:r>
            <a:r>
              <a:rPr sz="2400" spc="8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25364F"/>
                </a:solidFill>
                <a:latin typeface="Book Antiqua"/>
                <a:cs typeface="Book Antiqua"/>
              </a:rPr>
              <a:t>&amp;</a:t>
            </a:r>
            <a:r>
              <a:rPr sz="2400" spc="1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400" spc="-6" dirty="0">
                <a:solidFill>
                  <a:srgbClr val="25364F"/>
                </a:solidFill>
                <a:latin typeface="Book Antiqua"/>
                <a:cs typeface="Book Antiqua"/>
              </a:rPr>
              <a:t>astronomer.	Heliocentric</a:t>
            </a:r>
            <a:r>
              <a:rPr sz="2400" spc="-4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400" spc="-6" dirty="0">
                <a:solidFill>
                  <a:srgbClr val="25364F"/>
                </a:solidFill>
                <a:latin typeface="Book Antiqua"/>
                <a:cs typeface="Book Antiqua"/>
              </a:rPr>
              <a:t>model.</a:t>
            </a:r>
            <a:endParaRPr sz="2400">
              <a:latin typeface="Book Antiqua"/>
              <a:cs typeface="Book Antiqua"/>
            </a:endParaRPr>
          </a:p>
          <a:p>
            <a:pPr marL="1686763"/>
            <a:r>
              <a:rPr sz="24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On </a:t>
            </a:r>
            <a:r>
              <a:rPr sz="2400" b="1" i="1" spc="-10" dirty="0">
                <a:solidFill>
                  <a:srgbClr val="25364F"/>
                </a:solidFill>
                <a:latin typeface="Book Antiqua"/>
                <a:cs typeface="Book Antiqua"/>
              </a:rPr>
              <a:t>The </a:t>
            </a:r>
            <a:r>
              <a:rPr sz="24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Revolutions of the Heavenly Spheres</a:t>
            </a:r>
            <a:r>
              <a:rPr sz="2400" b="1" i="1" spc="3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400" spc="-6" dirty="0">
                <a:solidFill>
                  <a:srgbClr val="25364F"/>
                </a:solidFill>
                <a:latin typeface="Book Antiqua"/>
                <a:cs typeface="Book Antiqua"/>
              </a:rPr>
              <a:t>(1543)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39" y="448312"/>
            <a:ext cx="12217399" cy="1852992"/>
          </a:xfrm>
          <a:prstGeom prst="rect">
            <a:avLst/>
          </a:prstGeom>
        </p:spPr>
        <p:txBody>
          <a:bodyPr vert="horz" wrap="square" lIns="0" tIns="173114" rIns="0" bIns="0" rtlCol="0">
            <a:spAutoFit/>
          </a:bodyPr>
          <a:lstStyle/>
          <a:p>
            <a:pPr marL="1076750" marR="5080" indent="-333549">
              <a:lnSpc>
                <a:spcPts val="6579"/>
              </a:lnSpc>
              <a:spcBef>
                <a:spcPts val="735"/>
              </a:spcBef>
            </a:pPr>
            <a:r>
              <a:rPr sz="5800" spc="-60" dirty="0"/>
              <a:t>What </a:t>
            </a:r>
            <a:r>
              <a:rPr sz="5800" spc="-294" dirty="0"/>
              <a:t>was </a:t>
            </a:r>
            <a:r>
              <a:rPr sz="5800" spc="-125" dirty="0"/>
              <a:t>Nicolaus </a:t>
            </a:r>
            <a:r>
              <a:rPr sz="5800" spc="36" dirty="0"/>
              <a:t>Copernicus’  </a:t>
            </a:r>
            <a:r>
              <a:rPr sz="5800" spc="-129" dirty="0"/>
              <a:t>intent </a:t>
            </a:r>
            <a:r>
              <a:rPr sz="5800" spc="-60" dirty="0"/>
              <a:t>in </a:t>
            </a:r>
            <a:r>
              <a:rPr sz="5800" spc="-159" dirty="0"/>
              <a:t>writing </a:t>
            </a:r>
            <a:r>
              <a:rPr sz="5800" spc="-114" dirty="0"/>
              <a:t>these</a:t>
            </a:r>
            <a:r>
              <a:rPr sz="5800" spc="415" dirty="0"/>
              <a:t> </a:t>
            </a:r>
            <a:r>
              <a:rPr sz="5800" spc="-70" dirty="0"/>
              <a:t>words?</a:t>
            </a:r>
            <a:endParaRPr sz="5800"/>
          </a:p>
        </p:txBody>
      </p:sp>
      <p:sp>
        <p:nvSpPr>
          <p:cNvPr id="5" name="object 5"/>
          <p:cNvSpPr txBox="1"/>
          <p:nvPr/>
        </p:nvSpPr>
        <p:spPr>
          <a:xfrm>
            <a:off x="293371" y="3498851"/>
            <a:ext cx="12402820" cy="504497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578316" marR="5080" indent="-549164">
              <a:spcBef>
                <a:spcPts val="100"/>
              </a:spcBef>
            </a:pPr>
            <a:r>
              <a:rPr sz="2800" spc="-10" dirty="0">
                <a:solidFill>
                  <a:srgbClr val="25364F"/>
                </a:solidFill>
                <a:latin typeface="Book Antiqua"/>
                <a:cs typeface="Book Antiqua"/>
              </a:rPr>
              <a:t>Source: </a:t>
            </a:r>
            <a:r>
              <a:rPr sz="2800" spc="-6" dirty="0">
                <a:solidFill>
                  <a:srgbClr val="25364F"/>
                </a:solidFill>
                <a:latin typeface="Book Antiqua"/>
                <a:cs typeface="Book Antiqua"/>
              </a:rPr>
              <a:t>Nicolaus Copernicus, Polish priest </a:t>
            </a:r>
            <a:r>
              <a:rPr sz="2800" dirty="0">
                <a:solidFill>
                  <a:srgbClr val="25364F"/>
                </a:solidFill>
                <a:latin typeface="Book Antiqua"/>
                <a:cs typeface="Book Antiqua"/>
              </a:rPr>
              <a:t>and </a:t>
            </a:r>
            <a:r>
              <a:rPr sz="2800" spc="-6" dirty="0">
                <a:solidFill>
                  <a:srgbClr val="25364F"/>
                </a:solidFill>
                <a:latin typeface="Book Antiqua"/>
                <a:cs typeface="Book Antiqua"/>
              </a:rPr>
              <a:t>astronomer, dedication to Pope  Paul III </a:t>
            </a:r>
            <a:r>
              <a:rPr sz="2800" dirty="0">
                <a:solidFill>
                  <a:srgbClr val="25364F"/>
                </a:solidFill>
                <a:latin typeface="Book Antiqua"/>
                <a:cs typeface="Book Antiqua"/>
              </a:rPr>
              <a:t>in </a:t>
            </a:r>
            <a:r>
              <a:rPr sz="2800" spc="-6" dirty="0">
                <a:solidFill>
                  <a:srgbClr val="25364F"/>
                </a:solidFill>
                <a:latin typeface="Book Antiqua"/>
                <a:cs typeface="Book Antiqua"/>
              </a:rPr>
              <a:t>his book, </a:t>
            </a:r>
            <a:r>
              <a:rPr sz="28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On </a:t>
            </a:r>
            <a:r>
              <a:rPr sz="2800" b="1" i="1" dirty="0">
                <a:solidFill>
                  <a:srgbClr val="25364F"/>
                </a:solidFill>
                <a:latin typeface="Book Antiqua"/>
                <a:cs typeface="Book Antiqua"/>
              </a:rPr>
              <a:t>The </a:t>
            </a:r>
            <a:r>
              <a:rPr sz="28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Revolution Of The Heavenly Spheres </a:t>
            </a:r>
            <a:r>
              <a:rPr sz="2800" dirty="0">
                <a:solidFill>
                  <a:srgbClr val="25364F"/>
                </a:solidFill>
                <a:latin typeface="Book Antiqua"/>
                <a:cs typeface="Book Antiqua"/>
              </a:rPr>
              <a:t>(1543)</a:t>
            </a:r>
            <a:endParaRPr sz="2800" dirty="0">
              <a:latin typeface="Book Antiqua"/>
              <a:cs typeface="Book Antiqua"/>
            </a:endParaRPr>
          </a:p>
          <a:p>
            <a:pPr>
              <a:spcBef>
                <a:spcPts val="26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699" marR="74202">
              <a:lnSpc>
                <a:spcPct val="99900"/>
              </a:lnSpc>
              <a:tabLst>
                <a:tab pos="6592988" algn="l"/>
                <a:tab pos="8298132" algn="l"/>
                <a:tab pos="8370431" algn="l"/>
                <a:tab pos="9014064" algn="l"/>
              </a:tabLst>
            </a:pP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learned and the unlearned alike may see that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shrink from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man’s  </a:t>
            </a:r>
            <a:r>
              <a:rPr sz="3000" i="1" spc="-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criticism.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to your </a:t>
            </a:r>
            <a:r>
              <a:rPr sz="3000" i="1" spc="-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Holiness rather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to</a:t>
            </a:r>
            <a:r>
              <a:rPr sz="3000" i="1" spc="2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anyone</a:t>
            </a:r>
            <a:r>
              <a:rPr sz="3000" i="1" spc="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i="1" spc="-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3000" i="1" spc="-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chosen to  dedicate these studies of mine. In this </a:t>
            </a:r>
            <a:r>
              <a:rPr sz="3000" i="1" spc="-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corner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earth </a:t>
            </a:r>
            <a:r>
              <a:rPr sz="3000" i="1" spc="-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live, 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regarded as the most eminent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virtue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dignity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your </a:t>
            </a:r>
            <a:r>
              <a:rPr sz="3000" i="1" spc="-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Office,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because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your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of </a:t>
            </a:r>
            <a:r>
              <a:rPr sz="3000" i="1" spc="-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sz="3000" i="1" spc="5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science.	You,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your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and  judgement, can </a:t>
            </a:r>
            <a:r>
              <a:rPr sz="3000" i="1" spc="-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readily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slanders</a:t>
            </a:r>
            <a:r>
              <a:rPr sz="3000" i="1" spc="1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i="1" spc="-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biting.	Mathematics are for  </a:t>
            </a:r>
            <a:r>
              <a:rPr sz="3000" i="1" spc="-10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mathematicians,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they, if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3000" i="1" spc="135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wholly</a:t>
            </a:r>
            <a:r>
              <a:rPr sz="3000" i="1" spc="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deceived,		will </a:t>
            </a:r>
            <a:r>
              <a:rPr sz="3000" i="1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my labors  contribute even to the well being of the</a:t>
            </a:r>
            <a:r>
              <a:rPr sz="3000" i="1" spc="2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i="1" spc="-6" dirty="0">
                <a:solidFill>
                  <a:srgbClr val="2536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church.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01" y="901738"/>
            <a:ext cx="7592058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-139" dirty="0"/>
              <a:t>Nicolaus</a:t>
            </a:r>
            <a:r>
              <a:rPr sz="6400" spc="-65" dirty="0"/>
              <a:t> </a:t>
            </a:r>
            <a:r>
              <a:rPr sz="6400" spc="-6" dirty="0"/>
              <a:t>Copernicus</a:t>
            </a:r>
            <a:endParaRPr sz="6400"/>
          </a:p>
        </p:txBody>
      </p:sp>
      <p:sp>
        <p:nvSpPr>
          <p:cNvPr id="5" name="object 5"/>
          <p:cNvSpPr txBox="1"/>
          <p:nvPr/>
        </p:nvSpPr>
        <p:spPr>
          <a:xfrm>
            <a:off x="394969" y="3290572"/>
            <a:ext cx="5099051" cy="375743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469899" marR="5080" indent="-457200">
              <a:lnSpc>
                <a:spcPct val="99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What were the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anomalies? </a:t>
            </a:r>
            <a:endParaRPr lang="en-US" sz="3000" spc="-6" dirty="0">
              <a:solidFill>
                <a:srgbClr val="25364F"/>
              </a:solidFill>
              <a:latin typeface="Book Antiqua"/>
              <a:cs typeface="Book Antiqua"/>
            </a:endParaRPr>
          </a:p>
          <a:p>
            <a:pPr marL="469899" marR="5080" indent="-457200">
              <a:lnSpc>
                <a:spcPct val="99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6" dirty="0">
                <a:solidFill>
                  <a:srgbClr val="25364F"/>
                </a:solidFill>
                <a:latin typeface="Book Antiqua"/>
                <a:cs typeface="Book Antiqua"/>
              </a:rPr>
              <a:t>He concluded that the Sun, not the earth had to be the center of the universe.</a:t>
            </a:r>
          </a:p>
          <a:p>
            <a:pPr marL="469899" marR="5080" indent="-457200">
              <a:lnSpc>
                <a:spcPct val="99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6" dirty="0">
                <a:solidFill>
                  <a:srgbClr val="25364F"/>
                </a:solidFill>
                <a:latin typeface="Book Antiqua"/>
                <a:cs typeface="Book Antiqua"/>
              </a:rPr>
              <a:t>Postulated that math could prove his theories.</a:t>
            </a:r>
          </a:p>
          <a:p>
            <a:pPr marL="12699" marR="5080">
              <a:lnSpc>
                <a:spcPct val="99900"/>
              </a:lnSpc>
              <a:spcBef>
                <a:spcPts val="100"/>
              </a:spcBef>
            </a:pP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endParaRPr lang="en-US" sz="3000" spc="-6" dirty="0">
              <a:solidFill>
                <a:srgbClr val="25364F"/>
              </a:solidFill>
              <a:latin typeface="Book Antiqua"/>
              <a:cs typeface="Book Antiqua"/>
            </a:endParaRPr>
          </a:p>
          <a:p>
            <a:pPr marL="12699" marR="5080">
              <a:lnSpc>
                <a:spcPct val="99900"/>
              </a:lnSpc>
              <a:spcBef>
                <a:spcPts val="100"/>
              </a:spcBef>
            </a:pPr>
            <a:endParaRPr sz="30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6129" y="2894331"/>
            <a:ext cx="6896100" cy="6262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3043-CCC4-4840-B8A6-D982D02E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AF862-EFD0-41BE-AA91-D0FA3542C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200" y="1523999"/>
            <a:ext cx="10468609" cy="295465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Jewish, Protestant, and Catholic scholars were angry at this as it raised uncomfortable questions about the importance of mankind.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Martin Luther called him a fool.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In 1616 his theories were denounced by the Catholic Church</a:t>
            </a:r>
          </a:p>
        </p:txBody>
      </p:sp>
    </p:spTree>
    <p:extLst>
      <p:ext uri="{BB962C8B-B14F-4D97-AF65-F5344CB8AC3E}">
        <p14:creationId xmlns:p14="http://schemas.microsoft.com/office/powerpoint/2010/main" val="62067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3" y="476289"/>
            <a:ext cx="12043410" cy="189229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60" dirty="0"/>
              <a:t>Tycho</a:t>
            </a:r>
            <a:r>
              <a:rPr sz="6400" spc="-20" dirty="0"/>
              <a:t> </a:t>
            </a:r>
            <a:r>
              <a:rPr sz="6400" spc="-220" dirty="0"/>
              <a:t>Brahe</a:t>
            </a:r>
            <a:endParaRPr sz="6400"/>
          </a:p>
          <a:p>
            <a:pPr marL="2858625" marR="5080" indent="-2845956">
              <a:lnSpc>
                <a:spcPts val="3339"/>
              </a:lnSpc>
              <a:spcBef>
                <a:spcPts val="405"/>
              </a:spcBef>
              <a:tabLst>
                <a:tab pos="6343766" algn="l"/>
              </a:tabLst>
            </a:pPr>
            <a:r>
              <a:rPr sz="3000" spc="-80" dirty="0"/>
              <a:t>1546-1601. </a:t>
            </a:r>
            <a:r>
              <a:rPr sz="3000" spc="-70" dirty="0"/>
              <a:t>Denmark (then </a:t>
            </a:r>
            <a:r>
              <a:rPr sz="3000" spc="-16" dirty="0"/>
              <a:t>Sweden). </a:t>
            </a:r>
            <a:r>
              <a:rPr sz="3000" spc="-50" dirty="0"/>
              <a:t>Mapped </a:t>
            </a:r>
            <a:r>
              <a:rPr sz="3000" spc="-60" dirty="0"/>
              <a:t>the </a:t>
            </a:r>
            <a:r>
              <a:rPr sz="3000" spc="-125" dirty="0"/>
              <a:t>stars. </a:t>
            </a:r>
            <a:r>
              <a:rPr sz="3000" spc="10" dirty="0"/>
              <a:t>Documented </a:t>
            </a:r>
            <a:r>
              <a:rPr sz="3000" spc="-229" dirty="0"/>
              <a:t>a  </a:t>
            </a:r>
            <a:r>
              <a:rPr sz="3000" spc="-40" dirty="0"/>
              <a:t>new </a:t>
            </a:r>
            <a:r>
              <a:rPr sz="3000" spc="-159" dirty="0"/>
              <a:t>star</a:t>
            </a:r>
            <a:r>
              <a:rPr sz="3000" spc="65" dirty="0"/>
              <a:t> </a:t>
            </a:r>
            <a:r>
              <a:rPr sz="3000" spc="26" dirty="0"/>
              <a:t>or</a:t>
            </a:r>
            <a:r>
              <a:rPr sz="3000" spc="10" dirty="0"/>
              <a:t> </a:t>
            </a:r>
            <a:r>
              <a:rPr sz="3000" spc="6" dirty="0"/>
              <a:t>“nova.”	</a:t>
            </a:r>
            <a:r>
              <a:rPr sz="3000" spc="-60" dirty="0"/>
              <a:t>Observatory </a:t>
            </a:r>
            <a:r>
              <a:rPr sz="3000" spc="-201" dirty="0"/>
              <a:t>at</a:t>
            </a:r>
            <a:r>
              <a:rPr sz="3000" spc="50" dirty="0"/>
              <a:t> </a:t>
            </a:r>
            <a:r>
              <a:rPr sz="3000" spc="-50" dirty="0"/>
              <a:t>Uraniborg.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546100" y="2716529"/>
            <a:ext cx="4437380" cy="6592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3352" y="2716529"/>
            <a:ext cx="7092949" cy="6592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03" y="38"/>
            <a:ext cx="6181724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-125" dirty="0"/>
              <a:t>Johannes</a:t>
            </a:r>
            <a:r>
              <a:rPr sz="6400" spc="-36" dirty="0"/>
              <a:t> </a:t>
            </a:r>
            <a:r>
              <a:rPr sz="6400" spc="-85" dirty="0"/>
              <a:t>Kepler</a:t>
            </a:r>
            <a:endParaRPr sz="6400" dirty="0"/>
          </a:p>
        </p:txBody>
      </p:sp>
      <p:sp>
        <p:nvSpPr>
          <p:cNvPr id="5" name="object 5"/>
          <p:cNvSpPr txBox="1"/>
          <p:nvPr/>
        </p:nvSpPr>
        <p:spPr>
          <a:xfrm>
            <a:off x="25402" y="879331"/>
            <a:ext cx="10454005" cy="188769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800" spc="-75" dirty="0">
                <a:solidFill>
                  <a:srgbClr val="24364F"/>
                </a:solidFill>
                <a:latin typeface="Century"/>
                <a:cs typeface="Century"/>
              </a:rPr>
              <a:t>1571-1630. </a:t>
            </a:r>
            <a:r>
              <a:rPr sz="2800" spc="-60" dirty="0">
                <a:solidFill>
                  <a:srgbClr val="24364F"/>
                </a:solidFill>
                <a:latin typeface="Century"/>
                <a:cs typeface="Century"/>
              </a:rPr>
              <a:t>German </a:t>
            </a:r>
            <a:r>
              <a:rPr sz="2800" spc="-135" dirty="0">
                <a:solidFill>
                  <a:srgbClr val="24364F"/>
                </a:solidFill>
                <a:latin typeface="Century"/>
                <a:cs typeface="Century"/>
              </a:rPr>
              <a:t>(But </a:t>
            </a:r>
            <a:r>
              <a:rPr sz="2800" spc="-46" dirty="0">
                <a:solidFill>
                  <a:srgbClr val="24364F"/>
                </a:solidFill>
                <a:latin typeface="Century"/>
                <a:cs typeface="Century"/>
              </a:rPr>
              <a:t>spent </a:t>
            </a:r>
            <a:r>
              <a:rPr sz="2800" spc="-6" dirty="0">
                <a:solidFill>
                  <a:srgbClr val="24364F"/>
                </a:solidFill>
                <a:latin typeface="Century"/>
                <a:cs typeface="Century"/>
              </a:rPr>
              <a:t>much </a:t>
            </a:r>
            <a:r>
              <a:rPr sz="2800" spc="-70" dirty="0">
                <a:solidFill>
                  <a:srgbClr val="24364F"/>
                </a:solidFill>
                <a:latin typeface="Century"/>
                <a:cs typeface="Century"/>
              </a:rPr>
              <a:t>time </a:t>
            </a:r>
            <a:r>
              <a:rPr sz="2800" spc="-30" dirty="0">
                <a:solidFill>
                  <a:srgbClr val="24364F"/>
                </a:solidFill>
                <a:latin typeface="Century"/>
                <a:cs typeface="Century"/>
              </a:rPr>
              <a:t>in </a:t>
            </a:r>
            <a:r>
              <a:rPr sz="2800" spc="-70" dirty="0">
                <a:solidFill>
                  <a:srgbClr val="24364F"/>
                </a:solidFill>
                <a:latin typeface="Century"/>
                <a:cs typeface="Century"/>
              </a:rPr>
              <a:t>Prague, </a:t>
            </a:r>
            <a:r>
              <a:rPr sz="2800" spc="-95" dirty="0">
                <a:solidFill>
                  <a:srgbClr val="24364F"/>
                </a:solidFill>
                <a:latin typeface="Century"/>
                <a:cs typeface="Century"/>
              </a:rPr>
              <a:t>Austria</a:t>
            </a:r>
            <a:r>
              <a:rPr sz="2800" spc="585" dirty="0">
                <a:solidFill>
                  <a:srgbClr val="24364F"/>
                </a:solidFill>
                <a:latin typeface="Century"/>
                <a:cs typeface="Century"/>
              </a:rPr>
              <a:t> </a:t>
            </a:r>
            <a:r>
              <a:rPr sz="2800" spc="-110" dirty="0">
                <a:solidFill>
                  <a:srgbClr val="24364F"/>
                </a:solidFill>
                <a:latin typeface="Century"/>
                <a:cs typeface="Century"/>
              </a:rPr>
              <a:t>&amp;</a:t>
            </a:r>
            <a:r>
              <a:rPr lang="en-US" sz="2800" spc="-110" dirty="0">
                <a:solidFill>
                  <a:srgbClr val="24364F"/>
                </a:solidFill>
                <a:latin typeface="Century"/>
                <a:cs typeface="Century"/>
              </a:rPr>
              <a:t> </a:t>
            </a:r>
            <a:r>
              <a:rPr lang="en-US" sz="2800" spc="-50" dirty="0" err="1">
                <a:solidFill>
                  <a:srgbClr val="24364F"/>
                </a:solidFill>
                <a:latin typeface="Century"/>
                <a:cs typeface="Century"/>
              </a:rPr>
              <a:t>Uraniborg</a:t>
            </a:r>
            <a:r>
              <a:rPr lang="en-US" sz="2800" spc="-50" dirty="0">
                <a:solidFill>
                  <a:srgbClr val="24364F"/>
                </a:solidFill>
                <a:latin typeface="Century"/>
                <a:cs typeface="Century"/>
              </a:rPr>
              <a:t> </a:t>
            </a:r>
            <a:r>
              <a:rPr lang="en-US" sz="2800" spc="-171" dirty="0">
                <a:solidFill>
                  <a:srgbClr val="24364F"/>
                </a:solidFill>
                <a:latin typeface="Century"/>
                <a:cs typeface="Century"/>
              </a:rPr>
              <a:t>as</a:t>
            </a:r>
            <a:r>
              <a:rPr lang="en-US" sz="2800" spc="-110" dirty="0">
                <a:solidFill>
                  <a:srgbClr val="24364F"/>
                </a:solidFill>
                <a:latin typeface="Century"/>
                <a:cs typeface="Century"/>
              </a:rPr>
              <a:t> </a:t>
            </a:r>
            <a:r>
              <a:rPr lang="en-US" sz="2800" spc="-60" dirty="0">
                <a:solidFill>
                  <a:srgbClr val="24364F"/>
                </a:solidFill>
                <a:latin typeface="Century"/>
                <a:cs typeface="Century"/>
              </a:rPr>
              <a:t>Brahe’s understudy). </a:t>
            </a:r>
            <a:r>
              <a:rPr lang="en-US" sz="2800" spc="10" dirty="0">
                <a:solidFill>
                  <a:srgbClr val="24364F"/>
                </a:solidFill>
                <a:latin typeface="Century"/>
                <a:cs typeface="Century"/>
              </a:rPr>
              <a:t>Developed </a:t>
            </a:r>
            <a:r>
              <a:rPr lang="en-US" sz="2800" spc="-125" dirty="0">
                <a:solidFill>
                  <a:srgbClr val="24364F"/>
                </a:solidFill>
                <a:latin typeface="Century"/>
                <a:cs typeface="Century"/>
              </a:rPr>
              <a:t>laws</a:t>
            </a:r>
            <a:r>
              <a:rPr lang="en-US" sz="2800" spc="129" dirty="0">
                <a:solidFill>
                  <a:srgbClr val="24364F"/>
                </a:solidFill>
                <a:latin typeface="Century"/>
                <a:cs typeface="Century"/>
              </a:rPr>
              <a:t> </a:t>
            </a:r>
            <a:r>
              <a:rPr lang="en-US" sz="2800" spc="75" dirty="0">
                <a:solidFill>
                  <a:srgbClr val="24364F"/>
                </a:solidFill>
                <a:latin typeface="Century"/>
                <a:cs typeface="Century"/>
              </a:rPr>
              <a:t>of </a:t>
            </a:r>
            <a:r>
              <a:rPr lang="en-US" sz="2800" spc="-100" dirty="0">
                <a:solidFill>
                  <a:srgbClr val="24364F"/>
                </a:solidFill>
                <a:latin typeface="Century"/>
                <a:cs typeface="Century"/>
              </a:rPr>
              <a:t>planetary</a:t>
            </a:r>
            <a:r>
              <a:rPr lang="en-US" sz="2800" spc="-26" dirty="0">
                <a:solidFill>
                  <a:srgbClr val="24364F"/>
                </a:solidFill>
                <a:latin typeface="Century"/>
                <a:cs typeface="Century"/>
              </a:rPr>
              <a:t> </a:t>
            </a:r>
            <a:r>
              <a:rPr lang="en-US" sz="2800" dirty="0">
                <a:solidFill>
                  <a:srgbClr val="24364F"/>
                </a:solidFill>
                <a:latin typeface="Century"/>
                <a:cs typeface="Century"/>
              </a:rPr>
              <a:t>motion</a:t>
            </a:r>
            <a:r>
              <a:rPr lang="en-US" sz="3400" dirty="0">
                <a:solidFill>
                  <a:srgbClr val="24364F"/>
                </a:solidFill>
                <a:latin typeface="Century"/>
                <a:cs typeface="Century"/>
              </a:rPr>
              <a:t>. </a:t>
            </a:r>
            <a:r>
              <a:rPr lang="en-US" sz="2800" i="1" spc="10" dirty="0">
                <a:latin typeface="Book Antiqua"/>
                <a:cs typeface="Book Antiqua"/>
              </a:rPr>
              <a:t>A </a:t>
            </a:r>
            <a:r>
              <a:rPr lang="en-US" sz="2800" i="1" spc="10" dirty="0" err="1">
                <a:latin typeface="Book Antiqua"/>
                <a:cs typeface="Book Antiqua"/>
              </a:rPr>
              <a:t>stronomia</a:t>
            </a:r>
            <a:r>
              <a:rPr lang="en-US" sz="2800" i="1" spc="10" dirty="0">
                <a:latin typeface="Book Antiqua"/>
                <a:cs typeface="Book Antiqua"/>
              </a:rPr>
              <a:t> </a:t>
            </a:r>
            <a:r>
              <a:rPr lang="en-US" sz="2800" i="1" dirty="0">
                <a:latin typeface="Book Antiqua"/>
                <a:cs typeface="Book Antiqua"/>
              </a:rPr>
              <a:t>Nova</a:t>
            </a:r>
            <a:r>
              <a:rPr lang="en-US" sz="2800" dirty="0">
                <a:latin typeface="Century"/>
                <a:cs typeface="Century"/>
              </a:rPr>
              <a:t>,</a:t>
            </a:r>
            <a:r>
              <a:rPr lang="en-US" sz="2800" spc="-60" dirty="0">
                <a:latin typeface="Century"/>
                <a:cs typeface="Century"/>
              </a:rPr>
              <a:t> </a:t>
            </a:r>
            <a:r>
              <a:rPr lang="en-US" sz="2800" spc="-105" dirty="0">
                <a:latin typeface="Century"/>
                <a:cs typeface="Century"/>
              </a:rPr>
              <a:t>1609</a:t>
            </a:r>
            <a:endParaRPr lang="en-US" sz="2800" dirty="0">
              <a:latin typeface="Century"/>
              <a:cs typeface="Century"/>
            </a:endParaRPr>
          </a:p>
          <a:p>
            <a:pPr marL="12699">
              <a:spcBef>
                <a:spcPts val="100"/>
              </a:spcBef>
            </a:pPr>
            <a:endParaRPr sz="2800" dirty="0">
              <a:latin typeface="Century"/>
              <a:cs typeface="Century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62501" y="2755900"/>
            <a:ext cx="8089900" cy="666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6550" y="2730500"/>
            <a:ext cx="4852671" cy="666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46238" y="3073400"/>
            <a:ext cx="10789921" cy="62895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 marR="5080">
              <a:lnSpc>
                <a:spcPct val="99900"/>
              </a:lnSpc>
              <a:spcBef>
                <a:spcPts val="105"/>
              </a:spcBef>
            </a:pP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"—but for us,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who, by divine kindness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were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given an accurate 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observer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such as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Tycho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de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Brahe, for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us it is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fitting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that </a:t>
            </a:r>
            <a:r>
              <a:rPr sz="3400" spc="-10" dirty="0">
                <a:solidFill>
                  <a:srgbClr val="25364F"/>
                </a:solidFill>
                <a:latin typeface="Times New Roman"/>
                <a:cs typeface="Times New Roman"/>
              </a:rPr>
              <a:t>we 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should acknowledge this divine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gift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and put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it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to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use—  Henceforth,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I shall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lead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the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way toward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that goal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according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to 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my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own ideas.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For,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if I had believed that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we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could ignore 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those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eight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minutes [of deviation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in the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predicted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path of 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Mars],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I would have patched up my hypothesis</a:t>
            </a:r>
            <a:r>
              <a:rPr sz="3400" spc="-10" dirty="0">
                <a:solidFill>
                  <a:srgbClr val="25364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accordingly.</a:t>
            </a:r>
            <a:endParaRPr sz="3400">
              <a:latin typeface="Times New Roman"/>
              <a:cs typeface="Times New Roman"/>
            </a:endParaRPr>
          </a:p>
          <a:p>
            <a:pPr marL="12699" marR="530131">
              <a:lnSpc>
                <a:spcPts val="4079"/>
              </a:lnSpc>
              <a:spcBef>
                <a:spcPts val="125"/>
              </a:spcBef>
            </a:pP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But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since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it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was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not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permissible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to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ignore them, those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eight 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minutes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point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the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road to a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complete reformation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of 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astronomy."</a:t>
            </a:r>
            <a:endParaRPr sz="3400">
              <a:latin typeface="Times New Roman"/>
              <a:cs typeface="Times New Roman"/>
            </a:endParaRPr>
          </a:p>
          <a:p>
            <a:pPr marL="12699">
              <a:lnSpc>
                <a:spcPts val="3935"/>
              </a:lnSpc>
            </a:pP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- Johannes</a:t>
            </a:r>
            <a:r>
              <a:rPr sz="3400" spc="-16" dirty="0">
                <a:solidFill>
                  <a:srgbClr val="25364F"/>
                </a:solidFill>
                <a:latin typeface="Times New Roman"/>
                <a:cs typeface="Times New Roman"/>
              </a:rPr>
              <a:t> </a:t>
            </a:r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Kepler</a:t>
            </a:r>
            <a:endParaRPr sz="3400">
              <a:latin typeface="Times New Roman"/>
              <a:cs typeface="Times New Roman"/>
            </a:endParaRPr>
          </a:p>
          <a:p>
            <a:pPr marL="12699"/>
            <a:r>
              <a:rPr sz="3400" spc="-6" dirty="0">
                <a:solidFill>
                  <a:srgbClr val="25364F"/>
                </a:solidFill>
                <a:latin typeface="Times New Roman"/>
                <a:cs typeface="Times New Roman"/>
              </a:rPr>
              <a:t>“The New Astronomy” </a:t>
            </a:r>
            <a:r>
              <a:rPr sz="3400" i="1" spc="-6" dirty="0">
                <a:solidFill>
                  <a:srgbClr val="25364F"/>
                </a:solidFill>
                <a:latin typeface="Times New Roman"/>
                <a:cs typeface="Times New Roman"/>
              </a:rPr>
              <a:t>Astronomia </a:t>
            </a:r>
            <a:r>
              <a:rPr sz="3400" i="1" dirty="0">
                <a:solidFill>
                  <a:srgbClr val="25364F"/>
                </a:solidFill>
                <a:latin typeface="Times New Roman"/>
                <a:cs typeface="Times New Roman"/>
              </a:rPr>
              <a:t>Nova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,</a:t>
            </a:r>
            <a:r>
              <a:rPr sz="3400" spc="26" dirty="0">
                <a:solidFill>
                  <a:srgbClr val="25364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25364F"/>
                </a:solidFill>
                <a:latin typeface="Times New Roman"/>
                <a:cs typeface="Times New Roman"/>
              </a:rPr>
              <a:t>1609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8949" y="777240"/>
            <a:ext cx="9488171" cy="13665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97022" marR="5080" indent="-84975">
              <a:spcBef>
                <a:spcPts val="100"/>
              </a:spcBef>
            </a:pPr>
            <a:r>
              <a:rPr sz="4400" dirty="0">
                <a:solidFill>
                  <a:srgbClr val="25364F"/>
                </a:solidFill>
                <a:latin typeface="Book Antiqua"/>
                <a:cs typeface="Book Antiqua"/>
              </a:rPr>
              <a:t>What </a:t>
            </a:r>
            <a:r>
              <a:rPr sz="4400" spc="-6" dirty="0">
                <a:solidFill>
                  <a:srgbClr val="25364F"/>
                </a:solidFill>
                <a:latin typeface="Book Antiqua"/>
                <a:cs typeface="Book Antiqua"/>
              </a:rPr>
              <a:t>does this </a:t>
            </a:r>
            <a:r>
              <a:rPr sz="4400" dirty="0">
                <a:solidFill>
                  <a:srgbClr val="25364F"/>
                </a:solidFill>
                <a:latin typeface="Book Antiqua"/>
                <a:cs typeface="Book Antiqua"/>
              </a:rPr>
              <a:t>statement </a:t>
            </a:r>
            <a:r>
              <a:rPr sz="4400" spc="-6" dirty="0">
                <a:solidFill>
                  <a:srgbClr val="25364F"/>
                </a:solidFill>
                <a:latin typeface="Book Antiqua"/>
                <a:cs typeface="Book Antiqua"/>
              </a:rPr>
              <a:t>reveal about  </a:t>
            </a:r>
            <a:r>
              <a:rPr sz="4400" dirty="0">
                <a:solidFill>
                  <a:srgbClr val="25364F"/>
                </a:solidFill>
                <a:latin typeface="Book Antiqua"/>
                <a:cs typeface="Book Antiqua"/>
              </a:rPr>
              <a:t>the </a:t>
            </a:r>
            <a:r>
              <a:rPr sz="4400" spc="-6" dirty="0">
                <a:solidFill>
                  <a:srgbClr val="25364F"/>
                </a:solidFill>
                <a:latin typeface="Book Antiqua"/>
                <a:cs typeface="Book Antiqua"/>
              </a:rPr>
              <a:t>point of view of Johannes</a:t>
            </a:r>
            <a:r>
              <a:rPr sz="4400" spc="5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4400" spc="-6" dirty="0">
                <a:solidFill>
                  <a:srgbClr val="25364F"/>
                </a:solidFill>
                <a:latin typeface="Book Antiqua"/>
                <a:cs typeface="Book Antiqua"/>
              </a:rPr>
              <a:t>Kepler?</a:t>
            </a:r>
            <a:endParaRPr sz="4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03" y="901738"/>
            <a:ext cx="6181724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-125" dirty="0"/>
              <a:t>Johannes</a:t>
            </a:r>
            <a:r>
              <a:rPr sz="6400" spc="-36" dirty="0"/>
              <a:t> </a:t>
            </a:r>
            <a:r>
              <a:rPr sz="6400" spc="-85" dirty="0"/>
              <a:t>Kepler</a:t>
            </a:r>
            <a:endParaRPr sz="6400"/>
          </a:p>
        </p:txBody>
      </p:sp>
      <p:sp>
        <p:nvSpPr>
          <p:cNvPr id="5" name="object 5"/>
          <p:cNvSpPr/>
          <p:nvPr/>
        </p:nvSpPr>
        <p:spPr>
          <a:xfrm>
            <a:off x="313690" y="2978151"/>
            <a:ext cx="5801360" cy="637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76622" y="6134137"/>
            <a:ext cx="6621780" cy="2336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4100" y="6985000"/>
            <a:ext cx="1511300" cy="634999"/>
          </a:xfrm>
          <a:custGeom>
            <a:avLst/>
            <a:gdLst/>
            <a:ahLst/>
            <a:cxnLst/>
            <a:rect l="l" t="t" r="r" b="b"/>
            <a:pathLst>
              <a:path w="1511300" h="635000">
                <a:moveTo>
                  <a:pt x="952500" y="0"/>
                </a:moveTo>
                <a:lnTo>
                  <a:pt x="952500" y="215900"/>
                </a:lnTo>
                <a:lnTo>
                  <a:pt x="0" y="215900"/>
                </a:lnTo>
                <a:lnTo>
                  <a:pt x="0" y="419100"/>
                </a:lnTo>
                <a:lnTo>
                  <a:pt x="952500" y="419100"/>
                </a:lnTo>
                <a:lnTo>
                  <a:pt x="952500" y="635000"/>
                </a:lnTo>
                <a:lnTo>
                  <a:pt x="1511300" y="317500"/>
                </a:lnTo>
                <a:lnTo>
                  <a:pt x="952500" y="0"/>
                </a:lnTo>
                <a:close/>
              </a:path>
            </a:pathLst>
          </a:custGeom>
          <a:solidFill>
            <a:srgbClr val="668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75107" y="3430270"/>
            <a:ext cx="6233161" cy="231013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5080" algn="ctr">
              <a:lnSpc>
                <a:spcPct val="99900"/>
              </a:lnSpc>
              <a:spcBef>
                <a:spcPts val="100"/>
              </a:spcBef>
            </a:pP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Kepler abandoned his perfect circle  model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and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discovered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that an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ellipse  (an oval shape with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two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foci) could  precisely predict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planetary 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movement</a:t>
            </a:r>
            <a:endParaRPr sz="3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03" y="901738"/>
            <a:ext cx="6181724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-125" dirty="0"/>
              <a:t>Johannes</a:t>
            </a:r>
            <a:r>
              <a:rPr sz="6400" spc="-36" dirty="0"/>
              <a:t> </a:t>
            </a:r>
            <a:r>
              <a:rPr sz="6400" spc="-85" dirty="0"/>
              <a:t>Kepler</a:t>
            </a:r>
            <a:endParaRPr sz="6400"/>
          </a:p>
        </p:txBody>
      </p:sp>
      <p:sp>
        <p:nvSpPr>
          <p:cNvPr id="5" name="object 5"/>
          <p:cNvSpPr txBox="1"/>
          <p:nvPr/>
        </p:nvSpPr>
        <p:spPr>
          <a:xfrm>
            <a:off x="393701" y="3035304"/>
            <a:ext cx="5632449" cy="187230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537748">
              <a:spcBef>
                <a:spcPts val="100"/>
              </a:spcBef>
            </a:pP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What were the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anomalies? 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What was the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paradigm</a:t>
            </a:r>
            <a:r>
              <a:rPr sz="3000" spc="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shift?</a:t>
            </a:r>
            <a:endParaRPr sz="3000">
              <a:latin typeface="Book Antiqua"/>
              <a:cs typeface="Book Antiqua"/>
            </a:endParaRPr>
          </a:p>
          <a:p>
            <a:pPr marL="12699" marR="5080">
              <a:lnSpc>
                <a:spcPts val="3600"/>
              </a:lnSpc>
              <a:spcBef>
                <a:spcPts val="110"/>
              </a:spcBef>
            </a:pP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Could Kepler have accomplished 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this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without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Brahe?</a:t>
            </a:r>
            <a:endParaRPr sz="30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67600" y="2956560"/>
            <a:ext cx="4914900" cy="6010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9537" y="5321300"/>
            <a:ext cx="5257801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39" y="448348"/>
            <a:ext cx="12217399" cy="1924527"/>
          </a:xfrm>
          <a:prstGeom prst="rect">
            <a:avLst/>
          </a:prstGeom>
        </p:spPr>
        <p:txBody>
          <a:bodyPr vert="horz" wrap="square" lIns="0" tIns="99563" rIns="0" bIns="0" rtlCol="0">
            <a:spAutoFit/>
          </a:bodyPr>
          <a:lstStyle/>
          <a:p>
            <a:pPr marL="12699" marR="5080">
              <a:lnSpc>
                <a:spcPts val="7138"/>
              </a:lnSpc>
              <a:spcBef>
                <a:spcPts val="785"/>
              </a:spcBef>
            </a:pPr>
            <a:r>
              <a:rPr sz="6400" spc="30" dirty="0"/>
              <a:t>The </a:t>
            </a:r>
            <a:r>
              <a:rPr sz="6400" spc="-110" dirty="0"/>
              <a:t>Original </a:t>
            </a:r>
            <a:r>
              <a:rPr sz="6400" spc="-203" dirty="0"/>
              <a:t>Paradigm </a:t>
            </a:r>
            <a:r>
              <a:rPr sz="6400" spc="-326" dirty="0"/>
              <a:t>was  </a:t>
            </a:r>
            <a:r>
              <a:rPr sz="6400" spc="30" dirty="0"/>
              <a:t>Developed </a:t>
            </a:r>
            <a:r>
              <a:rPr sz="6400" spc="-70" dirty="0"/>
              <a:t>by </a:t>
            </a:r>
            <a:r>
              <a:rPr sz="6400" spc="-125" dirty="0"/>
              <a:t>the</a:t>
            </a:r>
            <a:r>
              <a:rPr sz="6400" spc="-6" dirty="0"/>
              <a:t> </a:t>
            </a:r>
            <a:r>
              <a:rPr sz="6400" spc="-110" dirty="0"/>
              <a:t>Greeks.</a:t>
            </a:r>
            <a:endParaRPr sz="6400"/>
          </a:p>
        </p:txBody>
      </p:sp>
      <p:sp>
        <p:nvSpPr>
          <p:cNvPr id="3" name="object 3"/>
          <p:cNvSpPr/>
          <p:nvPr/>
        </p:nvSpPr>
        <p:spPr>
          <a:xfrm>
            <a:off x="2184401" y="2948940"/>
            <a:ext cx="8636001" cy="5859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37" y="176568"/>
            <a:ext cx="5260341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-125" dirty="0"/>
              <a:t>Francis</a:t>
            </a:r>
            <a:r>
              <a:rPr sz="6400" spc="-60" dirty="0"/>
              <a:t> </a:t>
            </a:r>
            <a:r>
              <a:rPr sz="6400" spc="-55" dirty="0"/>
              <a:t>Bacon</a:t>
            </a:r>
            <a:endParaRPr sz="6400"/>
          </a:p>
        </p:txBody>
      </p:sp>
      <p:sp>
        <p:nvSpPr>
          <p:cNvPr id="5" name="object 5"/>
          <p:cNvSpPr txBox="1"/>
          <p:nvPr/>
        </p:nvSpPr>
        <p:spPr>
          <a:xfrm>
            <a:off x="393700" y="1148082"/>
            <a:ext cx="6921500" cy="108458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ts val="4170"/>
              </a:lnSpc>
              <a:spcBef>
                <a:spcPts val="100"/>
              </a:spcBef>
            </a:pPr>
            <a:r>
              <a:rPr sz="3600" spc="-95" dirty="0">
                <a:solidFill>
                  <a:srgbClr val="24364F"/>
                </a:solidFill>
                <a:latin typeface="Century"/>
                <a:cs typeface="Century"/>
              </a:rPr>
              <a:t>1561-1626. </a:t>
            </a:r>
            <a:r>
              <a:rPr sz="3600" spc="-55" dirty="0">
                <a:solidFill>
                  <a:srgbClr val="24364F"/>
                </a:solidFill>
                <a:latin typeface="Century"/>
                <a:cs typeface="Century"/>
              </a:rPr>
              <a:t>English.</a:t>
            </a:r>
            <a:r>
              <a:rPr sz="3600" spc="50" dirty="0">
                <a:solidFill>
                  <a:srgbClr val="24364F"/>
                </a:solidFill>
                <a:latin typeface="Century"/>
                <a:cs typeface="Century"/>
              </a:rPr>
              <a:t> </a:t>
            </a:r>
            <a:r>
              <a:rPr sz="3600" spc="-6" dirty="0">
                <a:solidFill>
                  <a:srgbClr val="24364F"/>
                </a:solidFill>
                <a:latin typeface="Century"/>
                <a:cs typeface="Century"/>
              </a:rPr>
              <a:t>Philosopher,</a:t>
            </a:r>
            <a:endParaRPr sz="3600">
              <a:latin typeface="Century"/>
              <a:cs typeface="Century"/>
            </a:endParaRPr>
          </a:p>
          <a:p>
            <a:pPr marL="3256861">
              <a:lnSpc>
                <a:spcPts val="4170"/>
              </a:lnSpc>
            </a:pPr>
            <a:r>
              <a:rPr sz="3600" spc="-100" dirty="0">
                <a:solidFill>
                  <a:srgbClr val="24364F"/>
                </a:solidFill>
                <a:latin typeface="Century"/>
                <a:cs typeface="Century"/>
              </a:rPr>
              <a:t>writer,</a:t>
            </a:r>
            <a:r>
              <a:rPr sz="3600" spc="-26" dirty="0">
                <a:solidFill>
                  <a:srgbClr val="24364F"/>
                </a:solidFill>
                <a:latin typeface="Century"/>
                <a:cs typeface="Century"/>
              </a:rPr>
              <a:t> </a:t>
            </a:r>
            <a:r>
              <a:rPr sz="3600" spc="-135" dirty="0">
                <a:solidFill>
                  <a:srgbClr val="24364F"/>
                </a:solidFill>
                <a:latin typeface="Century"/>
                <a:cs typeface="Century"/>
              </a:rPr>
              <a:t>statesman.</a:t>
            </a:r>
            <a:endParaRPr sz="3600">
              <a:latin typeface="Century"/>
              <a:cs typeface="Centur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29500" y="833120"/>
            <a:ext cx="5245100" cy="858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3480" y="8422678"/>
            <a:ext cx="5607686" cy="99770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358923">
              <a:spcBef>
                <a:spcPts val="100"/>
              </a:spcBef>
            </a:pPr>
            <a:r>
              <a:rPr sz="21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The New Atlantis</a:t>
            </a:r>
            <a:r>
              <a:rPr sz="2100" b="1" i="1" spc="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100" dirty="0">
                <a:solidFill>
                  <a:srgbClr val="25364F"/>
                </a:solidFill>
                <a:latin typeface="Book Antiqua"/>
                <a:cs typeface="Book Antiqua"/>
              </a:rPr>
              <a:t>(1627)</a:t>
            </a:r>
            <a:endParaRPr sz="2100">
              <a:latin typeface="Book Antiqua"/>
              <a:cs typeface="Book Antiqua"/>
            </a:endParaRPr>
          </a:p>
          <a:p>
            <a:pPr marL="12065" marR="5080" algn="ctr"/>
            <a:r>
              <a:rPr sz="2100" dirty="0">
                <a:solidFill>
                  <a:srgbClr val="25364F"/>
                </a:solidFill>
                <a:latin typeface="Book Antiqua"/>
                <a:cs typeface="Book Antiqua"/>
              </a:rPr>
              <a:t>What does </a:t>
            </a:r>
            <a:r>
              <a:rPr sz="2100" spc="-6" dirty="0">
                <a:solidFill>
                  <a:srgbClr val="25364F"/>
                </a:solidFill>
                <a:latin typeface="Book Antiqua"/>
                <a:cs typeface="Book Antiqua"/>
              </a:rPr>
              <a:t>the illustration reflect </a:t>
            </a:r>
            <a:r>
              <a:rPr sz="2100" dirty="0">
                <a:solidFill>
                  <a:srgbClr val="25364F"/>
                </a:solidFill>
                <a:latin typeface="Book Antiqua"/>
                <a:cs typeface="Book Antiqua"/>
              </a:rPr>
              <a:t>about </a:t>
            </a:r>
            <a:r>
              <a:rPr sz="2100" spc="-6" dirty="0">
                <a:solidFill>
                  <a:srgbClr val="25364F"/>
                </a:solidFill>
                <a:latin typeface="Book Antiqua"/>
                <a:cs typeface="Book Antiqua"/>
              </a:rPr>
              <a:t>Bacon’s  vision </a:t>
            </a:r>
            <a:r>
              <a:rPr sz="2100" dirty="0">
                <a:solidFill>
                  <a:srgbClr val="25364F"/>
                </a:solidFill>
                <a:latin typeface="Book Antiqua"/>
                <a:cs typeface="Book Antiqua"/>
              </a:rPr>
              <a:t>of </a:t>
            </a:r>
            <a:r>
              <a:rPr sz="2100" spc="-6" dirty="0">
                <a:solidFill>
                  <a:srgbClr val="25364F"/>
                </a:solidFill>
                <a:latin typeface="Book Antiqua"/>
                <a:cs typeface="Book Antiqua"/>
              </a:rPr>
              <a:t>science </a:t>
            </a:r>
            <a:r>
              <a:rPr sz="2100" dirty="0">
                <a:solidFill>
                  <a:srgbClr val="25364F"/>
                </a:solidFill>
                <a:latin typeface="Book Antiqua"/>
                <a:cs typeface="Book Antiqua"/>
              </a:rPr>
              <a:t>and</a:t>
            </a:r>
            <a:r>
              <a:rPr sz="2100" spc="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100" spc="-6" dirty="0">
                <a:solidFill>
                  <a:srgbClr val="25364F"/>
                </a:solidFill>
                <a:latin typeface="Book Antiqua"/>
                <a:cs typeface="Book Antiqua"/>
              </a:rPr>
              <a:t>humanity?</a:t>
            </a:r>
            <a:endParaRPr sz="21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49172" y="2838487"/>
            <a:ext cx="3435349" cy="5422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39" y="160020"/>
            <a:ext cx="11404599" cy="9428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22BD-4C03-441D-9D13-B941C434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Francis Bacon and the Scientific Method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F93F243-ACC8-4956-9496-90FC0ED6506A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1828800"/>
            <a:ext cx="11470640" cy="5718440"/>
          </a:xfrm>
          <a:prstGeom prst="rect">
            <a:avLst/>
          </a:prstGeom>
          <a:ln/>
        </p:spPr>
        <p:txBody>
          <a:bodyPr wrap="square" lIns="131016" tIns="65508" rIns="131016" bIns="65508">
            <a:spAutoFit/>
          </a:bodyPr>
          <a:lstStyle>
            <a:lvl1pPr marL="0">
              <a:defRPr sz="4300" b="0" i="1">
                <a:solidFill>
                  <a:srgbClr val="25364F"/>
                </a:solidFill>
                <a:latin typeface="Arial"/>
                <a:ea typeface="+mn-ea"/>
                <a:cs typeface="Arial"/>
              </a:defRPr>
            </a:lvl1pPr>
            <a:lvl2pPr marL="456563">
              <a:defRPr>
                <a:latin typeface="+mn-lt"/>
                <a:ea typeface="+mn-ea"/>
                <a:cs typeface="+mn-cs"/>
              </a:defRPr>
            </a:lvl2pPr>
            <a:lvl3pPr marL="913133">
              <a:defRPr>
                <a:latin typeface="+mn-lt"/>
                <a:ea typeface="+mn-ea"/>
                <a:cs typeface="+mn-cs"/>
              </a:defRPr>
            </a:lvl3pPr>
            <a:lvl4pPr marL="1369702">
              <a:defRPr>
                <a:latin typeface="+mn-lt"/>
                <a:ea typeface="+mn-ea"/>
                <a:cs typeface="+mn-cs"/>
              </a:defRPr>
            </a:lvl4pPr>
            <a:lvl5pPr marL="1826273">
              <a:defRPr>
                <a:latin typeface="+mn-lt"/>
                <a:ea typeface="+mn-ea"/>
                <a:cs typeface="+mn-cs"/>
              </a:defRPr>
            </a:lvl5pPr>
            <a:lvl6pPr marL="2282844">
              <a:defRPr>
                <a:latin typeface="+mn-lt"/>
                <a:ea typeface="+mn-ea"/>
                <a:cs typeface="+mn-cs"/>
              </a:defRPr>
            </a:lvl6pPr>
            <a:lvl7pPr marL="2739410">
              <a:defRPr>
                <a:latin typeface="+mn-lt"/>
                <a:ea typeface="+mn-ea"/>
                <a:cs typeface="+mn-cs"/>
              </a:defRPr>
            </a:lvl7pPr>
            <a:lvl8pPr marL="3195983">
              <a:defRPr>
                <a:latin typeface="+mn-lt"/>
                <a:ea typeface="+mn-ea"/>
                <a:cs typeface="+mn-cs"/>
              </a:defRPr>
            </a:lvl8pPr>
            <a:lvl9pPr marL="3652550">
              <a:defRPr>
                <a:latin typeface="+mn-lt"/>
                <a:ea typeface="+mn-ea"/>
                <a:cs typeface="+mn-cs"/>
              </a:defRPr>
            </a:lvl9pPr>
          </a:lstStyle>
          <a:p>
            <a:pPr marL="607083" indent="-458132" defTabSz="914400"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7083" algn="l"/>
                <a:tab pos="767318" algn="l"/>
                <a:tab pos="1417282" algn="l"/>
                <a:tab pos="2067244" algn="l"/>
                <a:tab pos="2717207" algn="l"/>
                <a:tab pos="3367174" algn="l"/>
                <a:tab pos="4017139" algn="l"/>
                <a:tab pos="4667100" algn="l"/>
                <a:tab pos="5317063" algn="l"/>
                <a:tab pos="5967026" algn="l"/>
                <a:tab pos="6616993" algn="l"/>
                <a:tab pos="7266956" algn="l"/>
                <a:tab pos="7916918" algn="l"/>
                <a:tab pos="8566885" algn="l"/>
                <a:tab pos="9216846" algn="l"/>
                <a:tab pos="9866811" algn="l"/>
                <a:tab pos="10516769" algn="l"/>
                <a:tab pos="11166736" algn="l"/>
                <a:tab pos="11816701" algn="l"/>
                <a:tab pos="12466662" algn="l"/>
                <a:tab pos="13116628" algn="l"/>
              </a:tabLst>
            </a:pPr>
            <a:r>
              <a:rPr lang="en-US" sz="2800" i="0" kern="0" dirty="0"/>
              <a:t>English politician, attorney, and writer</a:t>
            </a:r>
          </a:p>
          <a:p>
            <a:pPr marL="607083" indent="-458132" defTabSz="914400"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7083" algn="l"/>
                <a:tab pos="767318" algn="l"/>
                <a:tab pos="1417282" algn="l"/>
                <a:tab pos="2067244" algn="l"/>
                <a:tab pos="2717207" algn="l"/>
                <a:tab pos="3367174" algn="l"/>
                <a:tab pos="4017139" algn="l"/>
                <a:tab pos="4667100" algn="l"/>
                <a:tab pos="5317063" algn="l"/>
                <a:tab pos="5967026" algn="l"/>
                <a:tab pos="6616993" algn="l"/>
                <a:tab pos="7266956" algn="l"/>
                <a:tab pos="7916918" algn="l"/>
                <a:tab pos="8566885" algn="l"/>
                <a:tab pos="9216846" algn="l"/>
                <a:tab pos="9866811" algn="l"/>
                <a:tab pos="10516769" algn="l"/>
                <a:tab pos="11166736" algn="l"/>
                <a:tab pos="11816701" algn="l"/>
                <a:tab pos="12466662" algn="l"/>
                <a:tab pos="13116628" algn="l"/>
              </a:tabLst>
            </a:pPr>
            <a:r>
              <a:rPr lang="en-US" sz="2800" i="0" kern="0" dirty="0"/>
              <a:t>Attacked the reverence to ancient thinkers believing that philosophy and science should be dethatched</a:t>
            </a:r>
          </a:p>
          <a:p>
            <a:pPr marL="607083" indent="-458132" defTabSz="914400"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7083" algn="l"/>
                <a:tab pos="767318" algn="l"/>
                <a:tab pos="1417282" algn="l"/>
                <a:tab pos="2067244" algn="l"/>
                <a:tab pos="2717207" algn="l"/>
                <a:tab pos="3367174" algn="l"/>
                <a:tab pos="4017139" algn="l"/>
                <a:tab pos="4667100" algn="l"/>
                <a:tab pos="5317063" algn="l"/>
                <a:tab pos="5967026" algn="l"/>
                <a:tab pos="6616993" algn="l"/>
                <a:tab pos="7266956" algn="l"/>
                <a:tab pos="7916918" algn="l"/>
                <a:tab pos="8566885" algn="l"/>
                <a:tab pos="9216846" algn="l"/>
                <a:tab pos="9866811" algn="l"/>
                <a:tab pos="10516769" algn="l"/>
                <a:tab pos="11166736" algn="l"/>
                <a:tab pos="11816701" algn="l"/>
                <a:tab pos="12466662" algn="l"/>
                <a:tab pos="13116628" algn="l"/>
              </a:tabLst>
            </a:pPr>
            <a:r>
              <a:rPr lang="en-US" sz="2800" i="0" kern="0" dirty="0"/>
              <a:t>Developed the theory of empiricism</a:t>
            </a:r>
            <a:br>
              <a:rPr lang="en-US" sz="2800" i="0" kern="0" dirty="0"/>
            </a:br>
            <a:r>
              <a:rPr lang="en-US" sz="2800" i="0" kern="0" dirty="0"/>
              <a:t>(study as much as possible, compare and analyze before making speculations)</a:t>
            </a:r>
          </a:p>
          <a:p>
            <a:pPr marL="607083" indent="-458132" defTabSz="914400"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7083" algn="l"/>
                <a:tab pos="767318" algn="l"/>
                <a:tab pos="1417282" algn="l"/>
                <a:tab pos="2067244" algn="l"/>
                <a:tab pos="2717207" algn="l"/>
                <a:tab pos="3367174" algn="l"/>
                <a:tab pos="4017139" algn="l"/>
                <a:tab pos="4667100" algn="l"/>
                <a:tab pos="5317063" algn="l"/>
                <a:tab pos="5967026" algn="l"/>
                <a:tab pos="6616993" algn="l"/>
                <a:tab pos="7266956" algn="l"/>
                <a:tab pos="7916918" algn="l"/>
                <a:tab pos="8566885" algn="l"/>
                <a:tab pos="9216846" algn="l"/>
                <a:tab pos="9866811" algn="l"/>
                <a:tab pos="10516769" algn="l"/>
                <a:tab pos="11166736" algn="l"/>
                <a:tab pos="11816701" algn="l"/>
                <a:tab pos="12466662" algn="l"/>
                <a:tab pos="13116628" algn="l"/>
              </a:tabLst>
            </a:pPr>
            <a:r>
              <a:rPr lang="en-US" sz="2800" i="0" kern="0" dirty="0"/>
              <a:t>He believed empirical knowledge would make nations rich and powerful</a:t>
            </a:r>
          </a:p>
          <a:p>
            <a:pPr marL="607083" indent="-458132">
              <a:spcBef>
                <a:spcPts val="1138"/>
              </a:spcBef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7083" algn="l"/>
                <a:tab pos="767318" algn="l"/>
                <a:tab pos="1417282" algn="l"/>
                <a:tab pos="2067244" algn="l"/>
                <a:tab pos="2717207" algn="l"/>
                <a:tab pos="3367174" algn="l"/>
                <a:tab pos="4017139" algn="l"/>
                <a:tab pos="4667100" algn="l"/>
                <a:tab pos="5317063" algn="l"/>
                <a:tab pos="5967026" algn="l"/>
                <a:tab pos="6616993" algn="l"/>
                <a:tab pos="7266956" algn="l"/>
                <a:tab pos="7916918" algn="l"/>
                <a:tab pos="8566885" algn="l"/>
                <a:tab pos="9216846" algn="l"/>
                <a:tab pos="9866811" algn="l"/>
                <a:tab pos="10516769" algn="l"/>
                <a:tab pos="11166736" algn="l"/>
                <a:tab pos="11816701" algn="l"/>
                <a:tab pos="12466662" algn="l"/>
                <a:tab pos="13116628" algn="l"/>
              </a:tabLst>
            </a:pPr>
            <a:r>
              <a:rPr lang="en-US" sz="2800" i="0" dirty="0">
                <a:solidFill>
                  <a:srgbClr val="000000"/>
                </a:solidFill>
              </a:rPr>
              <a:t>Generalizations can only be made by inductive reasoning</a:t>
            </a:r>
          </a:p>
          <a:p>
            <a:pPr marL="607083" indent="-458132">
              <a:spcBef>
                <a:spcPts val="1138"/>
              </a:spcBef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7083" algn="l"/>
                <a:tab pos="767318" algn="l"/>
                <a:tab pos="1417282" algn="l"/>
                <a:tab pos="2067244" algn="l"/>
                <a:tab pos="2717207" algn="l"/>
                <a:tab pos="3367174" algn="l"/>
                <a:tab pos="4017139" algn="l"/>
                <a:tab pos="4667100" algn="l"/>
                <a:tab pos="5317063" algn="l"/>
                <a:tab pos="5967026" algn="l"/>
                <a:tab pos="6616993" algn="l"/>
                <a:tab pos="7266956" algn="l"/>
                <a:tab pos="7916918" algn="l"/>
                <a:tab pos="8566885" algn="l"/>
                <a:tab pos="9216846" algn="l"/>
                <a:tab pos="9866811" algn="l"/>
                <a:tab pos="10516769" algn="l"/>
                <a:tab pos="11166736" algn="l"/>
                <a:tab pos="11816701" algn="l"/>
                <a:tab pos="12466662" algn="l"/>
                <a:tab pos="13116628" algn="l"/>
              </a:tabLst>
            </a:pPr>
            <a:r>
              <a:rPr lang="en-US" sz="2800" i="0" dirty="0">
                <a:solidFill>
                  <a:srgbClr val="000000"/>
                </a:solidFill>
              </a:rPr>
              <a:t>Inductive reasoning - move from the particular to the general</a:t>
            </a:r>
          </a:p>
          <a:p>
            <a:pPr marL="607083" indent="-458132" defTabSz="914400"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7083" algn="l"/>
                <a:tab pos="767318" algn="l"/>
                <a:tab pos="1417282" algn="l"/>
                <a:tab pos="2067244" algn="l"/>
                <a:tab pos="2717207" algn="l"/>
                <a:tab pos="3367174" algn="l"/>
                <a:tab pos="4017139" algn="l"/>
                <a:tab pos="4667100" algn="l"/>
                <a:tab pos="5317063" algn="l"/>
                <a:tab pos="5967026" algn="l"/>
                <a:tab pos="6616993" algn="l"/>
                <a:tab pos="7266956" algn="l"/>
                <a:tab pos="7916918" algn="l"/>
                <a:tab pos="8566885" algn="l"/>
                <a:tab pos="9216846" algn="l"/>
                <a:tab pos="9866811" algn="l"/>
                <a:tab pos="10516769" algn="l"/>
                <a:tab pos="11166736" algn="l"/>
                <a:tab pos="11816701" algn="l"/>
                <a:tab pos="12466662" algn="l"/>
                <a:tab pos="13116628" algn="l"/>
              </a:tabLst>
            </a:pPr>
            <a:endParaRPr lang="en-US" sz="2800" i="0" kern="0" dirty="0"/>
          </a:p>
        </p:txBody>
      </p:sp>
    </p:spTree>
    <p:extLst>
      <p:ext uri="{BB962C8B-B14F-4D97-AF65-F5344CB8AC3E}">
        <p14:creationId xmlns:p14="http://schemas.microsoft.com/office/powerpoint/2010/main" val="37083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2"/>
            <a:ext cx="13003530" cy="9752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5101" y="2127250"/>
            <a:ext cx="10165080" cy="0"/>
          </a:xfrm>
          <a:custGeom>
            <a:avLst/>
            <a:gdLst/>
            <a:ahLst/>
            <a:cxnLst/>
            <a:rect l="l" t="t" r="r" b="b"/>
            <a:pathLst>
              <a:path w="10165080">
                <a:moveTo>
                  <a:pt x="0" y="0"/>
                </a:moveTo>
                <a:lnTo>
                  <a:pt x="1016508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2400" y="2019300"/>
            <a:ext cx="10165080" cy="0"/>
          </a:xfrm>
          <a:custGeom>
            <a:avLst/>
            <a:gdLst/>
            <a:ahLst/>
            <a:cxnLst/>
            <a:rect l="l" t="t" r="r" b="b"/>
            <a:pathLst>
              <a:path w="10165080">
                <a:moveTo>
                  <a:pt x="0" y="0"/>
                </a:moveTo>
                <a:lnTo>
                  <a:pt x="10165080" y="0"/>
                </a:lnTo>
              </a:path>
            </a:pathLst>
          </a:custGeom>
          <a:ln w="12579">
            <a:solidFill>
              <a:srgbClr val="A4A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9402" y="2552738"/>
            <a:ext cx="4025900" cy="1485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9402" y="2552737"/>
            <a:ext cx="4025900" cy="1055231"/>
          </a:xfrm>
          <a:prstGeom prst="rect">
            <a:avLst/>
          </a:prstGeom>
          <a:ln w="25518">
            <a:solidFill>
              <a:srgbClr val="3F3F3F"/>
            </a:solidFill>
          </a:ln>
        </p:spPr>
        <p:txBody>
          <a:bodyPr vert="horz" wrap="square" lIns="0" tIns="437538" rIns="0" bIns="0" rtlCol="0">
            <a:spAutoFit/>
          </a:bodyPr>
          <a:lstStyle/>
          <a:p>
            <a:pPr marL="726711">
              <a:spcBef>
                <a:spcPts val="3450"/>
              </a:spcBef>
            </a:pPr>
            <a:r>
              <a:rPr sz="4000" spc="-6" dirty="0">
                <a:solidFill>
                  <a:srgbClr val="EFEDCE"/>
                </a:solidFill>
                <a:latin typeface="Book Antiqua"/>
                <a:cs typeface="Book Antiqua"/>
              </a:rPr>
              <a:t>Hypothesis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13831" y="3262629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1270" y="0"/>
                </a:moveTo>
                <a:lnTo>
                  <a:pt x="30479" y="38100"/>
                </a:lnTo>
                <a:lnTo>
                  <a:pt x="0" y="76200"/>
                </a:lnTo>
                <a:lnTo>
                  <a:pt x="77470" y="39370"/>
                </a:lnTo>
                <a:lnTo>
                  <a:pt x="127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0702" y="3295014"/>
            <a:ext cx="928368" cy="0"/>
          </a:xfrm>
          <a:custGeom>
            <a:avLst/>
            <a:gdLst/>
            <a:ahLst/>
            <a:cxnLst/>
            <a:rect l="l" t="t" r="r" b="b"/>
            <a:pathLst>
              <a:path w="928370">
                <a:moveTo>
                  <a:pt x="0" y="0"/>
                </a:moveTo>
                <a:lnTo>
                  <a:pt x="928370" y="0"/>
                </a:lnTo>
              </a:path>
            </a:pathLst>
          </a:custGeom>
          <a:ln w="36829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0700" y="3289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6700" y="2489202"/>
            <a:ext cx="3492500" cy="157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16700" y="2489238"/>
            <a:ext cx="3492500" cy="1100113"/>
          </a:xfrm>
          <a:prstGeom prst="rect">
            <a:avLst/>
          </a:prstGeom>
          <a:ln w="25518">
            <a:solidFill>
              <a:srgbClr val="3F3F3F"/>
            </a:solidFill>
          </a:ln>
        </p:spPr>
        <p:txBody>
          <a:bodyPr vert="horz" wrap="square" lIns="0" tIns="481934" rIns="0" bIns="0" rtlCol="0">
            <a:spAutoFit/>
          </a:bodyPr>
          <a:lstStyle/>
          <a:p>
            <a:pPr marL="634" algn="ctr">
              <a:spcBef>
                <a:spcPts val="3800"/>
              </a:spcBef>
            </a:pPr>
            <a:r>
              <a:rPr sz="4000" spc="-6" dirty="0">
                <a:solidFill>
                  <a:srgbClr val="EFEDCE"/>
                </a:solidFill>
                <a:latin typeface="Book Antiqua"/>
                <a:cs typeface="Book Antiqua"/>
              </a:rPr>
              <a:t>Test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38500" y="5003800"/>
            <a:ext cx="3784600" cy="990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8500" y="5003800"/>
            <a:ext cx="3784600" cy="990601"/>
          </a:xfrm>
          <a:custGeom>
            <a:avLst/>
            <a:gdLst/>
            <a:ahLst/>
            <a:cxnLst/>
            <a:rect l="l" t="t" r="r" b="b"/>
            <a:pathLst>
              <a:path w="3784600" h="990600">
                <a:moveTo>
                  <a:pt x="1892300" y="990600"/>
                </a:moveTo>
                <a:lnTo>
                  <a:pt x="0" y="990600"/>
                </a:lnTo>
                <a:lnTo>
                  <a:pt x="0" y="0"/>
                </a:lnTo>
                <a:lnTo>
                  <a:pt x="3784600" y="0"/>
                </a:lnTo>
                <a:lnTo>
                  <a:pt x="3784600" y="990600"/>
                </a:lnTo>
                <a:lnTo>
                  <a:pt x="1892300" y="990600"/>
                </a:lnTo>
                <a:close/>
              </a:path>
            </a:pathLst>
          </a:custGeom>
          <a:ln w="25518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05859" y="4038600"/>
            <a:ext cx="69850" cy="850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2371" y="4089399"/>
            <a:ext cx="467359" cy="970280"/>
          </a:xfrm>
          <a:custGeom>
            <a:avLst/>
            <a:gdLst/>
            <a:ahLst/>
            <a:cxnLst/>
            <a:rect l="l" t="t" r="r" b="b"/>
            <a:pathLst>
              <a:path w="467360" h="970279">
                <a:moveTo>
                  <a:pt x="22859" y="0"/>
                </a:moveTo>
                <a:lnTo>
                  <a:pt x="0" y="10160"/>
                </a:lnTo>
                <a:lnTo>
                  <a:pt x="444500" y="970279"/>
                </a:lnTo>
                <a:lnTo>
                  <a:pt x="467359" y="960120"/>
                </a:lnTo>
                <a:lnTo>
                  <a:pt x="22859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78300" y="50546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05602" y="4904741"/>
            <a:ext cx="74928" cy="850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29730" y="4069117"/>
            <a:ext cx="621030" cy="877569"/>
          </a:xfrm>
          <a:custGeom>
            <a:avLst/>
            <a:gdLst/>
            <a:ahLst/>
            <a:cxnLst/>
            <a:rect l="l" t="t" r="r" b="b"/>
            <a:pathLst>
              <a:path w="621029" h="877570">
                <a:moveTo>
                  <a:pt x="600710" y="0"/>
                </a:moveTo>
                <a:lnTo>
                  <a:pt x="0" y="862330"/>
                </a:lnTo>
                <a:lnTo>
                  <a:pt x="11429" y="869950"/>
                </a:lnTo>
                <a:lnTo>
                  <a:pt x="21590" y="877570"/>
                </a:lnTo>
                <a:lnTo>
                  <a:pt x="621029" y="15240"/>
                </a:lnTo>
                <a:lnTo>
                  <a:pt x="60071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40599" y="4076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34300" y="5003800"/>
            <a:ext cx="3492500" cy="990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80179" y="5181601"/>
            <a:ext cx="7246620" cy="63499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4548560" algn="l"/>
              </a:tabLst>
            </a:pPr>
            <a:r>
              <a:rPr sz="4000" spc="-6" dirty="0">
                <a:solidFill>
                  <a:srgbClr val="EFEDCE"/>
                </a:solidFill>
                <a:latin typeface="Book Antiqua"/>
                <a:cs typeface="Book Antiqua"/>
              </a:rPr>
              <a:t>Invalidate	Validate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034780" y="4904740"/>
            <a:ext cx="71120" cy="86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86469" y="4095750"/>
            <a:ext cx="499109" cy="848360"/>
          </a:xfrm>
          <a:custGeom>
            <a:avLst/>
            <a:gdLst/>
            <a:ahLst/>
            <a:cxnLst/>
            <a:rect l="l" t="t" r="r" b="b"/>
            <a:pathLst>
              <a:path w="499109" h="848360">
                <a:moveTo>
                  <a:pt x="21589" y="0"/>
                </a:moveTo>
                <a:lnTo>
                  <a:pt x="11429" y="6350"/>
                </a:lnTo>
                <a:lnTo>
                  <a:pt x="0" y="12700"/>
                </a:lnTo>
                <a:lnTo>
                  <a:pt x="477520" y="848360"/>
                </a:lnTo>
                <a:lnTo>
                  <a:pt x="488950" y="842010"/>
                </a:lnTo>
                <a:lnTo>
                  <a:pt x="499109" y="835660"/>
                </a:lnTo>
                <a:lnTo>
                  <a:pt x="21589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97899" y="4102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56301" y="6769100"/>
            <a:ext cx="5105399" cy="127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56301" y="6769099"/>
            <a:ext cx="5105399" cy="946230"/>
          </a:xfrm>
          <a:prstGeom prst="rect">
            <a:avLst/>
          </a:prstGeom>
          <a:ln w="25518">
            <a:solidFill>
              <a:srgbClr val="3F3F3F"/>
            </a:solidFill>
          </a:ln>
        </p:spPr>
        <p:txBody>
          <a:bodyPr vert="horz" wrap="square" lIns="0" tIns="329740" rIns="0" bIns="0" rtlCol="0">
            <a:spAutoFit/>
          </a:bodyPr>
          <a:lstStyle/>
          <a:p>
            <a:pPr marL="750804">
              <a:spcBef>
                <a:spcPts val="2600"/>
              </a:spcBef>
            </a:pPr>
            <a:r>
              <a:rPr sz="4000" spc="-6" dirty="0">
                <a:solidFill>
                  <a:srgbClr val="EFEDCE"/>
                </a:solidFill>
                <a:latin typeface="Book Antiqua"/>
                <a:cs typeface="Book Antiqua"/>
              </a:rPr>
              <a:t>Retest </a:t>
            </a:r>
            <a:r>
              <a:rPr sz="4000" dirty="0">
                <a:solidFill>
                  <a:srgbClr val="EFEDCE"/>
                </a:solidFill>
                <a:latin typeface="Book Antiqua"/>
                <a:cs typeface="Book Antiqua"/>
              </a:rPr>
              <a:t>&amp;</a:t>
            </a:r>
            <a:r>
              <a:rPr sz="4000" spc="-16" dirty="0">
                <a:solidFill>
                  <a:srgbClr val="EFEDCE"/>
                </a:solidFill>
                <a:latin typeface="Book Antiqua"/>
                <a:cs typeface="Book Antiqua"/>
              </a:rPr>
              <a:t> </a:t>
            </a:r>
            <a:r>
              <a:rPr sz="4000" spc="-6" dirty="0">
                <a:solidFill>
                  <a:srgbClr val="EFEDCE"/>
                </a:solidFill>
                <a:latin typeface="Book Antiqua"/>
                <a:cs typeface="Book Antiqua"/>
              </a:rPr>
              <a:t>Debate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33500" y="8280403"/>
            <a:ext cx="4140200" cy="1270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33500" y="8280400"/>
            <a:ext cx="4140200" cy="946230"/>
          </a:xfrm>
          <a:prstGeom prst="rect">
            <a:avLst/>
          </a:prstGeom>
          <a:ln w="25518">
            <a:solidFill>
              <a:srgbClr val="3F3F3F"/>
            </a:solidFill>
          </a:ln>
        </p:spPr>
        <p:txBody>
          <a:bodyPr vert="horz" wrap="square" lIns="0" tIns="329740" rIns="0" bIns="0" rtlCol="0">
            <a:spAutoFit/>
          </a:bodyPr>
          <a:lstStyle/>
          <a:p>
            <a:pPr marL="794562">
              <a:spcBef>
                <a:spcPts val="2600"/>
              </a:spcBef>
            </a:pPr>
            <a:r>
              <a:rPr sz="4000" spc="-6" dirty="0">
                <a:solidFill>
                  <a:srgbClr val="EFEDCE"/>
                </a:solidFill>
                <a:latin typeface="Book Antiqua"/>
                <a:cs typeface="Book Antiqua"/>
              </a:rPr>
              <a:t>Conclusion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73700" y="8990332"/>
            <a:ext cx="86360" cy="69850"/>
          </a:xfrm>
          <a:custGeom>
            <a:avLst/>
            <a:gdLst/>
            <a:ahLst/>
            <a:cxnLst/>
            <a:rect l="l" t="t" r="r" b="b"/>
            <a:pathLst>
              <a:path w="86360" h="69850">
                <a:moveTo>
                  <a:pt x="55879" y="0"/>
                </a:moveTo>
                <a:lnTo>
                  <a:pt x="0" y="64770"/>
                </a:lnTo>
                <a:lnTo>
                  <a:pt x="86360" y="69850"/>
                </a:lnTo>
                <a:lnTo>
                  <a:pt x="43179" y="46990"/>
                </a:lnTo>
                <a:lnTo>
                  <a:pt x="55879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25771" y="8013701"/>
            <a:ext cx="2416811" cy="1028700"/>
          </a:xfrm>
          <a:custGeom>
            <a:avLst/>
            <a:gdLst/>
            <a:ahLst/>
            <a:cxnLst/>
            <a:rect l="l" t="t" r="r" b="b"/>
            <a:pathLst>
              <a:path w="2416809" h="1028700">
                <a:moveTo>
                  <a:pt x="2406650" y="0"/>
                </a:moveTo>
                <a:lnTo>
                  <a:pt x="0" y="1005840"/>
                </a:lnTo>
                <a:lnTo>
                  <a:pt x="10159" y="1028700"/>
                </a:lnTo>
                <a:lnTo>
                  <a:pt x="2416809" y="24130"/>
                </a:lnTo>
                <a:lnTo>
                  <a:pt x="2411729" y="12700"/>
                </a:lnTo>
                <a:lnTo>
                  <a:pt x="240665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37500" y="80264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17002" y="6658611"/>
            <a:ext cx="73658" cy="850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9861" y="6037580"/>
            <a:ext cx="444500" cy="661670"/>
          </a:xfrm>
          <a:custGeom>
            <a:avLst/>
            <a:gdLst/>
            <a:ahLst/>
            <a:cxnLst/>
            <a:rect l="l" t="t" r="r" b="b"/>
            <a:pathLst>
              <a:path w="444500" h="661670">
                <a:moveTo>
                  <a:pt x="422910" y="0"/>
                </a:moveTo>
                <a:lnTo>
                  <a:pt x="0" y="647700"/>
                </a:lnTo>
                <a:lnTo>
                  <a:pt x="10160" y="654050"/>
                </a:lnTo>
                <a:lnTo>
                  <a:pt x="21590" y="661670"/>
                </a:lnTo>
                <a:lnTo>
                  <a:pt x="444500" y="13970"/>
                </a:lnTo>
                <a:lnTo>
                  <a:pt x="434340" y="7620"/>
                </a:lnTo>
                <a:lnTo>
                  <a:pt x="42291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474200" y="604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70760" y="132116"/>
            <a:ext cx="1908810" cy="21717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5471161" y="577852"/>
            <a:ext cx="4939665" cy="63499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000" dirty="0">
                <a:solidFill>
                  <a:srgbClr val="3E3E3E"/>
                </a:solidFill>
                <a:latin typeface="Book Antiqua"/>
                <a:cs typeface="Book Antiqua"/>
              </a:rPr>
              <a:t>The </a:t>
            </a:r>
            <a:r>
              <a:rPr sz="4000" spc="-6" dirty="0">
                <a:solidFill>
                  <a:srgbClr val="3E3E3E"/>
                </a:solidFill>
                <a:latin typeface="Book Antiqua"/>
                <a:cs typeface="Book Antiqua"/>
              </a:rPr>
              <a:t>Scientific</a:t>
            </a:r>
            <a:r>
              <a:rPr sz="4000" spc="-50" dirty="0">
                <a:solidFill>
                  <a:srgbClr val="3E3E3E"/>
                </a:solidFill>
                <a:latin typeface="Book Antiqua"/>
                <a:cs typeface="Book Antiqua"/>
              </a:rPr>
              <a:t> </a:t>
            </a:r>
            <a:r>
              <a:rPr sz="4000" spc="-6" dirty="0">
                <a:solidFill>
                  <a:srgbClr val="3E3E3E"/>
                </a:solidFill>
                <a:latin typeface="Book Antiqua"/>
                <a:cs typeface="Book Antiqua"/>
              </a:rPr>
              <a:t>Method</a:t>
            </a:r>
            <a:endParaRPr sz="4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388" y="429260"/>
            <a:ext cx="5273675" cy="159639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ts val="7623"/>
              </a:lnSpc>
              <a:spcBef>
                <a:spcPts val="100"/>
              </a:spcBef>
            </a:pPr>
            <a:r>
              <a:rPr sz="6400" spc="-60" dirty="0"/>
              <a:t>Galileo</a:t>
            </a:r>
            <a:r>
              <a:rPr sz="6400" spc="-40" dirty="0"/>
              <a:t> </a:t>
            </a:r>
            <a:r>
              <a:rPr sz="6400" spc="-129" dirty="0"/>
              <a:t>Galilei</a:t>
            </a:r>
            <a:endParaRPr sz="6400"/>
          </a:p>
          <a:p>
            <a:pPr marL="12699">
              <a:lnSpc>
                <a:spcPts val="4744"/>
              </a:lnSpc>
            </a:pPr>
            <a:r>
              <a:rPr sz="4000" spc="-105" dirty="0"/>
              <a:t>1564-1642. </a:t>
            </a:r>
            <a:r>
              <a:rPr sz="2700" spc="-95" dirty="0"/>
              <a:t>Italian.</a:t>
            </a:r>
            <a:r>
              <a:rPr sz="2700" spc="90" dirty="0"/>
              <a:t> </a:t>
            </a:r>
            <a:r>
              <a:rPr sz="2700" spc="-36" dirty="0"/>
              <a:t>Scientist.</a:t>
            </a:r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2777489" y="5466081"/>
            <a:ext cx="3382010" cy="384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330" y="2946401"/>
            <a:ext cx="2886710" cy="386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0137" y="215937"/>
            <a:ext cx="7048501" cy="8959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699" y="448310"/>
            <a:ext cx="9367521" cy="1907538"/>
          </a:xfrm>
          <a:prstGeom prst="rect">
            <a:avLst/>
          </a:prstGeom>
        </p:spPr>
        <p:txBody>
          <a:bodyPr vert="horz" wrap="square" lIns="0" tIns="99563" rIns="0" bIns="0" rtlCol="0">
            <a:spAutoFit/>
          </a:bodyPr>
          <a:lstStyle/>
          <a:p>
            <a:pPr marL="12699" marR="5080">
              <a:lnSpc>
                <a:spcPts val="7138"/>
              </a:lnSpc>
              <a:spcBef>
                <a:spcPts val="785"/>
              </a:spcBef>
            </a:pPr>
            <a:r>
              <a:rPr sz="6400" spc="-125" dirty="0"/>
              <a:t>Jupiter’s </a:t>
            </a:r>
            <a:r>
              <a:rPr sz="6400" spc="-6" dirty="0"/>
              <a:t>Moons </a:t>
            </a:r>
            <a:r>
              <a:rPr sz="6400" spc="-181" dirty="0"/>
              <a:t>(Galilean  </a:t>
            </a:r>
            <a:r>
              <a:rPr sz="6400" spc="-65" dirty="0"/>
              <a:t>Moons)</a:t>
            </a:r>
            <a:endParaRPr sz="6400"/>
          </a:p>
        </p:txBody>
      </p:sp>
      <p:sp>
        <p:nvSpPr>
          <p:cNvPr id="3" name="object 3"/>
          <p:cNvSpPr/>
          <p:nvPr/>
        </p:nvSpPr>
        <p:spPr>
          <a:xfrm>
            <a:off x="419101" y="2781301"/>
            <a:ext cx="5562600" cy="673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8200" y="2778760"/>
            <a:ext cx="6705600" cy="5031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21501" y="7895592"/>
            <a:ext cx="4800600" cy="1858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901738"/>
            <a:ext cx="6673850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30" dirty="0"/>
              <a:t>The </a:t>
            </a:r>
            <a:r>
              <a:rPr sz="6400" spc="-145" dirty="0"/>
              <a:t>Earth’s</a:t>
            </a:r>
            <a:r>
              <a:rPr sz="6400" spc="-100" dirty="0"/>
              <a:t> </a:t>
            </a:r>
            <a:r>
              <a:rPr sz="6400" spc="50" dirty="0"/>
              <a:t>Moon</a:t>
            </a:r>
            <a:endParaRPr sz="6400"/>
          </a:p>
        </p:txBody>
      </p:sp>
      <p:sp>
        <p:nvSpPr>
          <p:cNvPr id="3" name="object 3"/>
          <p:cNvSpPr/>
          <p:nvPr/>
        </p:nvSpPr>
        <p:spPr>
          <a:xfrm>
            <a:off x="6050279" y="2985771"/>
            <a:ext cx="6708140" cy="632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971800"/>
            <a:ext cx="635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8D661B-053C-41DA-919A-52980BB2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Galileo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0BC88EE-BF1D-4C22-BFD5-A8DC5A1C8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8800" y="1156197"/>
            <a:ext cx="12217399" cy="7489086"/>
          </a:xfrm>
          <a:ln/>
        </p:spPr>
        <p:txBody>
          <a:bodyPr lIns="130921" tIns="65461" rIns="130921" bIns="65461"/>
          <a:lstStyle/>
          <a:p>
            <a:pPr marL="606645" indent="-457802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645" algn="l"/>
                <a:tab pos="766766" algn="l"/>
                <a:tab pos="1416267" algn="l"/>
                <a:tab pos="2065763" algn="l"/>
                <a:tab pos="2715266" algn="l"/>
                <a:tab pos="3364764" algn="l"/>
                <a:tab pos="4014262" algn="l"/>
                <a:tab pos="4663755" algn="l"/>
                <a:tab pos="5313257" algn="l"/>
                <a:tab pos="5962753" algn="l"/>
                <a:tab pos="6612254" algn="l"/>
                <a:tab pos="7261752" algn="l"/>
                <a:tab pos="7911243" algn="l"/>
                <a:tab pos="8560752" algn="l"/>
                <a:tab pos="9210244" algn="l"/>
                <a:tab pos="9859743" algn="l"/>
                <a:tab pos="10509227" algn="l"/>
                <a:tab pos="11158736" algn="l"/>
                <a:tab pos="11808238" algn="l"/>
                <a:tab pos="12457734" algn="l"/>
                <a:tab pos="13107230" algn="l"/>
              </a:tabLst>
            </a:pPr>
            <a:r>
              <a:rPr lang="en-US" sz="2800" i="0" dirty="0"/>
              <a:t>Italian who taught in Padua (who was fighting the Pope).</a:t>
            </a:r>
          </a:p>
          <a:p>
            <a:pPr marL="606645" indent="-457802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645" algn="l"/>
                <a:tab pos="766766" algn="l"/>
                <a:tab pos="1416267" algn="l"/>
                <a:tab pos="2065763" algn="l"/>
                <a:tab pos="2715266" algn="l"/>
                <a:tab pos="3364764" algn="l"/>
                <a:tab pos="4014262" algn="l"/>
                <a:tab pos="4663755" algn="l"/>
                <a:tab pos="5313257" algn="l"/>
                <a:tab pos="5962753" algn="l"/>
                <a:tab pos="6612254" algn="l"/>
                <a:tab pos="7261752" algn="l"/>
                <a:tab pos="7911243" algn="l"/>
                <a:tab pos="8560752" algn="l"/>
                <a:tab pos="9210244" algn="l"/>
                <a:tab pos="9859743" algn="l"/>
                <a:tab pos="10509227" algn="l"/>
                <a:tab pos="11158736" algn="l"/>
                <a:tab pos="11808238" algn="l"/>
                <a:tab pos="12457734" algn="l"/>
                <a:tab pos="13107230" algn="l"/>
              </a:tabLst>
            </a:pPr>
            <a:r>
              <a:rPr lang="en-US" sz="2800" i="0" dirty="0"/>
              <a:t>Built a telescope after hearing about one.</a:t>
            </a:r>
          </a:p>
          <a:p>
            <a:pPr marL="606645" indent="-457802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645" algn="l"/>
                <a:tab pos="766766" algn="l"/>
                <a:tab pos="1416267" algn="l"/>
                <a:tab pos="2065763" algn="l"/>
                <a:tab pos="2715266" algn="l"/>
                <a:tab pos="3364764" algn="l"/>
                <a:tab pos="4014262" algn="l"/>
                <a:tab pos="4663755" algn="l"/>
                <a:tab pos="5313257" algn="l"/>
                <a:tab pos="5962753" algn="l"/>
                <a:tab pos="6612254" algn="l"/>
                <a:tab pos="7261752" algn="l"/>
                <a:tab pos="7911243" algn="l"/>
                <a:tab pos="8560752" algn="l"/>
                <a:tab pos="9210244" algn="l"/>
                <a:tab pos="9859743" algn="l"/>
                <a:tab pos="10509227" algn="l"/>
                <a:tab pos="11158736" algn="l"/>
                <a:tab pos="11808238" algn="l"/>
                <a:tab pos="12457734" algn="l"/>
                <a:tab pos="13107230" algn="l"/>
              </a:tabLst>
            </a:pPr>
            <a:r>
              <a:rPr lang="en-US" sz="2800" i="0" dirty="0"/>
              <a:t>Formulated the law of inertia – an object in motion will stay in motion unless acted on by an outside force.</a:t>
            </a:r>
          </a:p>
          <a:p>
            <a:pPr marL="606645" indent="-457802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645" algn="l"/>
                <a:tab pos="766766" algn="l"/>
                <a:tab pos="1416267" algn="l"/>
                <a:tab pos="2065763" algn="l"/>
                <a:tab pos="2715266" algn="l"/>
                <a:tab pos="3364764" algn="l"/>
                <a:tab pos="4014262" algn="l"/>
                <a:tab pos="4663755" algn="l"/>
                <a:tab pos="5313257" algn="l"/>
                <a:tab pos="5962753" algn="l"/>
                <a:tab pos="6612254" algn="l"/>
                <a:tab pos="7261752" algn="l"/>
                <a:tab pos="7911243" algn="l"/>
                <a:tab pos="8560752" algn="l"/>
                <a:tab pos="9210244" algn="l"/>
                <a:tab pos="9859743" algn="l"/>
                <a:tab pos="10509227" algn="l"/>
                <a:tab pos="11158736" algn="l"/>
                <a:tab pos="11808238" algn="l"/>
                <a:tab pos="12457734" algn="l"/>
                <a:tab pos="13107230" algn="l"/>
              </a:tabLst>
            </a:pPr>
            <a:r>
              <a:rPr lang="en-US" sz="2800" i="0" dirty="0"/>
              <a:t>Also worked with gravity realizing that the speed of a falling object is not related to the mass of the object.</a:t>
            </a:r>
          </a:p>
          <a:p>
            <a:pPr marL="606645" indent="-457802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645" algn="l"/>
                <a:tab pos="766766" algn="l"/>
                <a:tab pos="1416267" algn="l"/>
                <a:tab pos="2065763" algn="l"/>
                <a:tab pos="2715266" algn="l"/>
                <a:tab pos="3364764" algn="l"/>
                <a:tab pos="4014262" algn="l"/>
                <a:tab pos="4663755" algn="l"/>
                <a:tab pos="5313257" algn="l"/>
                <a:tab pos="5962753" algn="l"/>
                <a:tab pos="6612254" algn="l"/>
                <a:tab pos="7261752" algn="l"/>
                <a:tab pos="7911243" algn="l"/>
                <a:tab pos="8560752" algn="l"/>
                <a:tab pos="9210244" algn="l"/>
                <a:tab pos="9859743" algn="l"/>
                <a:tab pos="10509227" algn="l"/>
                <a:tab pos="11158736" algn="l"/>
                <a:tab pos="11808238" algn="l"/>
                <a:tab pos="12457734" algn="l"/>
                <a:tab pos="13107230" algn="l"/>
              </a:tabLst>
            </a:pPr>
            <a:r>
              <a:rPr lang="en-US" sz="2800" i="0" dirty="0"/>
              <a:t>Did not trust the average person with his discoveries thinking they would be confused and obstinate.</a:t>
            </a:r>
          </a:p>
          <a:p>
            <a:pPr marL="606645" indent="-457802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645" algn="l"/>
                <a:tab pos="766766" algn="l"/>
                <a:tab pos="1416267" algn="l"/>
                <a:tab pos="2065763" algn="l"/>
                <a:tab pos="2715266" algn="l"/>
                <a:tab pos="3364764" algn="l"/>
                <a:tab pos="4014262" algn="l"/>
                <a:tab pos="4663755" algn="l"/>
                <a:tab pos="5313257" algn="l"/>
                <a:tab pos="5962753" algn="l"/>
                <a:tab pos="6612254" algn="l"/>
                <a:tab pos="7261752" algn="l"/>
                <a:tab pos="7911243" algn="l"/>
                <a:tab pos="8560752" algn="l"/>
                <a:tab pos="9210244" algn="l"/>
                <a:tab pos="9859743" algn="l"/>
                <a:tab pos="10509227" algn="l"/>
                <a:tab pos="11158736" algn="l"/>
                <a:tab pos="11808238" algn="l"/>
                <a:tab pos="12457734" algn="l"/>
                <a:tab pos="13107230" algn="l"/>
              </a:tabLst>
            </a:pPr>
            <a:r>
              <a:rPr lang="en-US" sz="2800" i="0" dirty="0"/>
              <a:t>In 1616 the pope condemned Galileo and told him to cease his teachings.</a:t>
            </a:r>
          </a:p>
          <a:p>
            <a:pPr marL="606645" indent="-457802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645" algn="l"/>
                <a:tab pos="766766" algn="l"/>
                <a:tab pos="1416267" algn="l"/>
                <a:tab pos="2065763" algn="l"/>
                <a:tab pos="2715266" algn="l"/>
                <a:tab pos="3364764" algn="l"/>
                <a:tab pos="4014262" algn="l"/>
                <a:tab pos="4663755" algn="l"/>
                <a:tab pos="5313257" algn="l"/>
                <a:tab pos="5962753" algn="l"/>
                <a:tab pos="6612254" algn="l"/>
                <a:tab pos="7261752" algn="l"/>
                <a:tab pos="7911243" algn="l"/>
                <a:tab pos="8560752" algn="l"/>
                <a:tab pos="9210244" algn="l"/>
                <a:tab pos="9859743" algn="l"/>
                <a:tab pos="10509227" algn="l"/>
                <a:tab pos="11158736" algn="l"/>
                <a:tab pos="11808238" algn="l"/>
                <a:tab pos="12457734" algn="l"/>
                <a:tab pos="13107230" algn="l"/>
              </a:tabLst>
            </a:pPr>
            <a:r>
              <a:rPr lang="en-US" sz="2800" i="0" dirty="0"/>
              <a:t>So he published a book</a:t>
            </a:r>
          </a:p>
          <a:p>
            <a:pPr marL="606645" indent="-457802" algn="l">
              <a:lnSpc>
                <a:spcPct val="100000"/>
              </a:lnSpc>
              <a:spcBef>
                <a:spcPts val="1138"/>
              </a:spcBef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645" algn="l"/>
                <a:tab pos="766766" algn="l"/>
                <a:tab pos="1416267" algn="l"/>
                <a:tab pos="2065763" algn="l"/>
                <a:tab pos="2715266" algn="l"/>
                <a:tab pos="3364764" algn="l"/>
                <a:tab pos="4014262" algn="l"/>
                <a:tab pos="4663755" algn="l"/>
                <a:tab pos="5313257" algn="l"/>
                <a:tab pos="5962753" algn="l"/>
                <a:tab pos="6612254" algn="l"/>
                <a:tab pos="7261752" algn="l"/>
                <a:tab pos="7911243" algn="l"/>
                <a:tab pos="8560752" algn="l"/>
                <a:tab pos="9210244" algn="l"/>
                <a:tab pos="9859743" algn="l"/>
                <a:tab pos="10509227" algn="l"/>
                <a:tab pos="11158736" algn="l"/>
                <a:tab pos="11808238" algn="l"/>
                <a:tab pos="12457734" algn="l"/>
                <a:tab pos="13107230" algn="l"/>
              </a:tabLst>
            </a:pPr>
            <a:r>
              <a:rPr lang="en-US" sz="2800" u="sng" dirty="0">
                <a:solidFill>
                  <a:srgbClr val="000000"/>
                </a:solidFill>
              </a:rPr>
              <a:t>Dialogue on the Two Chief Systems of the World</a:t>
            </a:r>
            <a:r>
              <a:rPr lang="en-US" sz="2800" dirty="0">
                <a:solidFill>
                  <a:srgbClr val="000000"/>
                </a:solidFill>
              </a:rPr>
              <a:t> (1632).</a:t>
            </a:r>
          </a:p>
          <a:p>
            <a:pPr marL="606645" indent="-457802" algn="l">
              <a:lnSpc>
                <a:spcPct val="100000"/>
              </a:lnSpc>
              <a:spcBef>
                <a:spcPts val="1138"/>
              </a:spcBef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645" algn="l"/>
                <a:tab pos="766766" algn="l"/>
                <a:tab pos="1416267" algn="l"/>
                <a:tab pos="2065763" algn="l"/>
                <a:tab pos="2715266" algn="l"/>
                <a:tab pos="3364764" algn="l"/>
                <a:tab pos="4014262" algn="l"/>
                <a:tab pos="4663755" algn="l"/>
                <a:tab pos="5313257" algn="l"/>
                <a:tab pos="5962753" algn="l"/>
                <a:tab pos="6612254" algn="l"/>
                <a:tab pos="7261752" algn="l"/>
                <a:tab pos="7911243" algn="l"/>
                <a:tab pos="8560752" algn="l"/>
                <a:tab pos="9210244" algn="l"/>
                <a:tab pos="9859743" algn="l"/>
                <a:tab pos="10509227" algn="l"/>
                <a:tab pos="11158736" algn="l"/>
                <a:tab pos="11808238" algn="l"/>
                <a:tab pos="12457734" algn="l"/>
                <a:tab pos="13107230" algn="l"/>
              </a:tabLst>
            </a:pPr>
            <a:r>
              <a:rPr lang="en-US" sz="2800" i="0" dirty="0">
                <a:solidFill>
                  <a:srgbClr val="000000"/>
                </a:solidFill>
              </a:rPr>
              <a:t>In 1633 at 68 he was tried for heresy by the Inquisition.</a:t>
            </a:r>
          </a:p>
          <a:p>
            <a:pPr marL="606645" indent="-457802" algn="l">
              <a:lnSpc>
                <a:spcPct val="100000"/>
              </a:lnSpc>
              <a:spcBef>
                <a:spcPts val="1138"/>
              </a:spcBef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645" algn="l"/>
                <a:tab pos="766766" algn="l"/>
                <a:tab pos="1416267" algn="l"/>
                <a:tab pos="2065763" algn="l"/>
                <a:tab pos="2715266" algn="l"/>
                <a:tab pos="3364764" algn="l"/>
                <a:tab pos="4014262" algn="l"/>
                <a:tab pos="4663755" algn="l"/>
                <a:tab pos="5313257" algn="l"/>
                <a:tab pos="5962753" algn="l"/>
                <a:tab pos="6612254" algn="l"/>
                <a:tab pos="7261752" algn="l"/>
                <a:tab pos="7911243" algn="l"/>
                <a:tab pos="8560752" algn="l"/>
                <a:tab pos="9210244" algn="l"/>
                <a:tab pos="9859743" algn="l"/>
                <a:tab pos="10509227" algn="l"/>
                <a:tab pos="11158736" algn="l"/>
                <a:tab pos="11808238" algn="l"/>
                <a:tab pos="12457734" algn="l"/>
                <a:tab pos="13107230" algn="l"/>
              </a:tabLst>
            </a:pPr>
            <a:r>
              <a:rPr lang="en-US" sz="2800" i="0" dirty="0">
                <a:solidFill>
                  <a:srgbClr val="000000"/>
                </a:solidFill>
              </a:rPr>
              <a:t>Facing death he recanted, but his books circulated throughout Europe.</a:t>
            </a:r>
          </a:p>
          <a:p>
            <a:pPr marL="606645" indent="-457802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645" algn="l"/>
                <a:tab pos="766766" algn="l"/>
                <a:tab pos="1416267" algn="l"/>
                <a:tab pos="2065763" algn="l"/>
                <a:tab pos="2715266" algn="l"/>
                <a:tab pos="3364764" algn="l"/>
                <a:tab pos="4014262" algn="l"/>
                <a:tab pos="4663755" algn="l"/>
                <a:tab pos="5313257" algn="l"/>
                <a:tab pos="5962753" algn="l"/>
                <a:tab pos="6612254" algn="l"/>
                <a:tab pos="7261752" algn="l"/>
                <a:tab pos="7911243" algn="l"/>
                <a:tab pos="8560752" algn="l"/>
                <a:tab pos="9210244" algn="l"/>
                <a:tab pos="9859743" algn="l"/>
                <a:tab pos="10509227" algn="l"/>
                <a:tab pos="11158736" algn="l"/>
                <a:tab pos="11808238" algn="l"/>
                <a:tab pos="12457734" algn="l"/>
                <a:tab pos="13107230" algn="l"/>
              </a:tabLst>
            </a:pP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14510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1" fill="hold" masterRel="sameClick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7B49"/>
                                      </p:to>
                                    </p:animClr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0119" y="519433"/>
            <a:ext cx="11608435" cy="1838320"/>
          </a:xfrm>
          <a:prstGeom prst="rect">
            <a:avLst/>
          </a:prstGeom>
        </p:spPr>
        <p:txBody>
          <a:bodyPr vert="horz" wrap="square" lIns="0" tIns="67853" rIns="0" bIns="0" rtlCol="0">
            <a:spAutoFit/>
          </a:bodyPr>
          <a:lstStyle/>
          <a:p>
            <a:pPr marL="12065" marR="5080" indent="634" algn="ctr">
              <a:lnSpc>
                <a:spcPts val="4578"/>
              </a:lnSpc>
              <a:spcBef>
                <a:spcPts val="535"/>
              </a:spcBef>
            </a:pPr>
            <a:r>
              <a:rPr sz="4100" spc="-46" dirty="0"/>
              <a:t>What </a:t>
            </a:r>
            <a:r>
              <a:rPr sz="4100" spc="30" dirty="0"/>
              <a:t>does </a:t>
            </a:r>
            <a:r>
              <a:rPr sz="4100" spc="-119" dirty="0"/>
              <a:t>this letter </a:t>
            </a:r>
            <a:r>
              <a:rPr sz="4100" spc="-129" dirty="0"/>
              <a:t>reveal </a:t>
            </a:r>
            <a:r>
              <a:rPr sz="4100" spc="-50" dirty="0"/>
              <a:t>about </a:t>
            </a:r>
            <a:r>
              <a:rPr sz="4100" spc="-16" dirty="0"/>
              <a:t>Galileo’s  </a:t>
            </a:r>
            <a:r>
              <a:rPr sz="4100" spc="-85" dirty="0"/>
              <a:t>personality </a:t>
            </a:r>
            <a:r>
              <a:rPr sz="4100" spc="-155" dirty="0"/>
              <a:t>&amp; </a:t>
            </a:r>
            <a:r>
              <a:rPr sz="4100" spc="-129" dirty="0"/>
              <a:t>why </a:t>
            </a:r>
            <a:r>
              <a:rPr sz="4100" spc="16" dirty="0"/>
              <a:t>The </a:t>
            </a:r>
            <a:r>
              <a:rPr sz="4100" spc="-40" dirty="0"/>
              <a:t>Inquisition </a:t>
            </a:r>
            <a:r>
              <a:rPr sz="4100" spc="-16" dirty="0"/>
              <a:t>placed </a:t>
            </a:r>
            <a:r>
              <a:rPr sz="4100" spc="-55" dirty="0"/>
              <a:t>him </a:t>
            </a:r>
            <a:r>
              <a:rPr sz="4100" spc="110" dirty="0"/>
              <a:t>on  </a:t>
            </a:r>
            <a:r>
              <a:rPr sz="4100" spc="-171" dirty="0"/>
              <a:t>trial?</a:t>
            </a:r>
            <a:endParaRPr sz="4100"/>
          </a:p>
        </p:txBody>
      </p:sp>
      <p:sp>
        <p:nvSpPr>
          <p:cNvPr id="5" name="object 5"/>
          <p:cNvSpPr txBox="1"/>
          <p:nvPr/>
        </p:nvSpPr>
        <p:spPr>
          <a:xfrm>
            <a:off x="279401" y="2739389"/>
            <a:ext cx="175895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600" spc="-155" dirty="0">
                <a:solidFill>
                  <a:srgbClr val="4970A8"/>
                </a:solidFill>
                <a:latin typeface="Segoe UI Symbol"/>
                <a:cs typeface="Segoe UI Symbol"/>
              </a:rPr>
              <a:t>✤</a:t>
            </a:r>
            <a:endParaRPr sz="16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738" y="2612391"/>
            <a:ext cx="11448415" cy="928030"/>
          </a:xfrm>
          <a:prstGeom prst="rect">
            <a:avLst/>
          </a:prstGeom>
        </p:spPr>
        <p:txBody>
          <a:bodyPr vert="horz" wrap="square" lIns="0" tIns="51993" rIns="0" bIns="0" rtlCol="0">
            <a:spAutoFit/>
          </a:bodyPr>
          <a:lstStyle/>
          <a:p>
            <a:pPr marL="12699" marR="5080">
              <a:lnSpc>
                <a:spcPts val="3359"/>
              </a:lnSpc>
              <a:spcBef>
                <a:spcPts val="410"/>
              </a:spcBef>
            </a:pPr>
            <a:r>
              <a:rPr sz="3000" spc="-6" dirty="0">
                <a:latin typeface="Book Antiqua"/>
                <a:cs typeface="Book Antiqua"/>
              </a:rPr>
              <a:t>Source: Galileo Galilei, </a:t>
            </a:r>
            <a:r>
              <a:rPr sz="3000" dirty="0">
                <a:latin typeface="Book Antiqua"/>
                <a:cs typeface="Book Antiqua"/>
              </a:rPr>
              <a:t>Italian </a:t>
            </a:r>
            <a:r>
              <a:rPr sz="3000" spc="-6" dirty="0">
                <a:latin typeface="Book Antiqua"/>
                <a:cs typeface="Book Antiqua"/>
              </a:rPr>
              <a:t>scientist. </a:t>
            </a:r>
            <a:r>
              <a:rPr sz="3000" dirty="0">
                <a:latin typeface="Book Antiqua"/>
                <a:cs typeface="Book Antiqua"/>
              </a:rPr>
              <a:t>Letter to the </a:t>
            </a:r>
            <a:r>
              <a:rPr sz="3000" spc="-6" dirty="0">
                <a:latin typeface="Book Antiqua"/>
                <a:cs typeface="Book Antiqua"/>
              </a:rPr>
              <a:t>Grand Duchess  Christina of Lorraine</a:t>
            </a:r>
            <a:r>
              <a:rPr sz="3000" spc="16" dirty="0">
                <a:latin typeface="Book Antiqua"/>
                <a:cs typeface="Book Antiqua"/>
              </a:rPr>
              <a:t> </a:t>
            </a:r>
            <a:r>
              <a:rPr sz="3000" spc="-6" dirty="0">
                <a:latin typeface="Book Antiqua"/>
                <a:cs typeface="Book Antiqua"/>
              </a:rPr>
              <a:t>(1619)</a:t>
            </a:r>
            <a:endParaRPr sz="3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401" y="4069079"/>
            <a:ext cx="175895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600" spc="-155" dirty="0">
                <a:solidFill>
                  <a:srgbClr val="4970A8"/>
                </a:solidFill>
                <a:latin typeface="Segoe UI Symbol"/>
                <a:cs typeface="Segoe UI Symbol"/>
              </a:rPr>
              <a:t>✤</a:t>
            </a:r>
            <a:endParaRPr sz="16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700" y="3935766"/>
            <a:ext cx="11536680" cy="2132331"/>
          </a:xfrm>
          <a:prstGeom prst="rect">
            <a:avLst/>
          </a:prstGeom>
        </p:spPr>
        <p:txBody>
          <a:bodyPr vert="horz" wrap="square" lIns="0" tIns="57073" rIns="0" bIns="0" rtlCol="0">
            <a:spAutoFit/>
          </a:bodyPr>
          <a:lstStyle/>
          <a:p>
            <a:pPr marL="12699" marR="5080">
              <a:lnSpc>
                <a:spcPct val="90200"/>
              </a:lnSpc>
              <a:spcBef>
                <a:spcPts val="449"/>
              </a:spcBef>
            </a:pPr>
            <a:r>
              <a:rPr sz="3000" i="1" dirty="0">
                <a:latin typeface="Book Antiqua"/>
                <a:cs typeface="Book Antiqua"/>
              </a:rPr>
              <a:t>The </a:t>
            </a:r>
            <a:r>
              <a:rPr sz="3000" i="1" spc="-6" dirty="0">
                <a:latin typeface="Book Antiqua"/>
                <a:cs typeface="Book Antiqua"/>
              </a:rPr>
              <a:t>reason produced for condemning the opinion that the earth moves and  the sun stands still in many places </a:t>
            </a:r>
            <a:r>
              <a:rPr sz="3000" i="1" spc="-10" dirty="0">
                <a:latin typeface="Book Antiqua"/>
                <a:cs typeface="Book Antiqua"/>
              </a:rPr>
              <a:t>in </a:t>
            </a:r>
            <a:r>
              <a:rPr sz="3000" i="1" spc="-6" dirty="0">
                <a:latin typeface="Book Antiqua"/>
                <a:cs typeface="Book Antiqua"/>
              </a:rPr>
              <a:t>the Bible one may read that the </a:t>
            </a:r>
            <a:r>
              <a:rPr sz="3000" i="1" dirty="0">
                <a:latin typeface="Book Antiqua"/>
                <a:cs typeface="Book Antiqua"/>
              </a:rPr>
              <a:t>sun  </a:t>
            </a:r>
            <a:r>
              <a:rPr sz="3000" i="1" spc="-6" dirty="0">
                <a:latin typeface="Book Antiqua"/>
                <a:cs typeface="Book Antiqua"/>
              </a:rPr>
              <a:t>moves and the earth stands </a:t>
            </a:r>
            <a:r>
              <a:rPr sz="3000" i="1" spc="-10" dirty="0">
                <a:latin typeface="Book Antiqua"/>
                <a:cs typeface="Book Antiqua"/>
              </a:rPr>
              <a:t>still. </a:t>
            </a:r>
            <a:r>
              <a:rPr sz="3000" i="1" spc="-6" dirty="0">
                <a:latin typeface="Book Antiqua"/>
                <a:cs typeface="Book Antiqua"/>
              </a:rPr>
              <a:t>Since the Bible cannot err; it follows as </a:t>
            </a:r>
            <a:r>
              <a:rPr sz="3000" i="1" dirty="0">
                <a:latin typeface="Book Antiqua"/>
                <a:cs typeface="Book Antiqua"/>
              </a:rPr>
              <a:t>a  </a:t>
            </a:r>
            <a:r>
              <a:rPr sz="3000" i="1" spc="-6" dirty="0">
                <a:latin typeface="Book Antiqua"/>
                <a:cs typeface="Book Antiqua"/>
              </a:rPr>
              <a:t>necessary consequence that anyone takes </a:t>
            </a:r>
            <a:r>
              <a:rPr sz="3000" i="1" dirty="0">
                <a:latin typeface="Book Antiqua"/>
                <a:cs typeface="Book Antiqua"/>
              </a:rPr>
              <a:t>a </a:t>
            </a:r>
            <a:r>
              <a:rPr sz="3000" i="1" spc="-6" dirty="0">
                <a:latin typeface="Book Antiqua"/>
                <a:cs typeface="Book Antiqua"/>
              </a:rPr>
              <a:t>erroneous </a:t>
            </a:r>
            <a:r>
              <a:rPr sz="3000" i="1" dirty="0">
                <a:latin typeface="Book Antiqua"/>
                <a:cs typeface="Book Antiqua"/>
              </a:rPr>
              <a:t>and </a:t>
            </a:r>
            <a:r>
              <a:rPr sz="3000" i="1" spc="-6" dirty="0">
                <a:latin typeface="Book Antiqua"/>
                <a:cs typeface="Book Antiqua"/>
              </a:rPr>
              <a:t>heretical position  </a:t>
            </a:r>
            <a:r>
              <a:rPr sz="3000" i="1" dirty="0">
                <a:latin typeface="Book Antiqua"/>
                <a:cs typeface="Book Antiqua"/>
              </a:rPr>
              <a:t>who </a:t>
            </a:r>
            <a:r>
              <a:rPr sz="3000" i="1" spc="-6" dirty="0">
                <a:latin typeface="Book Antiqua"/>
                <a:cs typeface="Book Antiqua"/>
              </a:rPr>
              <a:t>maintains that the </a:t>
            </a:r>
            <a:r>
              <a:rPr sz="3000" i="1" dirty="0">
                <a:latin typeface="Book Antiqua"/>
                <a:cs typeface="Book Antiqua"/>
              </a:rPr>
              <a:t>sun </a:t>
            </a:r>
            <a:r>
              <a:rPr sz="3000" i="1" spc="-6" dirty="0">
                <a:latin typeface="Book Antiqua"/>
                <a:cs typeface="Book Antiqua"/>
              </a:rPr>
              <a:t>is </a:t>
            </a:r>
            <a:r>
              <a:rPr sz="3000" i="1" spc="-10" dirty="0">
                <a:latin typeface="Book Antiqua"/>
                <a:cs typeface="Book Antiqua"/>
              </a:rPr>
              <a:t>inherently </a:t>
            </a:r>
            <a:r>
              <a:rPr sz="3000" i="1" spc="-6" dirty="0">
                <a:latin typeface="Book Antiqua"/>
                <a:cs typeface="Book Antiqua"/>
              </a:rPr>
              <a:t>motionless </a:t>
            </a:r>
            <a:r>
              <a:rPr sz="3000" i="1" spc="-10" dirty="0">
                <a:latin typeface="Book Antiqua"/>
                <a:cs typeface="Book Antiqua"/>
              </a:rPr>
              <a:t>and </a:t>
            </a:r>
            <a:r>
              <a:rPr sz="3000" i="1" spc="-6" dirty="0">
                <a:latin typeface="Book Antiqua"/>
                <a:cs typeface="Book Antiqua"/>
              </a:rPr>
              <a:t>the earth</a:t>
            </a:r>
            <a:r>
              <a:rPr sz="3000" i="1" spc="65" dirty="0">
                <a:latin typeface="Book Antiqua"/>
                <a:cs typeface="Book Antiqua"/>
              </a:rPr>
              <a:t> </a:t>
            </a:r>
            <a:r>
              <a:rPr sz="3000" i="1" spc="-6" dirty="0">
                <a:latin typeface="Book Antiqua"/>
                <a:cs typeface="Book Antiqua"/>
              </a:rPr>
              <a:t>movable.</a:t>
            </a:r>
            <a:endParaRPr sz="30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401" y="6614158"/>
            <a:ext cx="175895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600" spc="-155" dirty="0">
                <a:solidFill>
                  <a:srgbClr val="4970A8"/>
                </a:solidFill>
                <a:latin typeface="Segoe UI Symbol"/>
                <a:cs typeface="Segoe UI Symbol"/>
              </a:rPr>
              <a:t>✤</a:t>
            </a:r>
            <a:endParaRPr sz="16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700" y="6480847"/>
            <a:ext cx="11727815" cy="2132331"/>
          </a:xfrm>
          <a:prstGeom prst="rect">
            <a:avLst/>
          </a:prstGeom>
        </p:spPr>
        <p:txBody>
          <a:bodyPr vert="horz" wrap="square" lIns="0" tIns="57073" rIns="0" bIns="0" rtlCol="0">
            <a:spAutoFit/>
          </a:bodyPr>
          <a:lstStyle/>
          <a:p>
            <a:pPr marL="12699" marR="5080">
              <a:lnSpc>
                <a:spcPct val="90200"/>
              </a:lnSpc>
              <a:spcBef>
                <a:spcPts val="449"/>
              </a:spcBef>
            </a:pPr>
            <a:r>
              <a:rPr sz="3000" i="1" spc="-6" dirty="0">
                <a:latin typeface="Book Antiqua"/>
                <a:cs typeface="Book Antiqua"/>
              </a:rPr>
              <a:t>...in expounding the Bible if </a:t>
            </a:r>
            <a:r>
              <a:rPr sz="3000" i="1" spc="-10" dirty="0">
                <a:latin typeface="Book Antiqua"/>
                <a:cs typeface="Book Antiqua"/>
              </a:rPr>
              <a:t>one </a:t>
            </a:r>
            <a:r>
              <a:rPr sz="3000" i="1" spc="-6" dirty="0">
                <a:latin typeface="Book Antiqua"/>
                <a:cs typeface="Book Antiqua"/>
              </a:rPr>
              <a:t>were always to confine oneself to the  unadorned grammatical meaning, one might; fall into error.... it would </a:t>
            </a:r>
            <a:r>
              <a:rPr sz="3000" i="1" dirty="0">
                <a:latin typeface="Book Antiqua"/>
                <a:cs typeface="Book Antiqua"/>
              </a:rPr>
              <a:t>be  </a:t>
            </a:r>
            <a:r>
              <a:rPr sz="3000" i="1" spc="-6" dirty="0">
                <a:latin typeface="Book Antiqua"/>
                <a:cs typeface="Book Antiqua"/>
              </a:rPr>
              <a:t>necessary to assign to God </a:t>
            </a:r>
            <a:r>
              <a:rPr sz="3000" i="1" spc="-10" dirty="0">
                <a:latin typeface="Book Antiqua"/>
                <a:cs typeface="Book Antiqua"/>
              </a:rPr>
              <a:t>feet, </a:t>
            </a:r>
            <a:r>
              <a:rPr sz="3000" i="1" spc="-6" dirty="0">
                <a:latin typeface="Book Antiqua"/>
                <a:cs typeface="Book Antiqua"/>
              </a:rPr>
              <a:t>hands and eyes, as well as corporeal and  human affections, such as anger, repentance, hatred, </a:t>
            </a:r>
            <a:r>
              <a:rPr sz="3000" i="1" spc="-10" dirty="0">
                <a:latin typeface="Book Antiqua"/>
                <a:cs typeface="Book Antiqua"/>
              </a:rPr>
              <a:t>and </a:t>
            </a:r>
            <a:r>
              <a:rPr sz="3000" i="1" spc="-6" dirty="0">
                <a:latin typeface="Book Antiqua"/>
                <a:cs typeface="Book Antiqua"/>
              </a:rPr>
              <a:t>sometimes even the  forgetting </a:t>
            </a:r>
            <a:r>
              <a:rPr sz="3000" i="1" spc="-10" dirty="0">
                <a:latin typeface="Book Antiqua"/>
                <a:cs typeface="Book Antiqua"/>
              </a:rPr>
              <a:t>of` </a:t>
            </a:r>
            <a:r>
              <a:rPr sz="3000" i="1" spc="-6" dirty="0">
                <a:latin typeface="Book Antiqua"/>
                <a:cs typeface="Book Antiqua"/>
              </a:rPr>
              <a:t>things past and ignorance </a:t>
            </a:r>
            <a:r>
              <a:rPr sz="2800" i="1" spc="-6" dirty="0">
                <a:latin typeface="Book Antiqua"/>
                <a:cs typeface="Book Antiqua"/>
              </a:rPr>
              <a:t>of </a:t>
            </a:r>
            <a:r>
              <a:rPr sz="3000" i="1" spc="-6" dirty="0">
                <a:latin typeface="Book Antiqua"/>
                <a:cs typeface="Book Antiqua"/>
              </a:rPr>
              <a:t>those to</a:t>
            </a:r>
            <a:r>
              <a:rPr sz="3000" i="1" spc="50" dirty="0">
                <a:latin typeface="Book Antiqua"/>
                <a:cs typeface="Book Antiqua"/>
              </a:rPr>
              <a:t> </a:t>
            </a:r>
            <a:r>
              <a:rPr sz="3000" i="1" spc="-6" dirty="0">
                <a:latin typeface="Book Antiqua"/>
                <a:cs typeface="Book Antiqua"/>
              </a:rPr>
              <a:t>come.</a:t>
            </a:r>
            <a:endParaRPr sz="3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39" y="448346"/>
            <a:ext cx="12217399" cy="1910131"/>
          </a:xfrm>
          <a:prstGeom prst="rect">
            <a:avLst/>
          </a:prstGeom>
        </p:spPr>
        <p:txBody>
          <a:bodyPr vert="horz" wrap="square" lIns="0" tIns="138874" rIns="0" bIns="0" rtlCol="0">
            <a:spAutoFit/>
          </a:bodyPr>
          <a:lstStyle/>
          <a:p>
            <a:pPr marL="12065" marR="5080" indent="-1270" algn="ctr">
              <a:lnSpc>
                <a:spcPts val="4578"/>
              </a:lnSpc>
              <a:spcBef>
                <a:spcPts val="535"/>
              </a:spcBef>
            </a:pPr>
            <a:r>
              <a:rPr sz="4100" spc="-46" dirty="0"/>
              <a:t>What </a:t>
            </a:r>
            <a:r>
              <a:rPr sz="4100" spc="30" dirty="0"/>
              <a:t>does </a:t>
            </a:r>
            <a:r>
              <a:rPr sz="4100" spc="-119" dirty="0"/>
              <a:t>this letter </a:t>
            </a:r>
            <a:r>
              <a:rPr sz="4100" spc="-129" dirty="0"/>
              <a:t>reveal </a:t>
            </a:r>
            <a:r>
              <a:rPr sz="4100" spc="-50" dirty="0"/>
              <a:t>about </a:t>
            </a:r>
            <a:r>
              <a:rPr sz="4100" spc="-16" dirty="0"/>
              <a:t>Galileo’s  </a:t>
            </a:r>
            <a:r>
              <a:rPr sz="4100" spc="-85" dirty="0"/>
              <a:t>personality </a:t>
            </a:r>
            <a:r>
              <a:rPr sz="4100" spc="-155" dirty="0"/>
              <a:t>&amp; </a:t>
            </a:r>
            <a:r>
              <a:rPr sz="4100" spc="-135" dirty="0"/>
              <a:t>why </a:t>
            </a:r>
            <a:r>
              <a:rPr sz="4100" spc="-80" dirty="0"/>
              <a:t>the </a:t>
            </a:r>
            <a:r>
              <a:rPr sz="4100" spc="-40" dirty="0"/>
              <a:t>inquisition </a:t>
            </a:r>
            <a:r>
              <a:rPr sz="4100" spc="-16" dirty="0"/>
              <a:t>placed </a:t>
            </a:r>
            <a:r>
              <a:rPr sz="4100" spc="-55" dirty="0"/>
              <a:t>him </a:t>
            </a:r>
            <a:r>
              <a:rPr sz="4100" spc="110" dirty="0"/>
              <a:t>on  </a:t>
            </a:r>
            <a:r>
              <a:rPr sz="4100" spc="-171" dirty="0"/>
              <a:t>trial?</a:t>
            </a:r>
            <a:endParaRPr sz="4100"/>
          </a:p>
        </p:txBody>
      </p:sp>
      <p:sp>
        <p:nvSpPr>
          <p:cNvPr id="5" name="object 5"/>
          <p:cNvSpPr txBox="1"/>
          <p:nvPr/>
        </p:nvSpPr>
        <p:spPr>
          <a:xfrm>
            <a:off x="279401" y="2716531"/>
            <a:ext cx="170815" cy="2316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400" spc="-149" dirty="0">
                <a:solidFill>
                  <a:srgbClr val="4970A8"/>
                </a:solidFill>
                <a:latin typeface="Segoe UI Symbol"/>
                <a:cs typeface="Segoe UI Symbol"/>
              </a:rPr>
              <a:t>✤</a:t>
            </a:r>
            <a:endParaRPr sz="14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700" y="2588261"/>
            <a:ext cx="11737340" cy="5571137"/>
          </a:xfrm>
          <a:prstGeom prst="rect">
            <a:avLst/>
          </a:prstGeom>
        </p:spPr>
        <p:txBody>
          <a:bodyPr vert="horz" wrap="square" lIns="0" tIns="55167" rIns="0" bIns="0" rtlCol="0">
            <a:spAutoFit/>
          </a:bodyPr>
          <a:lstStyle/>
          <a:p>
            <a:pPr marL="12699" marR="5080">
              <a:lnSpc>
                <a:spcPct val="90300"/>
              </a:lnSpc>
              <a:spcBef>
                <a:spcPts val="434"/>
              </a:spcBef>
            </a:pPr>
            <a:r>
              <a:rPr sz="2800" i="1" spc="-6" dirty="0">
                <a:latin typeface="Book Antiqua"/>
                <a:cs typeface="Book Antiqua"/>
              </a:rPr>
              <a:t>....Hence </a:t>
            </a:r>
            <a:r>
              <a:rPr sz="2800" i="1" dirty="0">
                <a:latin typeface="Book Antiqua"/>
                <a:cs typeface="Book Antiqua"/>
              </a:rPr>
              <a:t>I think </a:t>
            </a:r>
            <a:r>
              <a:rPr sz="2800" i="1" spc="-6" dirty="0">
                <a:latin typeface="Book Antiqua"/>
                <a:cs typeface="Book Antiqua"/>
              </a:rPr>
              <a:t>that </a:t>
            </a:r>
            <a:r>
              <a:rPr sz="2800" i="1" dirty="0">
                <a:latin typeface="Book Antiqua"/>
                <a:cs typeface="Book Antiqua"/>
              </a:rPr>
              <a:t>I </a:t>
            </a:r>
            <a:r>
              <a:rPr sz="2800" i="1" spc="-6" dirty="0">
                <a:latin typeface="Book Antiqua"/>
                <a:cs typeface="Book Antiqua"/>
              </a:rPr>
              <a:t>may reasonably conclude that whenever </a:t>
            </a:r>
            <a:r>
              <a:rPr sz="2800" i="1" dirty="0">
                <a:latin typeface="Book Antiqua"/>
                <a:cs typeface="Book Antiqua"/>
              </a:rPr>
              <a:t>the </a:t>
            </a:r>
            <a:r>
              <a:rPr sz="2800" i="1" spc="-6" dirty="0">
                <a:latin typeface="Book Antiqua"/>
                <a:cs typeface="Book Antiqua"/>
              </a:rPr>
              <a:t>Bible </a:t>
            </a:r>
            <a:r>
              <a:rPr sz="2800" i="1" dirty="0">
                <a:latin typeface="Book Antiqua"/>
                <a:cs typeface="Book Antiqua"/>
              </a:rPr>
              <a:t>has  </a:t>
            </a:r>
            <a:r>
              <a:rPr sz="2800" i="1" spc="-6" dirty="0">
                <a:latin typeface="Book Antiqua"/>
                <a:cs typeface="Book Antiqua"/>
              </a:rPr>
              <a:t>occasion </a:t>
            </a:r>
            <a:r>
              <a:rPr sz="2800" i="1" dirty="0">
                <a:latin typeface="Book Antiqua"/>
                <a:cs typeface="Book Antiqua"/>
              </a:rPr>
              <a:t>to </a:t>
            </a:r>
            <a:r>
              <a:rPr sz="2800" i="1" spc="-6" dirty="0">
                <a:latin typeface="Book Antiqua"/>
                <a:cs typeface="Book Antiqua"/>
              </a:rPr>
              <a:t>speak of any physical conclusion (especially those which </a:t>
            </a:r>
            <a:r>
              <a:rPr sz="2800" i="1" dirty="0">
                <a:latin typeface="Book Antiqua"/>
                <a:cs typeface="Book Antiqua"/>
              </a:rPr>
              <a:t>are </a:t>
            </a:r>
            <a:r>
              <a:rPr sz="2800" i="1" spc="-6" dirty="0">
                <a:latin typeface="Book Antiqua"/>
                <a:cs typeface="Book Antiqua"/>
              </a:rPr>
              <a:t>very  abstruse </a:t>
            </a:r>
            <a:r>
              <a:rPr sz="2800" i="1" dirty="0">
                <a:latin typeface="Book Antiqua"/>
                <a:cs typeface="Book Antiqua"/>
              </a:rPr>
              <a:t>and hard to </a:t>
            </a:r>
            <a:r>
              <a:rPr sz="2800" i="1" spc="-6" dirty="0">
                <a:latin typeface="Book Antiqua"/>
                <a:cs typeface="Book Antiqua"/>
              </a:rPr>
              <a:t>understand), </a:t>
            </a:r>
            <a:r>
              <a:rPr sz="2800" i="1" dirty="0">
                <a:latin typeface="Book Antiqua"/>
                <a:cs typeface="Book Antiqua"/>
              </a:rPr>
              <a:t>the </a:t>
            </a:r>
            <a:r>
              <a:rPr sz="2800" i="1" spc="-6" dirty="0">
                <a:latin typeface="Book Antiqua"/>
                <a:cs typeface="Book Antiqua"/>
              </a:rPr>
              <a:t>rule has been observed of avoiding  confusion </a:t>
            </a:r>
            <a:r>
              <a:rPr sz="2800" i="1" dirty="0">
                <a:latin typeface="Book Antiqua"/>
                <a:cs typeface="Book Antiqua"/>
              </a:rPr>
              <a:t>in the </a:t>
            </a:r>
            <a:r>
              <a:rPr sz="2800" i="1" spc="-6" dirty="0">
                <a:latin typeface="Book Antiqua"/>
                <a:cs typeface="Book Antiqua"/>
              </a:rPr>
              <a:t>minds </a:t>
            </a:r>
            <a:r>
              <a:rPr sz="2800" i="1" dirty="0">
                <a:latin typeface="Book Antiqua"/>
                <a:cs typeface="Book Antiqua"/>
              </a:rPr>
              <a:t>of the </a:t>
            </a:r>
            <a:r>
              <a:rPr sz="2800" i="1" spc="-6" dirty="0">
                <a:latin typeface="Book Antiqua"/>
                <a:cs typeface="Book Antiqua"/>
              </a:rPr>
              <a:t>common people which would render </a:t>
            </a:r>
            <a:r>
              <a:rPr sz="2800" i="1" dirty="0">
                <a:latin typeface="Book Antiqua"/>
                <a:cs typeface="Book Antiqua"/>
              </a:rPr>
              <a:t>them  </a:t>
            </a:r>
            <a:r>
              <a:rPr sz="2800" i="1" spc="-6" dirty="0">
                <a:latin typeface="Book Antiqua"/>
                <a:cs typeface="Book Antiqua"/>
              </a:rPr>
              <a:t>contumacious toward </a:t>
            </a:r>
            <a:r>
              <a:rPr sz="2800" i="1" dirty="0">
                <a:latin typeface="Book Antiqua"/>
                <a:cs typeface="Book Antiqua"/>
              </a:rPr>
              <a:t>the </a:t>
            </a:r>
            <a:r>
              <a:rPr sz="2800" i="1" spc="-6" dirty="0">
                <a:latin typeface="Book Antiqua"/>
                <a:cs typeface="Book Antiqua"/>
              </a:rPr>
              <a:t>higher mysteries. Now </a:t>
            </a:r>
            <a:r>
              <a:rPr sz="2800" i="1" dirty="0">
                <a:latin typeface="Book Antiqua"/>
                <a:cs typeface="Book Antiqua"/>
              </a:rPr>
              <a:t>the </a:t>
            </a:r>
            <a:r>
              <a:rPr sz="2800" i="1" spc="-6" dirty="0">
                <a:latin typeface="Book Antiqua"/>
                <a:cs typeface="Book Antiqua"/>
              </a:rPr>
              <a:t>Bible, merely </a:t>
            </a:r>
            <a:r>
              <a:rPr sz="2800" i="1" dirty="0">
                <a:latin typeface="Book Antiqua"/>
                <a:cs typeface="Book Antiqua"/>
              </a:rPr>
              <a:t>to  </a:t>
            </a:r>
            <a:r>
              <a:rPr sz="2800" i="1" spc="-6" dirty="0">
                <a:latin typeface="Book Antiqua"/>
                <a:cs typeface="Book Antiqua"/>
              </a:rPr>
              <a:t>condescend </a:t>
            </a:r>
            <a:r>
              <a:rPr sz="2800" i="1" dirty="0">
                <a:latin typeface="Book Antiqua"/>
                <a:cs typeface="Book Antiqua"/>
              </a:rPr>
              <a:t>to </a:t>
            </a:r>
            <a:r>
              <a:rPr sz="2800" i="1" spc="-6" dirty="0">
                <a:latin typeface="Book Antiqua"/>
                <a:cs typeface="Book Antiqua"/>
              </a:rPr>
              <a:t>popular capacity, </a:t>
            </a:r>
            <a:r>
              <a:rPr sz="2800" i="1" dirty="0">
                <a:latin typeface="Book Antiqua"/>
                <a:cs typeface="Book Antiqua"/>
              </a:rPr>
              <a:t>has </a:t>
            </a:r>
            <a:r>
              <a:rPr sz="2800" i="1" spc="-6" dirty="0">
                <a:latin typeface="Book Antiqua"/>
                <a:cs typeface="Book Antiqua"/>
              </a:rPr>
              <a:t>not hesitated </a:t>
            </a:r>
            <a:r>
              <a:rPr sz="2800" i="1" dirty="0">
                <a:latin typeface="Book Antiqua"/>
                <a:cs typeface="Book Antiqua"/>
              </a:rPr>
              <a:t>to </a:t>
            </a:r>
            <a:r>
              <a:rPr sz="2800" i="1" spc="-6" dirty="0">
                <a:latin typeface="Book Antiqua"/>
                <a:cs typeface="Book Antiqua"/>
              </a:rPr>
              <a:t>obscure some very  important pronouncements, attributing </a:t>
            </a:r>
            <a:r>
              <a:rPr sz="2800" i="1" dirty="0">
                <a:latin typeface="Book Antiqua"/>
                <a:cs typeface="Book Antiqua"/>
              </a:rPr>
              <a:t>to </a:t>
            </a:r>
            <a:r>
              <a:rPr sz="2800" i="1" spc="-6" dirty="0">
                <a:latin typeface="Book Antiqua"/>
                <a:cs typeface="Book Antiqua"/>
              </a:rPr>
              <a:t>God himself some qualities  extremely remote from </a:t>
            </a:r>
            <a:r>
              <a:rPr sz="2800" i="1" dirty="0">
                <a:latin typeface="Book Antiqua"/>
                <a:cs typeface="Book Antiqua"/>
              </a:rPr>
              <a:t>(and even </a:t>
            </a:r>
            <a:r>
              <a:rPr sz="2800" i="1" spc="-6" dirty="0">
                <a:latin typeface="Book Antiqua"/>
                <a:cs typeface="Book Antiqua"/>
              </a:rPr>
              <a:t>contrary </a:t>
            </a:r>
            <a:r>
              <a:rPr sz="2800" i="1" dirty="0">
                <a:latin typeface="Book Antiqua"/>
                <a:cs typeface="Book Antiqua"/>
              </a:rPr>
              <a:t>to) </a:t>
            </a:r>
            <a:r>
              <a:rPr sz="2800" i="1" spc="-6" dirty="0">
                <a:latin typeface="Book Antiqua"/>
                <a:cs typeface="Book Antiqua"/>
              </a:rPr>
              <a:t>His essence. Who, </a:t>
            </a:r>
            <a:r>
              <a:rPr sz="2800" i="1" dirty="0">
                <a:latin typeface="Book Antiqua"/>
                <a:cs typeface="Book Antiqua"/>
              </a:rPr>
              <a:t>then, </a:t>
            </a:r>
            <a:r>
              <a:rPr sz="2800" i="1" spc="-6" dirty="0">
                <a:latin typeface="Book Antiqua"/>
                <a:cs typeface="Book Antiqua"/>
              </a:rPr>
              <a:t>would  positively declare that </a:t>
            </a:r>
            <a:r>
              <a:rPr sz="2800" i="1" dirty="0">
                <a:latin typeface="Book Antiqua"/>
                <a:cs typeface="Book Antiqua"/>
              </a:rPr>
              <a:t>this </a:t>
            </a:r>
            <a:r>
              <a:rPr sz="2800" i="1" spc="-6" dirty="0">
                <a:latin typeface="Book Antiqua"/>
                <a:cs typeface="Book Antiqua"/>
              </a:rPr>
              <a:t>principle has been set aside, </a:t>
            </a:r>
            <a:r>
              <a:rPr sz="2800" i="1" dirty="0">
                <a:latin typeface="Book Antiqua"/>
                <a:cs typeface="Book Antiqua"/>
              </a:rPr>
              <a:t>and the </a:t>
            </a:r>
            <a:r>
              <a:rPr sz="2800" i="1" spc="-6" dirty="0">
                <a:latin typeface="Book Antiqua"/>
                <a:cs typeface="Book Antiqua"/>
              </a:rPr>
              <a:t>Bible has  confined itself rigorously </a:t>
            </a:r>
            <a:r>
              <a:rPr sz="2800" i="1" dirty="0">
                <a:latin typeface="Book Antiqua"/>
                <a:cs typeface="Book Antiqua"/>
              </a:rPr>
              <a:t>to the </a:t>
            </a:r>
            <a:r>
              <a:rPr sz="2800" i="1" spc="-6" dirty="0">
                <a:latin typeface="Book Antiqua"/>
                <a:cs typeface="Book Antiqua"/>
              </a:rPr>
              <a:t>bare and restricted </a:t>
            </a:r>
            <a:r>
              <a:rPr sz="2800" i="1" dirty="0">
                <a:latin typeface="Book Antiqua"/>
                <a:cs typeface="Book Antiqua"/>
              </a:rPr>
              <a:t>sense </a:t>
            </a:r>
            <a:r>
              <a:rPr sz="2800" i="1" spc="-6" dirty="0">
                <a:latin typeface="Book Antiqua"/>
                <a:cs typeface="Book Antiqua"/>
              </a:rPr>
              <a:t>of its </a:t>
            </a:r>
            <a:r>
              <a:rPr sz="2800" i="1" dirty="0">
                <a:latin typeface="Book Antiqua"/>
                <a:cs typeface="Book Antiqua"/>
              </a:rPr>
              <a:t>words, when  </a:t>
            </a:r>
            <a:r>
              <a:rPr sz="2800" i="1" spc="-6" dirty="0">
                <a:latin typeface="Book Antiqua"/>
                <a:cs typeface="Book Antiqua"/>
              </a:rPr>
              <a:t>speaking </a:t>
            </a:r>
            <a:r>
              <a:rPr sz="2800" i="1" dirty="0">
                <a:latin typeface="Book Antiqua"/>
                <a:cs typeface="Book Antiqua"/>
              </a:rPr>
              <a:t>but </a:t>
            </a:r>
            <a:r>
              <a:rPr sz="2800" i="1" spc="-6" dirty="0">
                <a:latin typeface="Book Antiqua"/>
                <a:cs typeface="Book Antiqua"/>
              </a:rPr>
              <a:t>casually of </a:t>
            </a:r>
            <a:r>
              <a:rPr sz="2800" i="1" dirty="0">
                <a:latin typeface="Book Antiqua"/>
                <a:cs typeface="Book Antiqua"/>
              </a:rPr>
              <a:t>the </a:t>
            </a:r>
            <a:r>
              <a:rPr sz="2800" i="1" spc="-6" dirty="0">
                <a:latin typeface="Book Antiqua"/>
                <a:cs typeface="Book Antiqua"/>
              </a:rPr>
              <a:t>earth, of water, </a:t>
            </a:r>
            <a:r>
              <a:rPr sz="2800" i="1" dirty="0">
                <a:latin typeface="Book Antiqua"/>
                <a:cs typeface="Book Antiqua"/>
              </a:rPr>
              <a:t>of the sun, or </a:t>
            </a:r>
            <a:r>
              <a:rPr sz="2800" i="1" spc="-6" dirty="0">
                <a:latin typeface="Book Antiqua"/>
                <a:cs typeface="Book Antiqua"/>
              </a:rPr>
              <a:t>of any </a:t>
            </a:r>
            <a:r>
              <a:rPr sz="2800" i="1" dirty="0">
                <a:latin typeface="Book Antiqua"/>
                <a:cs typeface="Book Antiqua"/>
              </a:rPr>
              <a:t>other </a:t>
            </a:r>
            <a:r>
              <a:rPr sz="2800" i="1" spc="-6" dirty="0">
                <a:latin typeface="Book Antiqua"/>
                <a:cs typeface="Book Antiqua"/>
              </a:rPr>
              <a:t>created  </a:t>
            </a:r>
            <a:r>
              <a:rPr sz="2800" i="1" dirty="0">
                <a:latin typeface="Book Antiqua"/>
                <a:cs typeface="Book Antiqua"/>
              </a:rPr>
              <a:t>thing? </a:t>
            </a:r>
            <a:r>
              <a:rPr sz="2800" i="1" spc="-6" dirty="0">
                <a:latin typeface="Book Antiqua"/>
                <a:cs typeface="Book Antiqua"/>
              </a:rPr>
              <a:t>Especially </a:t>
            </a:r>
            <a:r>
              <a:rPr sz="2800" i="1" dirty="0">
                <a:latin typeface="Book Antiqua"/>
                <a:cs typeface="Book Antiqua"/>
              </a:rPr>
              <a:t>in </a:t>
            </a:r>
            <a:r>
              <a:rPr sz="2800" i="1" spc="-6" dirty="0">
                <a:latin typeface="Book Antiqua"/>
                <a:cs typeface="Book Antiqua"/>
              </a:rPr>
              <a:t>view of </a:t>
            </a:r>
            <a:r>
              <a:rPr sz="2800" i="1" dirty="0">
                <a:latin typeface="Book Antiqua"/>
                <a:cs typeface="Book Antiqua"/>
              </a:rPr>
              <a:t>the </a:t>
            </a:r>
            <a:r>
              <a:rPr sz="2800" i="1" spc="-6" dirty="0">
                <a:latin typeface="Book Antiqua"/>
                <a:cs typeface="Book Antiqua"/>
              </a:rPr>
              <a:t>fact </a:t>
            </a:r>
            <a:r>
              <a:rPr sz="2800" i="1" dirty="0">
                <a:latin typeface="Book Antiqua"/>
                <a:cs typeface="Book Antiqua"/>
              </a:rPr>
              <a:t>that </a:t>
            </a:r>
            <a:r>
              <a:rPr sz="2800" i="1" spc="-6" dirty="0">
                <a:latin typeface="Book Antiqua"/>
                <a:cs typeface="Book Antiqua"/>
              </a:rPr>
              <a:t>these </a:t>
            </a:r>
            <a:r>
              <a:rPr sz="2800" i="1" dirty="0">
                <a:latin typeface="Book Antiqua"/>
                <a:cs typeface="Book Antiqua"/>
              </a:rPr>
              <a:t>things in no way </a:t>
            </a:r>
            <a:r>
              <a:rPr sz="2800" i="1" spc="-6" dirty="0">
                <a:latin typeface="Book Antiqua"/>
                <a:cs typeface="Book Antiqua"/>
              </a:rPr>
              <a:t>concern </a:t>
            </a:r>
            <a:r>
              <a:rPr sz="2800" i="1" dirty="0">
                <a:latin typeface="Book Antiqua"/>
                <a:cs typeface="Book Antiqua"/>
              </a:rPr>
              <a:t>the  </a:t>
            </a:r>
            <a:r>
              <a:rPr sz="2800" i="1" spc="-6" dirty="0">
                <a:latin typeface="Book Antiqua"/>
                <a:cs typeface="Book Antiqua"/>
              </a:rPr>
              <a:t>primary purpose of </a:t>
            </a:r>
            <a:r>
              <a:rPr sz="2800" i="1" dirty="0">
                <a:latin typeface="Book Antiqua"/>
                <a:cs typeface="Book Antiqua"/>
              </a:rPr>
              <a:t>the </a:t>
            </a:r>
            <a:r>
              <a:rPr sz="2800" i="1" spc="-6" dirty="0">
                <a:latin typeface="Book Antiqua"/>
                <a:cs typeface="Book Antiqua"/>
              </a:rPr>
              <a:t>sacred writings, which </a:t>
            </a:r>
            <a:r>
              <a:rPr sz="2800" i="1" dirty="0">
                <a:latin typeface="Book Antiqua"/>
                <a:cs typeface="Book Antiqua"/>
              </a:rPr>
              <a:t>is the </a:t>
            </a:r>
            <a:r>
              <a:rPr sz="2800" i="1" spc="-6" dirty="0">
                <a:latin typeface="Book Antiqua"/>
                <a:cs typeface="Book Antiqua"/>
              </a:rPr>
              <a:t>service of God and </a:t>
            </a:r>
            <a:r>
              <a:rPr sz="2800" i="1" dirty="0">
                <a:latin typeface="Book Antiqua"/>
                <a:cs typeface="Book Antiqua"/>
              </a:rPr>
              <a:t>the  </a:t>
            </a:r>
            <a:r>
              <a:rPr sz="2800" i="1" spc="-6" dirty="0">
                <a:latin typeface="Book Antiqua"/>
                <a:cs typeface="Book Antiqua"/>
              </a:rPr>
              <a:t>salvation </a:t>
            </a:r>
            <a:r>
              <a:rPr sz="2800" i="1" dirty="0">
                <a:latin typeface="Book Antiqua"/>
                <a:cs typeface="Book Antiqua"/>
              </a:rPr>
              <a:t>of </a:t>
            </a:r>
            <a:r>
              <a:rPr sz="2800" i="1" spc="-6" dirty="0">
                <a:latin typeface="Book Antiqua"/>
                <a:cs typeface="Book Antiqua"/>
              </a:rPr>
              <a:t>souls </a:t>
            </a:r>
            <a:r>
              <a:rPr sz="2800" i="1" dirty="0">
                <a:latin typeface="Book Antiqua"/>
                <a:cs typeface="Book Antiqua"/>
              </a:rPr>
              <a:t>- </a:t>
            </a:r>
            <a:r>
              <a:rPr sz="2800" i="1" spc="-6" dirty="0">
                <a:latin typeface="Book Antiqua"/>
                <a:cs typeface="Book Antiqua"/>
              </a:rPr>
              <a:t>matters infinitely beyond </a:t>
            </a:r>
            <a:r>
              <a:rPr sz="2800" i="1" dirty="0">
                <a:latin typeface="Book Antiqua"/>
                <a:cs typeface="Book Antiqua"/>
              </a:rPr>
              <a:t>the </a:t>
            </a:r>
            <a:r>
              <a:rPr sz="2800" i="1" spc="-6" dirty="0">
                <a:latin typeface="Book Antiqua"/>
                <a:cs typeface="Book Antiqua"/>
              </a:rPr>
              <a:t>comprehension of </a:t>
            </a:r>
            <a:r>
              <a:rPr sz="2800" i="1" dirty="0">
                <a:latin typeface="Book Antiqua"/>
                <a:cs typeface="Book Antiqua"/>
              </a:rPr>
              <a:t>the </a:t>
            </a:r>
            <a:r>
              <a:rPr sz="2800" i="1" spc="-6" dirty="0">
                <a:latin typeface="Book Antiqua"/>
                <a:cs typeface="Book Antiqua"/>
              </a:rPr>
              <a:t>common  people.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2" y="25758"/>
            <a:ext cx="10967720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30" dirty="0"/>
              <a:t>The </a:t>
            </a:r>
            <a:r>
              <a:rPr sz="6400" spc="-30" dirty="0"/>
              <a:t>Knowledge </a:t>
            </a:r>
            <a:r>
              <a:rPr sz="6400" spc="165" dirty="0"/>
              <a:t>of </a:t>
            </a:r>
            <a:r>
              <a:rPr sz="6400" spc="-119" dirty="0"/>
              <a:t>the</a:t>
            </a:r>
            <a:r>
              <a:rPr sz="6400" spc="-215" dirty="0"/>
              <a:t> </a:t>
            </a:r>
            <a:r>
              <a:rPr sz="6400" spc="-125" dirty="0"/>
              <a:t>Greeks</a:t>
            </a:r>
            <a:endParaRPr sz="6400" dirty="0"/>
          </a:p>
        </p:txBody>
      </p:sp>
      <p:sp>
        <p:nvSpPr>
          <p:cNvPr id="3" name="object 3"/>
          <p:cNvSpPr/>
          <p:nvPr/>
        </p:nvSpPr>
        <p:spPr>
          <a:xfrm>
            <a:off x="1016002" y="2679700"/>
            <a:ext cx="5003800" cy="6696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639" y="2665731"/>
            <a:ext cx="6121399" cy="6684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7ECA1-FBC7-48EF-A466-DA8BB44EB3A3}"/>
              </a:ext>
            </a:extLst>
          </p:cNvPr>
          <p:cNvSpPr txBox="1"/>
          <p:nvPr/>
        </p:nvSpPr>
        <p:spPr>
          <a:xfrm>
            <a:off x="6696397" y="1981200"/>
            <a:ext cx="5377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Earth at the Center of the Universe!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39" y="901738"/>
            <a:ext cx="5273675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-60" dirty="0"/>
              <a:t>Galileo</a:t>
            </a:r>
            <a:r>
              <a:rPr sz="6400" spc="-40" dirty="0"/>
              <a:t> </a:t>
            </a:r>
            <a:r>
              <a:rPr sz="6400" spc="-129" dirty="0"/>
              <a:t>Galilei</a:t>
            </a:r>
            <a:endParaRPr sz="6400"/>
          </a:p>
        </p:txBody>
      </p:sp>
      <p:sp>
        <p:nvSpPr>
          <p:cNvPr id="5" name="object 5"/>
          <p:cNvSpPr txBox="1"/>
          <p:nvPr/>
        </p:nvSpPr>
        <p:spPr>
          <a:xfrm>
            <a:off x="2757171" y="2984501"/>
            <a:ext cx="7202805" cy="9398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What is the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point of view of</a:t>
            </a:r>
            <a:r>
              <a:rPr sz="3000" spc="3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Galileo?</a:t>
            </a:r>
            <a:endParaRPr sz="3000">
              <a:latin typeface="Book Antiqua"/>
              <a:cs typeface="Book Antiqua"/>
            </a:endParaRPr>
          </a:p>
          <a:p>
            <a:pPr marL="12699"/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How did it differ from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that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of</a:t>
            </a:r>
            <a:r>
              <a:rPr sz="3000" spc="4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Copernicus?</a:t>
            </a:r>
            <a:endParaRPr sz="30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19400" y="4064000"/>
            <a:ext cx="6938010" cy="529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39" y="901738"/>
            <a:ext cx="5273675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-60" dirty="0"/>
              <a:t>Galileo</a:t>
            </a:r>
            <a:r>
              <a:rPr sz="6400" spc="-40" dirty="0"/>
              <a:t> </a:t>
            </a:r>
            <a:r>
              <a:rPr sz="6400" spc="-129" dirty="0"/>
              <a:t>Galilei</a:t>
            </a:r>
            <a:endParaRPr sz="6400"/>
          </a:p>
        </p:txBody>
      </p:sp>
      <p:sp>
        <p:nvSpPr>
          <p:cNvPr id="3" name="object 3"/>
          <p:cNvSpPr/>
          <p:nvPr/>
        </p:nvSpPr>
        <p:spPr>
          <a:xfrm>
            <a:off x="1879638" y="2795270"/>
            <a:ext cx="8966199" cy="641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39" y="328968"/>
            <a:ext cx="5273675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-60" dirty="0"/>
              <a:t>Galileo</a:t>
            </a:r>
            <a:r>
              <a:rPr sz="6400" spc="-40" dirty="0"/>
              <a:t> </a:t>
            </a:r>
            <a:r>
              <a:rPr sz="6400" spc="-129" dirty="0"/>
              <a:t>Galilei</a:t>
            </a:r>
            <a:endParaRPr sz="6400"/>
          </a:p>
        </p:txBody>
      </p:sp>
      <p:sp>
        <p:nvSpPr>
          <p:cNvPr id="4" name="object 4"/>
          <p:cNvSpPr txBox="1"/>
          <p:nvPr/>
        </p:nvSpPr>
        <p:spPr>
          <a:xfrm>
            <a:off x="392429" y="1322071"/>
            <a:ext cx="12218670" cy="1201419"/>
          </a:xfrm>
          <a:prstGeom prst="rect">
            <a:avLst/>
          </a:prstGeom>
        </p:spPr>
        <p:txBody>
          <a:bodyPr vert="horz" wrap="square" lIns="0" tIns="49458" rIns="0" bIns="0" rtlCol="0">
            <a:spAutoFit/>
          </a:bodyPr>
          <a:lstStyle/>
          <a:p>
            <a:pPr marL="13969" marR="886501" indent="82435">
              <a:lnSpc>
                <a:spcPts val="3009"/>
              </a:lnSpc>
              <a:spcBef>
                <a:spcPts val="390"/>
              </a:spcBef>
            </a:pPr>
            <a:r>
              <a:rPr sz="2700" i="1" spc="75" dirty="0">
                <a:solidFill>
                  <a:srgbClr val="24364F"/>
                </a:solidFill>
                <a:latin typeface="Book Antiqua"/>
                <a:cs typeface="Book Antiqua"/>
              </a:rPr>
              <a:t>Dialog </a:t>
            </a:r>
            <a:r>
              <a:rPr sz="2700" i="1" dirty="0">
                <a:solidFill>
                  <a:srgbClr val="24364F"/>
                </a:solidFill>
                <a:latin typeface="Book Antiqua"/>
                <a:cs typeface="Book Antiqua"/>
              </a:rPr>
              <a:t>Concerning </a:t>
            </a:r>
            <a:r>
              <a:rPr sz="2700" i="1" spc="110" dirty="0">
                <a:solidFill>
                  <a:srgbClr val="24364F"/>
                </a:solidFill>
                <a:latin typeface="Book Antiqua"/>
                <a:cs typeface="Book Antiqua"/>
              </a:rPr>
              <a:t>Two </a:t>
            </a:r>
            <a:r>
              <a:rPr sz="2700" i="1" spc="50" dirty="0">
                <a:solidFill>
                  <a:srgbClr val="24364F"/>
                </a:solidFill>
                <a:latin typeface="Book Antiqua"/>
                <a:cs typeface="Book Antiqua"/>
              </a:rPr>
              <a:t>Chief </a:t>
            </a:r>
            <a:r>
              <a:rPr sz="2700" i="1" spc="90" dirty="0">
                <a:solidFill>
                  <a:srgbClr val="24364F"/>
                </a:solidFill>
                <a:latin typeface="Book Antiqua"/>
                <a:cs typeface="Book Antiqua"/>
              </a:rPr>
              <a:t>World </a:t>
            </a:r>
            <a:r>
              <a:rPr sz="2700" i="1" spc="-40" dirty="0">
                <a:solidFill>
                  <a:srgbClr val="24364F"/>
                </a:solidFill>
                <a:latin typeface="Book Antiqua"/>
                <a:cs typeface="Book Antiqua"/>
              </a:rPr>
              <a:t>Systems </a:t>
            </a:r>
            <a:r>
              <a:rPr sz="2700" spc="-119" dirty="0">
                <a:solidFill>
                  <a:srgbClr val="24364F"/>
                </a:solidFill>
                <a:latin typeface="Century"/>
                <a:cs typeface="Century"/>
              </a:rPr>
              <a:t>(1632) </a:t>
            </a:r>
            <a:r>
              <a:rPr sz="2700" spc="-30" dirty="0">
                <a:solidFill>
                  <a:srgbClr val="24364F"/>
                </a:solidFill>
                <a:latin typeface="Century"/>
                <a:cs typeface="Century"/>
              </a:rPr>
              <a:t>Written </a:t>
            </a:r>
            <a:r>
              <a:rPr sz="2700" spc="-100" dirty="0">
                <a:solidFill>
                  <a:srgbClr val="24364F"/>
                </a:solidFill>
                <a:latin typeface="Century"/>
                <a:cs typeface="Century"/>
              </a:rPr>
              <a:t>&amp; </a:t>
            </a:r>
            <a:r>
              <a:rPr sz="2700" spc="-10" dirty="0">
                <a:solidFill>
                  <a:srgbClr val="24364F"/>
                </a:solidFill>
                <a:latin typeface="Century"/>
                <a:cs typeface="Century"/>
              </a:rPr>
              <a:t>published </a:t>
            </a:r>
            <a:r>
              <a:rPr sz="2700" spc="-26" dirty="0">
                <a:solidFill>
                  <a:srgbClr val="24364F"/>
                </a:solidFill>
                <a:latin typeface="Century"/>
                <a:cs typeface="Century"/>
              </a:rPr>
              <a:t>in  </a:t>
            </a:r>
            <a:r>
              <a:rPr sz="2700" spc="-95" dirty="0">
                <a:solidFill>
                  <a:srgbClr val="24364F"/>
                </a:solidFill>
                <a:latin typeface="Century"/>
                <a:cs typeface="Century"/>
              </a:rPr>
              <a:t>Italian.</a:t>
            </a:r>
            <a:endParaRPr sz="2700">
              <a:latin typeface="Century"/>
              <a:cs typeface="Century"/>
            </a:endParaRPr>
          </a:p>
          <a:p>
            <a:pPr marL="12699">
              <a:lnSpc>
                <a:spcPts val="2950"/>
              </a:lnSpc>
              <a:tabLst>
                <a:tab pos="1839593" algn="l"/>
                <a:tab pos="12188479" algn="l"/>
              </a:tabLst>
            </a:pPr>
            <a:r>
              <a:rPr sz="2700" u="sng" dirty="0">
                <a:solidFill>
                  <a:srgbClr val="24364F"/>
                </a:solidFill>
                <a:uFill>
                  <a:solidFill>
                    <a:srgbClr val="6681A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700" u="sng" dirty="0">
                <a:solidFill>
                  <a:srgbClr val="24364F"/>
                </a:solidFill>
                <a:uFill>
                  <a:solidFill>
                    <a:srgbClr val="6681A9"/>
                  </a:solidFill>
                </a:uFill>
                <a:latin typeface="Century"/>
                <a:cs typeface="Century"/>
              </a:rPr>
              <a:t>Geocentric </a:t>
            </a:r>
            <a:r>
              <a:rPr sz="2700" u="sng" spc="16" dirty="0">
                <a:solidFill>
                  <a:srgbClr val="24364F"/>
                </a:solidFill>
                <a:uFill>
                  <a:solidFill>
                    <a:srgbClr val="6681A9"/>
                  </a:solidFill>
                </a:uFill>
                <a:latin typeface="Century"/>
                <a:cs typeface="Century"/>
              </a:rPr>
              <a:t>model </a:t>
            </a:r>
            <a:r>
              <a:rPr sz="2700" u="sng" spc="-30" dirty="0">
                <a:solidFill>
                  <a:srgbClr val="24364F"/>
                </a:solidFill>
                <a:uFill>
                  <a:solidFill>
                    <a:srgbClr val="6681A9"/>
                  </a:solidFill>
                </a:uFill>
                <a:latin typeface="Century"/>
                <a:cs typeface="Century"/>
              </a:rPr>
              <a:t>presented by </a:t>
            </a:r>
            <a:r>
              <a:rPr sz="2700" u="sng" spc="30" dirty="0">
                <a:solidFill>
                  <a:srgbClr val="24364F"/>
                </a:solidFill>
                <a:uFill>
                  <a:solidFill>
                    <a:srgbClr val="6681A9"/>
                  </a:solidFill>
                </a:uFill>
                <a:latin typeface="Century"/>
                <a:cs typeface="Century"/>
              </a:rPr>
              <a:t>“Simplicio,” </a:t>
            </a:r>
            <a:r>
              <a:rPr sz="2700" u="sng" spc="-203" dirty="0">
                <a:solidFill>
                  <a:srgbClr val="24364F"/>
                </a:solidFill>
                <a:uFill>
                  <a:solidFill>
                    <a:srgbClr val="6681A9"/>
                  </a:solidFill>
                </a:uFill>
                <a:latin typeface="Century"/>
                <a:cs typeface="Century"/>
              </a:rPr>
              <a:t>a</a:t>
            </a:r>
            <a:r>
              <a:rPr sz="2700" u="sng" spc="75" dirty="0">
                <a:solidFill>
                  <a:srgbClr val="24364F"/>
                </a:solidFill>
                <a:uFill>
                  <a:solidFill>
                    <a:srgbClr val="6681A9"/>
                  </a:solidFill>
                </a:uFill>
                <a:latin typeface="Century"/>
                <a:cs typeface="Century"/>
              </a:rPr>
              <a:t> </a:t>
            </a:r>
            <a:r>
              <a:rPr sz="2700" u="sng" spc="-95" dirty="0">
                <a:solidFill>
                  <a:srgbClr val="24364F"/>
                </a:solidFill>
                <a:uFill>
                  <a:solidFill>
                    <a:srgbClr val="6681A9"/>
                  </a:solidFill>
                </a:uFill>
                <a:latin typeface="Century"/>
                <a:cs typeface="Century"/>
              </a:rPr>
              <a:t>straw-man	</a:t>
            </a:r>
            <a:endParaRPr sz="2700">
              <a:latin typeface="Century"/>
              <a:cs typeface="Centur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0702" y="2889252"/>
            <a:ext cx="4838700" cy="6668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0900" y="2955327"/>
            <a:ext cx="4622800" cy="6633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39" y="661706"/>
            <a:ext cx="9686925" cy="15189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dirty="0">
                <a:solidFill>
                  <a:srgbClr val="4C0068"/>
                </a:solidFill>
              </a:rPr>
              <a:t>René</a:t>
            </a:r>
            <a:r>
              <a:rPr sz="6400" spc="-10" dirty="0">
                <a:solidFill>
                  <a:srgbClr val="4C0068"/>
                </a:solidFill>
              </a:rPr>
              <a:t> </a:t>
            </a:r>
            <a:r>
              <a:rPr sz="6400" spc="-125" dirty="0">
                <a:solidFill>
                  <a:srgbClr val="4C0068"/>
                </a:solidFill>
              </a:rPr>
              <a:t>Descartes</a:t>
            </a:r>
            <a:endParaRPr sz="6400"/>
          </a:p>
          <a:p>
            <a:pPr marL="12699"/>
            <a:r>
              <a:rPr sz="3400" spc="-95" dirty="0"/>
              <a:t>1596-1650. </a:t>
            </a:r>
            <a:r>
              <a:rPr sz="3400" spc="-6" dirty="0"/>
              <a:t>French. Philosopher </a:t>
            </a:r>
            <a:r>
              <a:rPr sz="3400" spc="-129" dirty="0"/>
              <a:t>&amp;</a:t>
            </a:r>
            <a:r>
              <a:rPr sz="3400" spc="105" dirty="0"/>
              <a:t> </a:t>
            </a:r>
            <a:r>
              <a:rPr sz="3400" spc="-119" dirty="0"/>
              <a:t>Mathematician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6896100" y="2816862"/>
            <a:ext cx="5397500" cy="6568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8467" y="2705137"/>
            <a:ext cx="4245611" cy="6883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39" y="448348"/>
            <a:ext cx="12217399" cy="1798703"/>
          </a:xfrm>
          <a:prstGeom prst="rect">
            <a:avLst/>
          </a:prstGeom>
        </p:spPr>
        <p:txBody>
          <a:bodyPr vert="horz" wrap="square" lIns="0" tIns="227657" rIns="0" bIns="0" rtlCol="0">
            <a:spAutoFit/>
          </a:bodyPr>
          <a:lstStyle/>
          <a:p>
            <a:pPr marL="2022849" marR="5080" indent="-962600">
              <a:lnSpc>
                <a:spcPts val="6140"/>
              </a:lnSpc>
              <a:spcBef>
                <a:spcPts val="686"/>
              </a:spcBef>
            </a:pPr>
            <a:r>
              <a:rPr sz="5500" spc="-60" dirty="0"/>
              <a:t>What </a:t>
            </a:r>
            <a:r>
              <a:rPr sz="5500" spc="-155" dirty="0"/>
              <a:t>is </a:t>
            </a:r>
            <a:r>
              <a:rPr sz="5500" spc="-110" dirty="0"/>
              <a:t>Descartes </a:t>
            </a:r>
            <a:r>
              <a:rPr sz="5500" spc="-159" dirty="0"/>
              <a:t>attempting </a:t>
            </a:r>
            <a:r>
              <a:rPr sz="5500" dirty="0"/>
              <a:t>to  </a:t>
            </a:r>
            <a:r>
              <a:rPr sz="5500" spc="-95" dirty="0"/>
              <a:t>achieve </a:t>
            </a:r>
            <a:r>
              <a:rPr sz="5500" spc="-314" dirty="0"/>
              <a:t>as </a:t>
            </a:r>
            <a:r>
              <a:rPr sz="5500" spc="-415" dirty="0"/>
              <a:t>a</a:t>
            </a:r>
            <a:r>
              <a:rPr sz="5500" spc="356" dirty="0"/>
              <a:t> </a:t>
            </a:r>
            <a:r>
              <a:rPr sz="5500" spc="-6" dirty="0"/>
              <a:t>philosopher?</a:t>
            </a:r>
            <a:endParaRPr sz="5500"/>
          </a:p>
        </p:txBody>
      </p:sp>
      <p:sp>
        <p:nvSpPr>
          <p:cNvPr id="5" name="object 5"/>
          <p:cNvSpPr txBox="1"/>
          <p:nvPr/>
        </p:nvSpPr>
        <p:spPr>
          <a:xfrm>
            <a:off x="255307" y="3568701"/>
            <a:ext cx="12496801" cy="524365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4790787" marR="701329" indent="-4082483">
              <a:spcBef>
                <a:spcPts val="100"/>
              </a:spcBef>
            </a:pP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Source: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Rene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Descartes, French philosopher, </a:t>
            </a:r>
            <a:r>
              <a:rPr sz="30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Meditations </a:t>
            </a:r>
            <a:r>
              <a:rPr sz="3000" b="1" i="1" dirty="0">
                <a:solidFill>
                  <a:srgbClr val="25364F"/>
                </a:solidFill>
                <a:latin typeface="Book Antiqua"/>
                <a:cs typeface="Book Antiqua"/>
              </a:rPr>
              <a:t>on </a:t>
            </a:r>
            <a:r>
              <a:rPr sz="30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First  Philosophy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.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1639</a:t>
            </a:r>
            <a:endParaRPr sz="3000">
              <a:latin typeface="Book Antiqua"/>
              <a:cs typeface="Book Antiqua"/>
            </a:endParaRPr>
          </a:p>
          <a:p>
            <a:pPr>
              <a:spcBef>
                <a:spcPts val="26"/>
              </a:spcBef>
            </a:pPr>
            <a:endParaRPr sz="3100">
              <a:latin typeface="Times New Roman"/>
              <a:cs typeface="Times New Roman"/>
            </a:endParaRPr>
          </a:p>
          <a:p>
            <a:pPr marL="12699" marR="5080" algn="just"/>
            <a:r>
              <a:rPr sz="3600" spc="55" dirty="0">
                <a:solidFill>
                  <a:srgbClr val="25364F"/>
                </a:solidFill>
                <a:latin typeface="Century"/>
                <a:cs typeface="Century"/>
              </a:rPr>
              <a:t>Some </a:t>
            </a:r>
            <a:r>
              <a:rPr sz="3600" spc="-149" dirty="0">
                <a:solidFill>
                  <a:srgbClr val="25364F"/>
                </a:solidFill>
                <a:latin typeface="Century"/>
                <a:cs typeface="Century"/>
              </a:rPr>
              <a:t>years </a:t>
            </a:r>
            <a:r>
              <a:rPr sz="3600" spc="-50" dirty="0">
                <a:solidFill>
                  <a:srgbClr val="25364F"/>
                </a:solidFill>
                <a:latin typeface="Century"/>
                <a:cs typeface="Century"/>
              </a:rPr>
              <a:t>ago </a:t>
            </a:r>
            <a:r>
              <a:rPr sz="3600" spc="-70" dirty="0">
                <a:solidFill>
                  <a:srgbClr val="25364F"/>
                </a:solidFill>
                <a:latin typeface="Century"/>
                <a:cs typeface="Century"/>
              </a:rPr>
              <a:t>I </a:t>
            </a:r>
            <a:r>
              <a:rPr sz="3600" spc="-181" dirty="0">
                <a:solidFill>
                  <a:srgbClr val="25364F"/>
                </a:solidFill>
                <a:latin typeface="Century"/>
                <a:cs typeface="Century"/>
              </a:rPr>
              <a:t>was </a:t>
            </a:r>
            <a:r>
              <a:rPr sz="3600" spc="-100" dirty="0">
                <a:solidFill>
                  <a:srgbClr val="25364F"/>
                </a:solidFill>
                <a:latin typeface="Century"/>
                <a:cs typeface="Century"/>
              </a:rPr>
              <a:t>struck </a:t>
            </a:r>
            <a:r>
              <a:rPr sz="3600" spc="-40" dirty="0">
                <a:solidFill>
                  <a:srgbClr val="25364F"/>
                </a:solidFill>
                <a:latin typeface="Century"/>
                <a:cs typeface="Century"/>
              </a:rPr>
              <a:t>by </a:t>
            </a:r>
            <a:r>
              <a:rPr sz="3600" spc="10" dirty="0">
                <a:solidFill>
                  <a:srgbClr val="25364F"/>
                </a:solidFill>
                <a:latin typeface="Century"/>
                <a:cs typeface="Century"/>
              </a:rPr>
              <a:t>how </a:t>
            </a:r>
            <a:r>
              <a:rPr sz="3600" spc="-139" dirty="0">
                <a:solidFill>
                  <a:srgbClr val="25364F"/>
                </a:solidFill>
                <a:latin typeface="Century"/>
                <a:cs typeface="Century"/>
              </a:rPr>
              <a:t>many </a:t>
            </a:r>
            <a:r>
              <a:rPr sz="3600" spc="-100" dirty="0">
                <a:solidFill>
                  <a:srgbClr val="25364F"/>
                </a:solidFill>
                <a:latin typeface="Century"/>
                <a:cs typeface="Century"/>
              </a:rPr>
              <a:t>false </a:t>
            </a:r>
            <a:r>
              <a:rPr sz="3600" spc="-80" dirty="0">
                <a:solidFill>
                  <a:srgbClr val="25364F"/>
                </a:solidFill>
                <a:latin typeface="Century"/>
                <a:cs typeface="Century"/>
              </a:rPr>
              <a:t>things </a:t>
            </a:r>
            <a:r>
              <a:rPr sz="3600" spc="-70" dirty="0">
                <a:solidFill>
                  <a:srgbClr val="25364F"/>
                </a:solidFill>
                <a:latin typeface="Century"/>
                <a:cs typeface="Century"/>
              </a:rPr>
              <a:t>I had  </a:t>
            </a:r>
            <a:r>
              <a:rPr sz="3600" spc="-20" dirty="0">
                <a:solidFill>
                  <a:srgbClr val="25364F"/>
                </a:solidFill>
                <a:latin typeface="Century"/>
                <a:cs typeface="Century"/>
              </a:rPr>
              <a:t>believed, </a:t>
            </a:r>
            <a:r>
              <a:rPr sz="3600" spc="-75" dirty="0">
                <a:solidFill>
                  <a:srgbClr val="25364F"/>
                </a:solidFill>
                <a:latin typeface="Century"/>
                <a:cs typeface="Century"/>
              </a:rPr>
              <a:t>and </a:t>
            </a:r>
            <a:r>
              <a:rPr sz="3600" spc="-36" dirty="0">
                <a:solidFill>
                  <a:srgbClr val="25364F"/>
                </a:solidFill>
                <a:latin typeface="Century"/>
                <a:cs typeface="Century"/>
              </a:rPr>
              <a:t>by </a:t>
            </a:r>
            <a:r>
              <a:rPr sz="3600" spc="10" dirty="0">
                <a:solidFill>
                  <a:srgbClr val="25364F"/>
                </a:solidFill>
                <a:latin typeface="Century"/>
                <a:cs typeface="Century"/>
              </a:rPr>
              <a:t>how </a:t>
            </a:r>
            <a:r>
              <a:rPr sz="3600" spc="-6" dirty="0">
                <a:solidFill>
                  <a:srgbClr val="25364F"/>
                </a:solidFill>
                <a:latin typeface="Century"/>
                <a:cs typeface="Century"/>
              </a:rPr>
              <a:t>doubtful </a:t>
            </a:r>
            <a:r>
              <a:rPr sz="3600" spc="-181" dirty="0">
                <a:solidFill>
                  <a:srgbClr val="25364F"/>
                </a:solidFill>
                <a:latin typeface="Century"/>
                <a:cs typeface="Century"/>
              </a:rPr>
              <a:t>was </a:t>
            </a:r>
            <a:r>
              <a:rPr sz="3600" spc="-70" dirty="0">
                <a:solidFill>
                  <a:srgbClr val="25364F"/>
                </a:solidFill>
                <a:latin typeface="Century"/>
                <a:cs typeface="Century"/>
              </a:rPr>
              <a:t>the </a:t>
            </a:r>
            <a:r>
              <a:rPr sz="3600" spc="-90" dirty="0">
                <a:solidFill>
                  <a:srgbClr val="25364F"/>
                </a:solidFill>
                <a:latin typeface="Century"/>
                <a:cs typeface="Century"/>
              </a:rPr>
              <a:t>structure </a:t>
            </a:r>
            <a:r>
              <a:rPr sz="3600" spc="85" dirty="0">
                <a:solidFill>
                  <a:srgbClr val="25364F"/>
                </a:solidFill>
                <a:latin typeface="Century"/>
                <a:cs typeface="Century"/>
              </a:rPr>
              <a:t>of </a:t>
            </a:r>
            <a:r>
              <a:rPr sz="3600" spc="-26" dirty="0">
                <a:solidFill>
                  <a:srgbClr val="25364F"/>
                </a:solidFill>
                <a:latin typeface="Century"/>
                <a:cs typeface="Century"/>
              </a:rPr>
              <a:t>beliefs  </a:t>
            </a:r>
            <a:r>
              <a:rPr sz="3600" spc="-171" dirty="0">
                <a:solidFill>
                  <a:srgbClr val="25364F"/>
                </a:solidFill>
                <a:latin typeface="Century"/>
                <a:cs typeface="Century"/>
              </a:rPr>
              <a:t>that </a:t>
            </a:r>
            <a:r>
              <a:rPr sz="3600" spc="-70" dirty="0">
                <a:solidFill>
                  <a:srgbClr val="25364F"/>
                </a:solidFill>
                <a:latin typeface="Century"/>
                <a:cs typeface="Century"/>
              </a:rPr>
              <a:t>I had </a:t>
            </a:r>
            <a:r>
              <a:rPr sz="3600" spc="-46" dirty="0">
                <a:solidFill>
                  <a:srgbClr val="25364F"/>
                </a:solidFill>
                <a:latin typeface="Century"/>
                <a:cs typeface="Century"/>
              </a:rPr>
              <a:t>based </a:t>
            </a:r>
            <a:r>
              <a:rPr sz="3600" spc="85" dirty="0">
                <a:solidFill>
                  <a:srgbClr val="25364F"/>
                </a:solidFill>
                <a:latin typeface="Century"/>
                <a:cs typeface="Century"/>
              </a:rPr>
              <a:t>on </a:t>
            </a:r>
            <a:r>
              <a:rPr sz="3600" spc="-55" dirty="0">
                <a:solidFill>
                  <a:srgbClr val="25364F"/>
                </a:solidFill>
                <a:latin typeface="Century"/>
                <a:cs typeface="Century"/>
              </a:rPr>
              <a:t>them. </a:t>
            </a:r>
            <a:r>
              <a:rPr sz="3600" spc="-70" dirty="0">
                <a:solidFill>
                  <a:srgbClr val="25364F"/>
                </a:solidFill>
                <a:latin typeface="Century"/>
                <a:cs typeface="Century"/>
              </a:rPr>
              <a:t>I </a:t>
            </a:r>
            <a:r>
              <a:rPr sz="3600" spc="-85" dirty="0">
                <a:solidFill>
                  <a:srgbClr val="25364F"/>
                </a:solidFill>
                <a:latin typeface="Century"/>
                <a:cs typeface="Century"/>
              </a:rPr>
              <a:t>realized </a:t>
            </a:r>
            <a:r>
              <a:rPr sz="3600" spc="-171" dirty="0">
                <a:solidFill>
                  <a:srgbClr val="25364F"/>
                </a:solidFill>
                <a:latin typeface="Century"/>
                <a:cs typeface="Century"/>
              </a:rPr>
              <a:t>that </a:t>
            </a:r>
            <a:r>
              <a:rPr sz="3600" spc="-40" dirty="0">
                <a:solidFill>
                  <a:srgbClr val="25364F"/>
                </a:solidFill>
                <a:latin typeface="Century"/>
                <a:cs typeface="Century"/>
              </a:rPr>
              <a:t>if </a:t>
            </a:r>
            <a:r>
              <a:rPr sz="3600" spc="-70" dirty="0">
                <a:solidFill>
                  <a:srgbClr val="25364F"/>
                </a:solidFill>
                <a:latin typeface="Century"/>
                <a:cs typeface="Century"/>
              </a:rPr>
              <a:t>I </a:t>
            </a:r>
            <a:r>
              <a:rPr sz="3600" spc="-90" dirty="0">
                <a:solidFill>
                  <a:srgbClr val="25364F"/>
                </a:solidFill>
                <a:latin typeface="Century"/>
                <a:cs typeface="Century"/>
              </a:rPr>
              <a:t>wanted </a:t>
            </a:r>
            <a:r>
              <a:rPr sz="3600" spc="-10" dirty="0">
                <a:solidFill>
                  <a:srgbClr val="25364F"/>
                </a:solidFill>
                <a:latin typeface="Century"/>
                <a:cs typeface="Century"/>
              </a:rPr>
              <a:t>to  </a:t>
            </a:r>
            <a:r>
              <a:rPr sz="3600" spc="-85" dirty="0">
                <a:solidFill>
                  <a:srgbClr val="25364F"/>
                </a:solidFill>
                <a:latin typeface="Century"/>
                <a:cs typeface="Century"/>
              </a:rPr>
              <a:t>establish </a:t>
            </a:r>
            <a:r>
              <a:rPr sz="3600" spc="-105" dirty="0">
                <a:solidFill>
                  <a:srgbClr val="25364F"/>
                </a:solidFill>
                <a:latin typeface="Century"/>
                <a:cs typeface="Century"/>
              </a:rPr>
              <a:t>anything </a:t>
            </a:r>
            <a:r>
              <a:rPr sz="3600" spc="-40" dirty="0">
                <a:solidFill>
                  <a:srgbClr val="25364F"/>
                </a:solidFill>
                <a:latin typeface="Century"/>
                <a:cs typeface="Century"/>
              </a:rPr>
              <a:t>in </a:t>
            </a:r>
            <a:r>
              <a:rPr sz="3600" spc="-70" dirty="0">
                <a:solidFill>
                  <a:srgbClr val="25364F"/>
                </a:solidFill>
                <a:latin typeface="Century"/>
                <a:cs typeface="Century"/>
              </a:rPr>
              <a:t>the </a:t>
            </a:r>
            <a:r>
              <a:rPr sz="3600" spc="-16" dirty="0">
                <a:solidFill>
                  <a:srgbClr val="25364F"/>
                </a:solidFill>
                <a:latin typeface="Century"/>
                <a:cs typeface="Century"/>
              </a:rPr>
              <a:t>sciences </a:t>
            </a:r>
            <a:r>
              <a:rPr sz="3600" spc="-171" dirty="0">
                <a:solidFill>
                  <a:srgbClr val="25364F"/>
                </a:solidFill>
                <a:latin typeface="Century"/>
                <a:cs typeface="Century"/>
              </a:rPr>
              <a:t>that </a:t>
            </a:r>
            <a:r>
              <a:rPr sz="3600" spc="-181" dirty="0">
                <a:solidFill>
                  <a:srgbClr val="25364F"/>
                </a:solidFill>
                <a:latin typeface="Century"/>
                <a:cs typeface="Century"/>
              </a:rPr>
              <a:t>was </a:t>
            </a:r>
            <a:r>
              <a:rPr sz="3600" spc="-95" dirty="0">
                <a:solidFill>
                  <a:srgbClr val="25364F"/>
                </a:solidFill>
                <a:latin typeface="Century"/>
                <a:cs typeface="Century"/>
              </a:rPr>
              <a:t>stable </a:t>
            </a:r>
            <a:r>
              <a:rPr sz="3600" spc="-75" dirty="0">
                <a:solidFill>
                  <a:srgbClr val="25364F"/>
                </a:solidFill>
                <a:latin typeface="Century"/>
                <a:cs typeface="Century"/>
              </a:rPr>
              <a:t>and </a:t>
            </a:r>
            <a:r>
              <a:rPr sz="3600" spc="-105" dirty="0">
                <a:solidFill>
                  <a:srgbClr val="25364F"/>
                </a:solidFill>
                <a:latin typeface="Century"/>
                <a:cs typeface="Century"/>
              </a:rPr>
              <a:t>likely </a:t>
            </a:r>
            <a:r>
              <a:rPr sz="3600" spc="-6" dirty="0">
                <a:solidFill>
                  <a:srgbClr val="25364F"/>
                </a:solidFill>
                <a:latin typeface="Century"/>
                <a:cs typeface="Century"/>
              </a:rPr>
              <a:t>to  </a:t>
            </a:r>
            <a:r>
              <a:rPr sz="3600" spc="-139" dirty="0">
                <a:solidFill>
                  <a:srgbClr val="25364F"/>
                </a:solidFill>
                <a:latin typeface="Century"/>
                <a:cs typeface="Century"/>
              </a:rPr>
              <a:t>last, </a:t>
            </a:r>
            <a:r>
              <a:rPr sz="3600" spc="-70" dirty="0">
                <a:solidFill>
                  <a:srgbClr val="25364F"/>
                </a:solidFill>
                <a:latin typeface="Century"/>
                <a:cs typeface="Century"/>
              </a:rPr>
              <a:t>I </a:t>
            </a:r>
            <a:r>
              <a:rPr sz="3600" spc="16" dirty="0">
                <a:solidFill>
                  <a:srgbClr val="25364F"/>
                </a:solidFill>
                <a:latin typeface="Century"/>
                <a:cs typeface="Century"/>
              </a:rPr>
              <a:t>needed </a:t>
            </a:r>
            <a:r>
              <a:rPr sz="3600" spc="-201" dirty="0">
                <a:solidFill>
                  <a:srgbClr val="25364F"/>
                </a:solidFill>
                <a:latin typeface="Century"/>
                <a:cs typeface="Century"/>
              </a:rPr>
              <a:t>– </a:t>
            </a:r>
            <a:r>
              <a:rPr sz="3600" spc="-100" dirty="0">
                <a:solidFill>
                  <a:srgbClr val="25364F"/>
                </a:solidFill>
                <a:latin typeface="Century"/>
                <a:cs typeface="Century"/>
              </a:rPr>
              <a:t>just </a:t>
            </a:r>
            <a:r>
              <a:rPr sz="3600" spc="75" dirty="0">
                <a:solidFill>
                  <a:srgbClr val="25364F"/>
                </a:solidFill>
                <a:latin typeface="Century"/>
                <a:cs typeface="Century"/>
              </a:rPr>
              <a:t>once </a:t>
            </a:r>
            <a:r>
              <a:rPr sz="3600" spc="-40" dirty="0">
                <a:solidFill>
                  <a:srgbClr val="25364F"/>
                </a:solidFill>
                <a:latin typeface="Century"/>
                <a:cs typeface="Century"/>
              </a:rPr>
              <a:t>in </a:t>
            </a:r>
            <a:r>
              <a:rPr sz="3600" spc="-135" dirty="0">
                <a:solidFill>
                  <a:srgbClr val="25364F"/>
                </a:solidFill>
                <a:latin typeface="Century"/>
                <a:cs typeface="Century"/>
              </a:rPr>
              <a:t>my </a:t>
            </a:r>
            <a:r>
              <a:rPr sz="3600" spc="-40" dirty="0">
                <a:solidFill>
                  <a:srgbClr val="25364F"/>
                </a:solidFill>
                <a:latin typeface="Century"/>
                <a:cs typeface="Century"/>
              </a:rPr>
              <a:t>life </a:t>
            </a:r>
            <a:r>
              <a:rPr sz="3600" spc="-201" dirty="0">
                <a:solidFill>
                  <a:srgbClr val="25364F"/>
                </a:solidFill>
                <a:latin typeface="Century"/>
                <a:cs typeface="Century"/>
              </a:rPr>
              <a:t>– </a:t>
            </a:r>
            <a:r>
              <a:rPr sz="3600" spc="-10" dirty="0">
                <a:solidFill>
                  <a:srgbClr val="25364F"/>
                </a:solidFill>
                <a:latin typeface="Century"/>
                <a:cs typeface="Century"/>
              </a:rPr>
              <a:t>to </a:t>
            </a:r>
            <a:r>
              <a:rPr sz="3600" spc="-16" dirty="0">
                <a:solidFill>
                  <a:srgbClr val="25364F"/>
                </a:solidFill>
                <a:latin typeface="Century"/>
                <a:cs typeface="Century"/>
              </a:rPr>
              <a:t>demolish </a:t>
            </a:r>
            <a:r>
              <a:rPr sz="3600" spc="-90" dirty="0">
                <a:solidFill>
                  <a:srgbClr val="25364F"/>
                </a:solidFill>
                <a:latin typeface="Century"/>
                <a:cs typeface="Century"/>
              </a:rPr>
              <a:t>everything  </a:t>
            </a:r>
            <a:r>
              <a:rPr sz="3600" spc="-26" dirty="0">
                <a:solidFill>
                  <a:srgbClr val="25364F"/>
                </a:solidFill>
                <a:latin typeface="Century"/>
                <a:cs typeface="Century"/>
              </a:rPr>
              <a:t>completely </a:t>
            </a:r>
            <a:r>
              <a:rPr sz="3600" spc="-75" dirty="0">
                <a:solidFill>
                  <a:srgbClr val="25364F"/>
                </a:solidFill>
                <a:latin typeface="Century"/>
                <a:cs typeface="Century"/>
              </a:rPr>
              <a:t>and </a:t>
            </a:r>
            <a:r>
              <a:rPr sz="3600" spc="-191" dirty="0">
                <a:solidFill>
                  <a:srgbClr val="25364F"/>
                </a:solidFill>
                <a:latin typeface="Century"/>
                <a:cs typeface="Century"/>
              </a:rPr>
              <a:t>start </a:t>
            </a:r>
            <a:r>
              <a:rPr sz="3600" spc="-135" dirty="0">
                <a:solidFill>
                  <a:srgbClr val="25364F"/>
                </a:solidFill>
                <a:latin typeface="Century"/>
                <a:cs typeface="Century"/>
              </a:rPr>
              <a:t>again </a:t>
            </a:r>
            <a:r>
              <a:rPr sz="3600" spc="-10" dirty="0">
                <a:solidFill>
                  <a:srgbClr val="25364F"/>
                </a:solidFill>
                <a:latin typeface="Century"/>
                <a:cs typeface="Century"/>
              </a:rPr>
              <a:t>from </a:t>
            </a:r>
            <a:r>
              <a:rPr sz="3600" spc="-70" dirty="0">
                <a:solidFill>
                  <a:srgbClr val="25364F"/>
                </a:solidFill>
                <a:latin typeface="Century"/>
                <a:cs typeface="Century"/>
              </a:rPr>
              <a:t>the </a:t>
            </a:r>
            <a:r>
              <a:rPr sz="3600" spc="-30" dirty="0">
                <a:solidFill>
                  <a:srgbClr val="25364F"/>
                </a:solidFill>
                <a:latin typeface="Century"/>
                <a:cs typeface="Century"/>
              </a:rPr>
              <a:t>foundations. </a:t>
            </a:r>
            <a:r>
              <a:rPr sz="3600" spc="-139" dirty="0">
                <a:solidFill>
                  <a:srgbClr val="25364F"/>
                </a:solidFill>
                <a:latin typeface="Century"/>
                <a:cs typeface="Century"/>
              </a:rPr>
              <a:t>It </a:t>
            </a:r>
            <a:r>
              <a:rPr sz="3600" spc="26" dirty="0">
                <a:solidFill>
                  <a:srgbClr val="25364F"/>
                </a:solidFill>
                <a:latin typeface="Century"/>
                <a:cs typeface="Century"/>
              </a:rPr>
              <a:t>looked  </a:t>
            </a:r>
            <a:r>
              <a:rPr sz="3600" spc="-90" dirty="0">
                <a:solidFill>
                  <a:srgbClr val="25364F"/>
                </a:solidFill>
                <a:latin typeface="Century"/>
                <a:cs typeface="Century"/>
              </a:rPr>
              <a:t>like </a:t>
            </a:r>
            <a:r>
              <a:rPr sz="3600" spc="-135" dirty="0">
                <a:solidFill>
                  <a:srgbClr val="25364F"/>
                </a:solidFill>
                <a:latin typeface="Century"/>
                <a:cs typeface="Century"/>
              </a:rPr>
              <a:t>an </a:t>
            </a:r>
            <a:r>
              <a:rPr sz="3600" spc="-6" dirty="0">
                <a:solidFill>
                  <a:srgbClr val="25364F"/>
                </a:solidFill>
                <a:latin typeface="Century"/>
                <a:cs typeface="Century"/>
              </a:rPr>
              <a:t>enormous</a:t>
            </a:r>
            <a:r>
              <a:rPr sz="3600" spc="201" dirty="0">
                <a:solidFill>
                  <a:srgbClr val="25364F"/>
                </a:solidFill>
                <a:latin typeface="Century"/>
                <a:cs typeface="Century"/>
              </a:rPr>
              <a:t> </a:t>
            </a:r>
            <a:r>
              <a:rPr sz="3600" spc="-114" dirty="0">
                <a:solidFill>
                  <a:srgbClr val="25364F"/>
                </a:solidFill>
                <a:latin typeface="Century"/>
                <a:cs typeface="Century"/>
              </a:rPr>
              <a:t>task...</a:t>
            </a:r>
            <a:endParaRPr sz="36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39" y="448348"/>
            <a:ext cx="12217399" cy="1798703"/>
          </a:xfrm>
          <a:prstGeom prst="rect">
            <a:avLst/>
          </a:prstGeom>
        </p:spPr>
        <p:txBody>
          <a:bodyPr vert="horz" wrap="square" lIns="0" tIns="227657" rIns="0" bIns="0" rtlCol="0">
            <a:spAutoFit/>
          </a:bodyPr>
          <a:lstStyle/>
          <a:p>
            <a:pPr marL="2022849" marR="5080" indent="-962600">
              <a:lnSpc>
                <a:spcPts val="6140"/>
              </a:lnSpc>
              <a:spcBef>
                <a:spcPts val="686"/>
              </a:spcBef>
            </a:pPr>
            <a:r>
              <a:rPr sz="5500" spc="-60" dirty="0"/>
              <a:t>What </a:t>
            </a:r>
            <a:r>
              <a:rPr sz="5500" spc="-155" dirty="0"/>
              <a:t>is </a:t>
            </a:r>
            <a:r>
              <a:rPr sz="5500" spc="-110" dirty="0"/>
              <a:t>Descartes </a:t>
            </a:r>
            <a:r>
              <a:rPr sz="5500" spc="-159" dirty="0"/>
              <a:t>attempting </a:t>
            </a:r>
            <a:r>
              <a:rPr sz="5500" dirty="0"/>
              <a:t>to  </a:t>
            </a:r>
            <a:r>
              <a:rPr sz="5500" spc="-95" dirty="0"/>
              <a:t>achieve </a:t>
            </a:r>
            <a:r>
              <a:rPr sz="5500" spc="-314" dirty="0"/>
              <a:t>as </a:t>
            </a:r>
            <a:r>
              <a:rPr sz="5500" spc="-415" dirty="0"/>
              <a:t>a</a:t>
            </a:r>
            <a:r>
              <a:rPr sz="5500" spc="356" dirty="0"/>
              <a:t> </a:t>
            </a:r>
            <a:r>
              <a:rPr sz="5500" spc="-6" dirty="0"/>
              <a:t>philosopher?</a:t>
            </a:r>
            <a:endParaRPr sz="5500"/>
          </a:p>
        </p:txBody>
      </p:sp>
      <p:sp>
        <p:nvSpPr>
          <p:cNvPr id="5" name="object 5"/>
          <p:cNvSpPr txBox="1"/>
          <p:nvPr/>
        </p:nvSpPr>
        <p:spPr>
          <a:xfrm>
            <a:off x="255308" y="3562389"/>
            <a:ext cx="12498069" cy="514349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4790787" marR="702592" indent="-4082483">
              <a:spcBef>
                <a:spcPts val="100"/>
              </a:spcBef>
            </a:pP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Source: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Rene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Descartes, French philosopher, </a:t>
            </a:r>
            <a:r>
              <a:rPr sz="30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Meditations </a:t>
            </a:r>
            <a:r>
              <a:rPr sz="3000" b="1" i="1" dirty="0">
                <a:solidFill>
                  <a:srgbClr val="25364F"/>
                </a:solidFill>
                <a:latin typeface="Book Antiqua"/>
                <a:cs typeface="Book Antiqua"/>
              </a:rPr>
              <a:t>on </a:t>
            </a:r>
            <a:r>
              <a:rPr sz="30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First  Philosophy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.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1639</a:t>
            </a:r>
            <a:endParaRPr sz="3000">
              <a:latin typeface="Book Antiqua"/>
              <a:cs typeface="Book Antiqua"/>
            </a:endParaRPr>
          </a:p>
          <a:p>
            <a:pPr marL="12699" marR="7620" algn="just">
              <a:spcBef>
                <a:spcPts val="1791"/>
              </a:spcBef>
            </a:pPr>
            <a:r>
              <a:rPr sz="2800" spc="-50" dirty="0">
                <a:solidFill>
                  <a:srgbClr val="25364F"/>
                </a:solidFill>
                <a:latin typeface="Century"/>
                <a:cs typeface="Century"/>
              </a:rPr>
              <a:t>Whatever </a:t>
            </a:r>
            <a:r>
              <a:rPr sz="2800" spc="-60" dirty="0">
                <a:solidFill>
                  <a:srgbClr val="25364F"/>
                </a:solidFill>
                <a:latin typeface="Century"/>
                <a:cs typeface="Century"/>
              </a:rPr>
              <a:t>I </a:t>
            </a:r>
            <a:r>
              <a:rPr sz="2800" spc="-105" dirty="0">
                <a:solidFill>
                  <a:srgbClr val="25364F"/>
                </a:solidFill>
                <a:latin typeface="Century"/>
                <a:cs typeface="Century"/>
              </a:rPr>
              <a:t>have </a:t>
            </a:r>
            <a:r>
              <a:rPr sz="2800" spc="-16" dirty="0">
                <a:solidFill>
                  <a:srgbClr val="25364F"/>
                </a:solidFill>
                <a:latin typeface="Century"/>
                <a:cs typeface="Century"/>
              </a:rPr>
              <a:t>accepted </a:t>
            </a:r>
            <a:r>
              <a:rPr sz="2800" spc="-65" dirty="0">
                <a:solidFill>
                  <a:srgbClr val="25364F"/>
                </a:solidFill>
                <a:latin typeface="Century"/>
                <a:cs typeface="Century"/>
              </a:rPr>
              <a:t>until </a:t>
            </a:r>
            <a:r>
              <a:rPr sz="2800" spc="10" dirty="0">
                <a:solidFill>
                  <a:srgbClr val="25364F"/>
                </a:solidFill>
                <a:latin typeface="Century"/>
                <a:cs typeface="Century"/>
              </a:rPr>
              <a:t>now </a:t>
            </a:r>
            <a:r>
              <a:rPr sz="2800" spc="-171" dirty="0">
                <a:solidFill>
                  <a:srgbClr val="25364F"/>
                </a:solidFill>
                <a:latin typeface="Century"/>
                <a:cs typeface="Century"/>
              </a:rPr>
              <a:t>as </a:t>
            </a:r>
            <a:r>
              <a:rPr sz="2800" spc="-46" dirty="0">
                <a:solidFill>
                  <a:srgbClr val="25364F"/>
                </a:solidFill>
                <a:latin typeface="Century"/>
                <a:cs typeface="Century"/>
              </a:rPr>
              <a:t>most </a:t>
            </a:r>
            <a:r>
              <a:rPr sz="2800" spc="-85" dirty="0">
                <a:solidFill>
                  <a:srgbClr val="25364F"/>
                </a:solidFill>
                <a:latin typeface="Century"/>
                <a:cs typeface="Century"/>
              </a:rPr>
              <a:t>true </a:t>
            </a:r>
            <a:r>
              <a:rPr sz="2800" spc="-114" dirty="0">
                <a:solidFill>
                  <a:srgbClr val="25364F"/>
                </a:solidFill>
                <a:latin typeface="Century"/>
                <a:cs typeface="Century"/>
              </a:rPr>
              <a:t>has </a:t>
            </a:r>
            <a:r>
              <a:rPr sz="2800" spc="50" dirty="0">
                <a:solidFill>
                  <a:srgbClr val="25364F"/>
                </a:solidFill>
                <a:latin typeface="Century"/>
                <a:cs typeface="Century"/>
              </a:rPr>
              <a:t>come </a:t>
            </a:r>
            <a:r>
              <a:rPr sz="2800" spc="-6" dirty="0">
                <a:solidFill>
                  <a:srgbClr val="25364F"/>
                </a:solidFill>
                <a:latin typeface="Century"/>
                <a:cs typeface="Century"/>
              </a:rPr>
              <a:t>to </a:t>
            </a:r>
            <a:r>
              <a:rPr sz="2800" spc="-30" dirty="0">
                <a:solidFill>
                  <a:srgbClr val="25364F"/>
                </a:solidFill>
                <a:latin typeface="Century"/>
                <a:cs typeface="Century"/>
              </a:rPr>
              <a:t>me through  </a:t>
            </a:r>
            <a:r>
              <a:rPr sz="2800" spc="-110" dirty="0">
                <a:solidFill>
                  <a:srgbClr val="25364F"/>
                </a:solidFill>
                <a:latin typeface="Century"/>
                <a:cs typeface="Century"/>
              </a:rPr>
              <a:t>my </a:t>
            </a:r>
            <a:r>
              <a:rPr sz="2800" spc="-50" dirty="0">
                <a:solidFill>
                  <a:srgbClr val="25364F"/>
                </a:solidFill>
                <a:latin typeface="Century"/>
                <a:cs typeface="Century"/>
              </a:rPr>
              <a:t>senses. </a:t>
            </a:r>
            <a:r>
              <a:rPr sz="2800" spc="-125" dirty="0">
                <a:solidFill>
                  <a:srgbClr val="25364F"/>
                </a:solidFill>
                <a:latin typeface="Century"/>
                <a:cs typeface="Century"/>
              </a:rPr>
              <a:t>But </a:t>
            </a:r>
            <a:r>
              <a:rPr sz="2800" spc="-36" dirty="0">
                <a:solidFill>
                  <a:srgbClr val="25364F"/>
                </a:solidFill>
                <a:latin typeface="Century"/>
                <a:cs typeface="Century"/>
              </a:rPr>
              <a:t>occasionally </a:t>
            </a:r>
            <a:r>
              <a:rPr sz="2800" spc="-60" dirty="0">
                <a:solidFill>
                  <a:srgbClr val="25364F"/>
                </a:solidFill>
                <a:latin typeface="Century"/>
                <a:cs typeface="Century"/>
              </a:rPr>
              <a:t>I </a:t>
            </a:r>
            <a:r>
              <a:rPr sz="2800" spc="-100" dirty="0">
                <a:solidFill>
                  <a:srgbClr val="25364F"/>
                </a:solidFill>
                <a:latin typeface="Century"/>
                <a:cs typeface="Century"/>
              </a:rPr>
              <a:t>have </a:t>
            </a:r>
            <a:r>
              <a:rPr sz="2800" spc="26" dirty="0">
                <a:solidFill>
                  <a:srgbClr val="25364F"/>
                </a:solidFill>
                <a:latin typeface="Century"/>
                <a:cs typeface="Century"/>
              </a:rPr>
              <a:t>found </a:t>
            </a:r>
            <a:r>
              <a:rPr sz="2800" spc="-139" dirty="0">
                <a:solidFill>
                  <a:srgbClr val="25364F"/>
                </a:solidFill>
                <a:latin typeface="Century"/>
                <a:cs typeface="Century"/>
              </a:rPr>
              <a:t>that </a:t>
            </a:r>
            <a:r>
              <a:rPr sz="2800" spc="-85" dirty="0">
                <a:solidFill>
                  <a:srgbClr val="25364F"/>
                </a:solidFill>
                <a:latin typeface="Century"/>
                <a:cs typeface="Century"/>
              </a:rPr>
              <a:t>they </a:t>
            </a:r>
            <a:r>
              <a:rPr sz="2800" spc="-105" dirty="0">
                <a:solidFill>
                  <a:srgbClr val="25364F"/>
                </a:solidFill>
                <a:latin typeface="Century"/>
                <a:cs typeface="Century"/>
              </a:rPr>
              <a:t>have </a:t>
            </a:r>
            <a:r>
              <a:rPr sz="2800" spc="-6" dirty="0">
                <a:solidFill>
                  <a:srgbClr val="25364F"/>
                </a:solidFill>
                <a:latin typeface="Century"/>
                <a:cs typeface="Century"/>
              </a:rPr>
              <a:t>deceived </a:t>
            </a:r>
            <a:r>
              <a:rPr sz="2800" spc="-20" dirty="0">
                <a:solidFill>
                  <a:srgbClr val="25364F"/>
                </a:solidFill>
                <a:latin typeface="Century"/>
                <a:cs typeface="Century"/>
              </a:rPr>
              <a:t>me, </a:t>
            </a:r>
            <a:r>
              <a:rPr sz="2800" spc="-60" dirty="0">
                <a:solidFill>
                  <a:srgbClr val="25364F"/>
                </a:solidFill>
                <a:latin typeface="Century"/>
                <a:cs typeface="Century"/>
              </a:rPr>
              <a:t>and  </a:t>
            </a:r>
            <a:r>
              <a:rPr sz="2800" spc="-110" dirty="0">
                <a:solidFill>
                  <a:srgbClr val="25364F"/>
                </a:solidFill>
                <a:latin typeface="Century"/>
                <a:cs typeface="Century"/>
              </a:rPr>
              <a:t>it </a:t>
            </a:r>
            <a:r>
              <a:rPr sz="2800" spc="-85" dirty="0">
                <a:solidFill>
                  <a:srgbClr val="25364F"/>
                </a:solidFill>
                <a:latin typeface="Century"/>
                <a:cs typeface="Century"/>
              </a:rPr>
              <a:t>is </a:t>
            </a:r>
            <a:r>
              <a:rPr sz="2800" spc="-55" dirty="0">
                <a:solidFill>
                  <a:srgbClr val="25364F"/>
                </a:solidFill>
                <a:latin typeface="Century"/>
                <a:cs typeface="Century"/>
              </a:rPr>
              <a:t>unwise </a:t>
            </a:r>
            <a:r>
              <a:rPr sz="2800" spc="-6" dirty="0">
                <a:solidFill>
                  <a:srgbClr val="25364F"/>
                </a:solidFill>
                <a:latin typeface="Century"/>
                <a:cs typeface="Century"/>
              </a:rPr>
              <a:t>to </a:t>
            </a:r>
            <a:r>
              <a:rPr sz="2800" spc="-119" dirty="0">
                <a:solidFill>
                  <a:srgbClr val="25364F"/>
                </a:solidFill>
                <a:latin typeface="Century"/>
                <a:cs typeface="Century"/>
              </a:rPr>
              <a:t>trust </a:t>
            </a:r>
            <a:r>
              <a:rPr sz="2800" spc="-20" dirty="0">
                <a:solidFill>
                  <a:srgbClr val="25364F"/>
                </a:solidFill>
                <a:latin typeface="Century"/>
                <a:cs typeface="Century"/>
              </a:rPr>
              <a:t>completely </a:t>
            </a:r>
            <a:r>
              <a:rPr sz="2800" spc="-26" dirty="0">
                <a:solidFill>
                  <a:srgbClr val="25364F"/>
                </a:solidFill>
                <a:latin typeface="Century"/>
                <a:cs typeface="Century"/>
              </a:rPr>
              <a:t>those </a:t>
            </a:r>
            <a:r>
              <a:rPr sz="2800" spc="10" dirty="0">
                <a:solidFill>
                  <a:srgbClr val="25364F"/>
                </a:solidFill>
                <a:latin typeface="Century"/>
                <a:cs typeface="Century"/>
              </a:rPr>
              <a:t>who </a:t>
            </a:r>
            <a:r>
              <a:rPr sz="2800" spc="-100" dirty="0">
                <a:solidFill>
                  <a:srgbClr val="25364F"/>
                </a:solidFill>
                <a:latin typeface="Century"/>
                <a:cs typeface="Century"/>
              </a:rPr>
              <a:t>have </a:t>
            </a:r>
            <a:r>
              <a:rPr sz="2800" spc="-6" dirty="0">
                <a:solidFill>
                  <a:srgbClr val="25364F"/>
                </a:solidFill>
                <a:latin typeface="Century"/>
                <a:cs typeface="Century"/>
              </a:rPr>
              <a:t>deceived </a:t>
            </a:r>
            <a:r>
              <a:rPr sz="2800" spc="-80" dirty="0">
                <a:solidFill>
                  <a:srgbClr val="25364F"/>
                </a:solidFill>
                <a:latin typeface="Century"/>
                <a:cs typeface="Century"/>
              </a:rPr>
              <a:t>us </a:t>
            </a:r>
            <a:r>
              <a:rPr sz="2800" spc="-46" dirty="0">
                <a:solidFill>
                  <a:srgbClr val="25364F"/>
                </a:solidFill>
                <a:latin typeface="Century"/>
                <a:cs typeface="Century"/>
              </a:rPr>
              <a:t>even</a:t>
            </a:r>
            <a:r>
              <a:rPr sz="2800" spc="656" dirty="0">
                <a:solidFill>
                  <a:srgbClr val="25364F"/>
                </a:solidFill>
                <a:latin typeface="Century"/>
                <a:cs typeface="Century"/>
              </a:rPr>
              <a:t> </a:t>
            </a:r>
            <a:r>
              <a:rPr sz="2800" spc="50" dirty="0">
                <a:solidFill>
                  <a:srgbClr val="25364F"/>
                </a:solidFill>
                <a:latin typeface="Century"/>
                <a:cs typeface="Century"/>
              </a:rPr>
              <a:t>once.</a:t>
            </a:r>
            <a:endParaRPr sz="2800">
              <a:latin typeface="Century"/>
              <a:cs typeface="Century"/>
            </a:endParaRPr>
          </a:p>
          <a:p>
            <a:pPr marL="12699" marR="5080" algn="just"/>
            <a:r>
              <a:rPr sz="2800" spc="-40" dirty="0">
                <a:solidFill>
                  <a:srgbClr val="25364F"/>
                </a:solidFill>
                <a:latin typeface="Century"/>
                <a:cs typeface="Century"/>
              </a:rPr>
              <a:t>...[h]ow </a:t>
            </a:r>
            <a:r>
              <a:rPr sz="2800" spc="-46" dirty="0">
                <a:solidFill>
                  <a:srgbClr val="25364F"/>
                </a:solidFill>
                <a:latin typeface="Century"/>
                <a:cs typeface="Century"/>
              </a:rPr>
              <a:t>can </a:t>
            </a:r>
            <a:r>
              <a:rPr sz="2800" spc="-60" dirty="0">
                <a:solidFill>
                  <a:srgbClr val="25364F"/>
                </a:solidFill>
                <a:latin typeface="Century"/>
                <a:cs typeface="Century"/>
              </a:rPr>
              <a:t>I </a:t>
            </a:r>
            <a:r>
              <a:rPr sz="2800" spc="16" dirty="0">
                <a:solidFill>
                  <a:srgbClr val="25364F"/>
                </a:solidFill>
                <a:latin typeface="Century"/>
                <a:cs typeface="Century"/>
              </a:rPr>
              <a:t>doubt </a:t>
            </a:r>
            <a:r>
              <a:rPr sz="2800" spc="-139" dirty="0">
                <a:solidFill>
                  <a:srgbClr val="25364F"/>
                </a:solidFill>
                <a:latin typeface="Century"/>
                <a:cs typeface="Century"/>
              </a:rPr>
              <a:t>that </a:t>
            </a:r>
            <a:r>
              <a:rPr sz="2800" spc="-55" dirty="0">
                <a:solidFill>
                  <a:srgbClr val="25364F"/>
                </a:solidFill>
                <a:latin typeface="Century"/>
                <a:cs typeface="Century"/>
              </a:rPr>
              <a:t>these hands </a:t>
            </a:r>
            <a:r>
              <a:rPr sz="2800" spc="26" dirty="0">
                <a:solidFill>
                  <a:srgbClr val="25364F"/>
                </a:solidFill>
                <a:latin typeface="Century"/>
                <a:cs typeface="Century"/>
              </a:rPr>
              <a:t>or </a:t>
            </a:r>
            <a:r>
              <a:rPr sz="2800" spc="-85" dirty="0">
                <a:solidFill>
                  <a:srgbClr val="25364F"/>
                </a:solidFill>
                <a:latin typeface="Century"/>
                <a:cs typeface="Century"/>
              </a:rPr>
              <a:t>this </a:t>
            </a:r>
            <a:r>
              <a:rPr sz="2800" dirty="0">
                <a:solidFill>
                  <a:srgbClr val="25364F"/>
                </a:solidFill>
                <a:latin typeface="Century"/>
                <a:cs typeface="Century"/>
              </a:rPr>
              <a:t>whole </a:t>
            </a:r>
            <a:r>
              <a:rPr sz="2800" spc="36" dirty="0">
                <a:solidFill>
                  <a:srgbClr val="25364F"/>
                </a:solidFill>
                <a:latin typeface="Century"/>
                <a:cs typeface="Century"/>
              </a:rPr>
              <a:t>body </a:t>
            </a:r>
            <a:r>
              <a:rPr sz="2800" spc="-110" dirty="0">
                <a:solidFill>
                  <a:srgbClr val="25364F"/>
                </a:solidFill>
                <a:latin typeface="Century"/>
                <a:cs typeface="Century"/>
              </a:rPr>
              <a:t>are </a:t>
            </a:r>
            <a:r>
              <a:rPr sz="2800" spc="-46" dirty="0">
                <a:solidFill>
                  <a:srgbClr val="25364F"/>
                </a:solidFill>
                <a:latin typeface="Century"/>
                <a:cs typeface="Century"/>
              </a:rPr>
              <a:t>mine? </a:t>
            </a:r>
            <a:r>
              <a:rPr sz="2800" spc="100" dirty="0">
                <a:solidFill>
                  <a:srgbClr val="25364F"/>
                </a:solidFill>
                <a:latin typeface="Century"/>
                <a:cs typeface="Century"/>
              </a:rPr>
              <a:t>To  </a:t>
            </a:r>
            <a:r>
              <a:rPr sz="2800" spc="16" dirty="0">
                <a:solidFill>
                  <a:srgbClr val="25364F"/>
                </a:solidFill>
                <a:latin typeface="Century"/>
                <a:cs typeface="Century"/>
              </a:rPr>
              <a:t>doubt </a:t>
            </a:r>
            <a:r>
              <a:rPr sz="2800" spc="-16" dirty="0">
                <a:solidFill>
                  <a:srgbClr val="25364F"/>
                </a:solidFill>
                <a:latin typeface="Century"/>
                <a:cs typeface="Century"/>
              </a:rPr>
              <a:t>such </a:t>
            </a:r>
            <a:r>
              <a:rPr sz="2800" spc="-65" dirty="0">
                <a:solidFill>
                  <a:srgbClr val="25364F"/>
                </a:solidFill>
                <a:latin typeface="Century"/>
                <a:cs typeface="Century"/>
              </a:rPr>
              <a:t>things </a:t>
            </a:r>
            <a:r>
              <a:rPr sz="2800" spc="-60" dirty="0">
                <a:solidFill>
                  <a:srgbClr val="25364F"/>
                </a:solidFill>
                <a:latin typeface="Century"/>
                <a:cs typeface="Century"/>
              </a:rPr>
              <a:t>I </a:t>
            </a:r>
            <a:r>
              <a:rPr sz="2800" dirty="0">
                <a:solidFill>
                  <a:srgbClr val="25364F"/>
                </a:solidFill>
                <a:latin typeface="Century"/>
                <a:cs typeface="Century"/>
              </a:rPr>
              <a:t>would </a:t>
            </a:r>
            <a:r>
              <a:rPr sz="2800" spc="-105" dirty="0">
                <a:solidFill>
                  <a:srgbClr val="25364F"/>
                </a:solidFill>
                <a:latin typeface="Century"/>
                <a:cs typeface="Century"/>
              </a:rPr>
              <a:t>have </a:t>
            </a:r>
            <a:r>
              <a:rPr sz="2800" spc="-6" dirty="0">
                <a:solidFill>
                  <a:srgbClr val="25364F"/>
                </a:solidFill>
                <a:latin typeface="Century"/>
                <a:cs typeface="Century"/>
              </a:rPr>
              <a:t>to </a:t>
            </a:r>
            <a:r>
              <a:rPr sz="2800" spc="-55" dirty="0">
                <a:solidFill>
                  <a:srgbClr val="25364F"/>
                </a:solidFill>
                <a:latin typeface="Century"/>
                <a:cs typeface="Century"/>
              </a:rPr>
              <a:t>liken </a:t>
            </a:r>
            <a:r>
              <a:rPr sz="2800" spc="-70" dirty="0">
                <a:solidFill>
                  <a:srgbClr val="25364F"/>
                </a:solidFill>
                <a:latin typeface="Century"/>
                <a:cs typeface="Century"/>
              </a:rPr>
              <a:t>myself </a:t>
            </a:r>
            <a:r>
              <a:rPr sz="2800" spc="-6" dirty="0">
                <a:solidFill>
                  <a:srgbClr val="25364F"/>
                </a:solidFill>
                <a:latin typeface="Century"/>
                <a:cs typeface="Century"/>
              </a:rPr>
              <a:t>to </a:t>
            </a:r>
            <a:r>
              <a:rPr sz="2800" spc="-50" dirty="0">
                <a:solidFill>
                  <a:srgbClr val="25364F"/>
                </a:solidFill>
                <a:latin typeface="Century"/>
                <a:cs typeface="Century"/>
              </a:rPr>
              <a:t>brain-damaged madmen  </a:t>
            </a:r>
            <a:r>
              <a:rPr sz="2800" spc="10" dirty="0">
                <a:solidFill>
                  <a:srgbClr val="25364F"/>
                </a:solidFill>
                <a:latin typeface="Century"/>
                <a:cs typeface="Century"/>
              </a:rPr>
              <a:t>who </a:t>
            </a:r>
            <a:r>
              <a:rPr sz="2800" spc="-110" dirty="0">
                <a:solidFill>
                  <a:srgbClr val="25364F"/>
                </a:solidFill>
                <a:latin typeface="Century"/>
                <a:cs typeface="Century"/>
              </a:rPr>
              <a:t>are </a:t>
            </a:r>
            <a:r>
              <a:rPr sz="2800" spc="16" dirty="0">
                <a:solidFill>
                  <a:srgbClr val="25364F"/>
                </a:solidFill>
                <a:latin typeface="Century"/>
                <a:cs typeface="Century"/>
              </a:rPr>
              <a:t>convinced </a:t>
            </a:r>
            <a:r>
              <a:rPr sz="2800" spc="-85" dirty="0">
                <a:solidFill>
                  <a:srgbClr val="25364F"/>
                </a:solidFill>
                <a:latin typeface="Century"/>
                <a:cs typeface="Century"/>
              </a:rPr>
              <a:t>they </a:t>
            </a:r>
            <a:r>
              <a:rPr sz="2800" spc="-114" dirty="0">
                <a:solidFill>
                  <a:srgbClr val="25364F"/>
                </a:solidFill>
                <a:latin typeface="Century"/>
                <a:cs typeface="Century"/>
              </a:rPr>
              <a:t>are </a:t>
            </a:r>
            <a:r>
              <a:rPr sz="2800" spc="-80" dirty="0">
                <a:solidFill>
                  <a:srgbClr val="25364F"/>
                </a:solidFill>
                <a:latin typeface="Century"/>
                <a:cs typeface="Century"/>
              </a:rPr>
              <a:t>kings </a:t>
            </a:r>
            <a:r>
              <a:rPr sz="2800" spc="-30" dirty="0">
                <a:solidFill>
                  <a:srgbClr val="25364F"/>
                </a:solidFill>
                <a:latin typeface="Century"/>
                <a:cs typeface="Century"/>
              </a:rPr>
              <a:t>when </a:t>
            </a:r>
            <a:r>
              <a:rPr sz="2800" spc="-100" dirty="0">
                <a:solidFill>
                  <a:srgbClr val="25364F"/>
                </a:solidFill>
                <a:latin typeface="Century"/>
                <a:cs typeface="Century"/>
              </a:rPr>
              <a:t>really </a:t>
            </a:r>
            <a:r>
              <a:rPr sz="2800" spc="-85" dirty="0">
                <a:solidFill>
                  <a:srgbClr val="25364F"/>
                </a:solidFill>
                <a:latin typeface="Century"/>
                <a:cs typeface="Century"/>
              </a:rPr>
              <a:t>they </a:t>
            </a:r>
            <a:r>
              <a:rPr sz="2800" spc="-114" dirty="0">
                <a:solidFill>
                  <a:srgbClr val="25364F"/>
                </a:solidFill>
                <a:latin typeface="Century"/>
                <a:cs typeface="Century"/>
              </a:rPr>
              <a:t>are </a:t>
            </a:r>
            <a:r>
              <a:rPr sz="2800" spc="-50" dirty="0">
                <a:solidFill>
                  <a:srgbClr val="25364F"/>
                </a:solidFill>
                <a:latin typeface="Century"/>
                <a:cs typeface="Century"/>
              </a:rPr>
              <a:t>paupers, </a:t>
            </a:r>
            <a:r>
              <a:rPr sz="2800" spc="26" dirty="0">
                <a:solidFill>
                  <a:srgbClr val="25364F"/>
                </a:solidFill>
                <a:latin typeface="Century"/>
                <a:cs typeface="Century"/>
              </a:rPr>
              <a:t>or </a:t>
            </a:r>
            <a:r>
              <a:rPr sz="2800" spc="-171" dirty="0">
                <a:solidFill>
                  <a:srgbClr val="25364F"/>
                </a:solidFill>
                <a:latin typeface="Century"/>
                <a:cs typeface="Century"/>
              </a:rPr>
              <a:t>say </a:t>
            </a:r>
            <a:r>
              <a:rPr sz="2800" spc="-85" dirty="0">
                <a:solidFill>
                  <a:srgbClr val="25364F"/>
                </a:solidFill>
                <a:latin typeface="Century"/>
                <a:cs typeface="Century"/>
              </a:rPr>
              <a:t>they  </a:t>
            </a:r>
            <a:r>
              <a:rPr sz="2800" spc="-114" dirty="0">
                <a:solidFill>
                  <a:srgbClr val="25364F"/>
                </a:solidFill>
                <a:latin typeface="Century"/>
                <a:cs typeface="Century"/>
              </a:rPr>
              <a:t>are </a:t>
            </a:r>
            <a:r>
              <a:rPr sz="2800" spc="-36" dirty="0">
                <a:solidFill>
                  <a:srgbClr val="25364F"/>
                </a:solidFill>
                <a:latin typeface="Century"/>
                <a:cs typeface="Century"/>
              </a:rPr>
              <a:t>dressed </a:t>
            </a:r>
            <a:r>
              <a:rPr sz="2800" spc="-30" dirty="0">
                <a:solidFill>
                  <a:srgbClr val="25364F"/>
                </a:solidFill>
                <a:latin typeface="Century"/>
                <a:cs typeface="Century"/>
              </a:rPr>
              <a:t>in </a:t>
            </a:r>
            <a:r>
              <a:rPr sz="2800" spc="-16" dirty="0">
                <a:solidFill>
                  <a:srgbClr val="25364F"/>
                </a:solidFill>
                <a:latin typeface="Century"/>
                <a:cs typeface="Century"/>
              </a:rPr>
              <a:t>purple </a:t>
            </a:r>
            <a:r>
              <a:rPr sz="2800" spc="-30" dirty="0">
                <a:solidFill>
                  <a:srgbClr val="25364F"/>
                </a:solidFill>
                <a:latin typeface="Century"/>
                <a:cs typeface="Century"/>
              </a:rPr>
              <a:t>when </a:t>
            </a:r>
            <a:r>
              <a:rPr sz="2800" spc="-85" dirty="0">
                <a:solidFill>
                  <a:srgbClr val="25364F"/>
                </a:solidFill>
                <a:latin typeface="Century"/>
                <a:cs typeface="Century"/>
              </a:rPr>
              <a:t>they </a:t>
            </a:r>
            <a:r>
              <a:rPr sz="2800" spc="-114" dirty="0">
                <a:solidFill>
                  <a:srgbClr val="25364F"/>
                </a:solidFill>
                <a:latin typeface="Century"/>
                <a:cs typeface="Century"/>
              </a:rPr>
              <a:t>are </a:t>
            </a:r>
            <a:r>
              <a:rPr sz="2800" spc="-55" dirty="0">
                <a:solidFill>
                  <a:srgbClr val="25364F"/>
                </a:solidFill>
                <a:latin typeface="Century"/>
                <a:cs typeface="Century"/>
              </a:rPr>
              <a:t>naked, </a:t>
            </a:r>
            <a:r>
              <a:rPr sz="2800" spc="26" dirty="0">
                <a:solidFill>
                  <a:srgbClr val="25364F"/>
                </a:solidFill>
                <a:latin typeface="Century"/>
                <a:cs typeface="Century"/>
              </a:rPr>
              <a:t>or </a:t>
            </a:r>
            <a:r>
              <a:rPr sz="2800" spc="-139" dirty="0">
                <a:solidFill>
                  <a:srgbClr val="25364F"/>
                </a:solidFill>
                <a:latin typeface="Century"/>
                <a:cs typeface="Century"/>
              </a:rPr>
              <a:t>that </a:t>
            </a:r>
            <a:r>
              <a:rPr sz="2800" spc="-85" dirty="0">
                <a:solidFill>
                  <a:srgbClr val="25364F"/>
                </a:solidFill>
                <a:latin typeface="Century"/>
                <a:cs typeface="Century"/>
              </a:rPr>
              <a:t>they </a:t>
            </a:r>
            <a:r>
              <a:rPr sz="2800" spc="-114" dirty="0">
                <a:solidFill>
                  <a:srgbClr val="25364F"/>
                </a:solidFill>
                <a:latin typeface="Century"/>
                <a:cs typeface="Century"/>
              </a:rPr>
              <a:t>are </a:t>
            </a:r>
            <a:r>
              <a:rPr sz="2800" spc="-40" dirty="0">
                <a:solidFill>
                  <a:srgbClr val="25364F"/>
                </a:solidFill>
                <a:latin typeface="Century"/>
                <a:cs typeface="Century"/>
              </a:rPr>
              <a:t>pumpkins, </a:t>
            </a:r>
            <a:r>
              <a:rPr sz="2800" spc="26" dirty="0">
                <a:solidFill>
                  <a:srgbClr val="25364F"/>
                </a:solidFill>
                <a:latin typeface="Century"/>
                <a:cs typeface="Century"/>
              </a:rPr>
              <a:t>or  </a:t>
            </a:r>
            <a:r>
              <a:rPr sz="2800" spc="-60" dirty="0">
                <a:solidFill>
                  <a:srgbClr val="25364F"/>
                </a:solidFill>
                <a:latin typeface="Century"/>
                <a:cs typeface="Century"/>
              </a:rPr>
              <a:t>made </a:t>
            </a:r>
            <a:r>
              <a:rPr sz="2800" spc="75" dirty="0">
                <a:solidFill>
                  <a:srgbClr val="25364F"/>
                </a:solidFill>
                <a:latin typeface="Century"/>
                <a:cs typeface="Century"/>
              </a:rPr>
              <a:t>of </a:t>
            </a:r>
            <a:r>
              <a:rPr sz="2800" spc="-95" dirty="0">
                <a:solidFill>
                  <a:srgbClr val="25364F"/>
                </a:solidFill>
                <a:latin typeface="Century"/>
                <a:cs typeface="Century"/>
              </a:rPr>
              <a:t>glass. </a:t>
            </a:r>
            <a:r>
              <a:rPr sz="2800" spc="30" dirty="0">
                <a:solidFill>
                  <a:srgbClr val="25364F"/>
                </a:solidFill>
                <a:latin typeface="Century"/>
                <a:cs typeface="Century"/>
              </a:rPr>
              <a:t>Such people </a:t>
            </a:r>
            <a:r>
              <a:rPr sz="2800" spc="-114" dirty="0">
                <a:solidFill>
                  <a:srgbClr val="25364F"/>
                </a:solidFill>
                <a:latin typeface="Century"/>
                <a:cs typeface="Century"/>
              </a:rPr>
              <a:t>are </a:t>
            </a:r>
            <a:r>
              <a:rPr sz="2800" spc="-60" dirty="0">
                <a:solidFill>
                  <a:srgbClr val="25364F"/>
                </a:solidFill>
                <a:latin typeface="Century"/>
                <a:cs typeface="Century"/>
              </a:rPr>
              <a:t>insane, and I </a:t>
            </a:r>
            <a:r>
              <a:rPr sz="2800" dirty="0">
                <a:solidFill>
                  <a:srgbClr val="25364F"/>
                </a:solidFill>
                <a:latin typeface="Century"/>
                <a:cs typeface="Century"/>
              </a:rPr>
              <a:t>would </a:t>
            </a:r>
            <a:r>
              <a:rPr sz="2800" spc="50" dirty="0">
                <a:solidFill>
                  <a:srgbClr val="25364F"/>
                </a:solidFill>
                <a:latin typeface="Century"/>
                <a:cs typeface="Century"/>
              </a:rPr>
              <a:t>be </a:t>
            </a:r>
            <a:r>
              <a:rPr sz="2800" spc="-40" dirty="0">
                <a:solidFill>
                  <a:srgbClr val="25364F"/>
                </a:solidFill>
                <a:latin typeface="Century"/>
                <a:cs typeface="Century"/>
              </a:rPr>
              <a:t>thought </a:t>
            </a:r>
            <a:r>
              <a:rPr sz="2800" spc="-65" dirty="0">
                <a:solidFill>
                  <a:srgbClr val="25364F"/>
                </a:solidFill>
                <a:latin typeface="Century"/>
                <a:cs typeface="Century"/>
              </a:rPr>
              <a:t>equally  </a:t>
            </a:r>
            <a:r>
              <a:rPr sz="2800" spc="-80" dirty="0">
                <a:solidFill>
                  <a:srgbClr val="25364F"/>
                </a:solidFill>
                <a:latin typeface="Century"/>
                <a:cs typeface="Century"/>
              </a:rPr>
              <a:t>mad </a:t>
            </a:r>
            <a:r>
              <a:rPr sz="2800" spc="-30" dirty="0">
                <a:solidFill>
                  <a:srgbClr val="25364F"/>
                </a:solidFill>
                <a:latin typeface="Century"/>
                <a:cs typeface="Century"/>
              </a:rPr>
              <a:t>if </a:t>
            </a:r>
            <a:r>
              <a:rPr sz="2800" spc="-60" dirty="0">
                <a:solidFill>
                  <a:srgbClr val="25364F"/>
                </a:solidFill>
                <a:latin typeface="Century"/>
                <a:cs typeface="Century"/>
              </a:rPr>
              <a:t>I </a:t>
            </a:r>
            <a:r>
              <a:rPr sz="2800" spc="16" dirty="0">
                <a:solidFill>
                  <a:srgbClr val="25364F"/>
                </a:solidFill>
                <a:latin typeface="Century"/>
                <a:cs typeface="Century"/>
              </a:rPr>
              <a:t>modeled </a:t>
            </a:r>
            <a:r>
              <a:rPr sz="2800" spc="-70" dirty="0">
                <a:solidFill>
                  <a:srgbClr val="25364F"/>
                </a:solidFill>
                <a:latin typeface="Century"/>
                <a:cs typeface="Century"/>
              </a:rPr>
              <a:t>myself </a:t>
            </a:r>
            <a:r>
              <a:rPr sz="2800" spc="75" dirty="0">
                <a:solidFill>
                  <a:srgbClr val="25364F"/>
                </a:solidFill>
                <a:latin typeface="Century"/>
                <a:cs typeface="Century"/>
              </a:rPr>
              <a:t>on</a:t>
            </a:r>
            <a:r>
              <a:rPr sz="2800" spc="240" dirty="0">
                <a:solidFill>
                  <a:srgbClr val="25364F"/>
                </a:solidFill>
                <a:latin typeface="Century"/>
                <a:cs typeface="Century"/>
              </a:rPr>
              <a:t> </a:t>
            </a:r>
            <a:r>
              <a:rPr sz="2800" spc="-46" dirty="0">
                <a:solidFill>
                  <a:srgbClr val="25364F"/>
                </a:solidFill>
                <a:latin typeface="Century"/>
                <a:cs typeface="Century"/>
              </a:rPr>
              <a:t>them.</a:t>
            </a:r>
            <a:endParaRPr sz="2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479C-D9D8-493D-AA32-B2AE2D35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René Descartes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6D5CFE1-0B57-4A69-9C49-09FA7287F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207" y="1371600"/>
            <a:ext cx="6734724" cy="6740218"/>
          </a:xfrm>
          <a:ln/>
        </p:spPr>
        <p:txBody>
          <a:bodyPr lIns="130975" tIns="65488" rIns="130975" bIns="65488"/>
          <a:lstStyle/>
          <a:p>
            <a:pPr marL="606895" indent="-457991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895" algn="l"/>
                <a:tab pos="767081" algn="l"/>
                <a:tab pos="1416847" algn="l"/>
                <a:tab pos="2066609" algn="l"/>
                <a:tab pos="2716374" algn="l"/>
                <a:tab pos="3366141" algn="l"/>
                <a:tab pos="4015906" algn="l"/>
                <a:tab pos="4665666" algn="l"/>
                <a:tab pos="5315431" algn="l"/>
                <a:tab pos="5965195" algn="l"/>
                <a:tab pos="6614962" algn="l"/>
                <a:tab pos="7264726" algn="l"/>
                <a:tab pos="7914486" algn="l"/>
                <a:tab pos="8564257" algn="l"/>
                <a:tab pos="9214017" algn="l"/>
                <a:tab pos="9863782" algn="l"/>
                <a:tab pos="10513535" algn="l"/>
                <a:tab pos="11163306" algn="l"/>
                <a:tab pos="11813073" algn="l"/>
                <a:tab pos="12462834" algn="l"/>
                <a:tab pos="13112600" algn="l"/>
              </a:tabLst>
            </a:pPr>
            <a:r>
              <a:rPr lang="en-US" sz="3200" i="0" dirty="0"/>
              <a:t>Promoted deductive reasoning</a:t>
            </a:r>
          </a:p>
          <a:p>
            <a:pPr marL="606895" indent="-457991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895" algn="l"/>
                <a:tab pos="767081" algn="l"/>
                <a:tab pos="1416847" algn="l"/>
                <a:tab pos="2066609" algn="l"/>
                <a:tab pos="2716374" algn="l"/>
                <a:tab pos="3366141" algn="l"/>
                <a:tab pos="4015906" algn="l"/>
                <a:tab pos="4665666" algn="l"/>
                <a:tab pos="5315431" algn="l"/>
                <a:tab pos="5965195" algn="l"/>
                <a:tab pos="6614962" algn="l"/>
                <a:tab pos="7264726" algn="l"/>
                <a:tab pos="7914486" algn="l"/>
                <a:tab pos="8564257" algn="l"/>
                <a:tab pos="9214017" algn="l"/>
                <a:tab pos="9863782" algn="l"/>
                <a:tab pos="10513535" algn="l"/>
                <a:tab pos="11163306" algn="l"/>
                <a:tab pos="11813073" algn="l"/>
                <a:tab pos="12462834" algn="l"/>
                <a:tab pos="13112600" algn="l"/>
              </a:tabLst>
            </a:pPr>
            <a:r>
              <a:rPr lang="en-US" sz="3200" i="0" dirty="0"/>
              <a:t>Reason out a general law and then apply it broadly to all cases </a:t>
            </a:r>
          </a:p>
          <a:p>
            <a:pPr marL="606895" indent="-457991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895" algn="l"/>
                <a:tab pos="767081" algn="l"/>
                <a:tab pos="1416847" algn="l"/>
                <a:tab pos="2066609" algn="l"/>
                <a:tab pos="2716374" algn="l"/>
                <a:tab pos="3366141" algn="l"/>
                <a:tab pos="4015906" algn="l"/>
                <a:tab pos="4665666" algn="l"/>
                <a:tab pos="5315431" algn="l"/>
                <a:tab pos="5965195" algn="l"/>
                <a:tab pos="6614962" algn="l"/>
                <a:tab pos="7264726" algn="l"/>
                <a:tab pos="7914486" algn="l"/>
                <a:tab pos="8564257" algn="l"/>
                <a:tab pos="9214017" algn="l"/>
                <a:tab pos="9863782" algn="l"/>
                <a:tab pos="10513535" algn="l"/>
                <a:tab pos="11163306" algn="l"/>
                <a:tab pos="11813073" algn="l"/>
                <a:tab pos="12462834" algn="l"/>
                <a:tab pos="13112600" algn="l"/>
              </a:tabLst>
            </a:pPr>
            <a:r>
              <a:rPr lang="en-US" sz="3200" i="0" dirty="0"/>
              <a:t>Reduced all matter to spiritual and physical -Cartesian Dualism</a:t>
            </a:r>
          </a:p>
          <a:p>
            <a:pPr marL="606895" indent="-457991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895" algn="l"/>
                <a:tab pos="767081" algn="l"/>
                <a:tab pos="1416847" algn="l"/>
                <a:tab pos="2066609" algn="l"/>
                <a:tab pos="2716374" algn="l"/>
                <a:tab pos="3366141" algn="l"/>
                <a:tab pos="4015906" algn="l"/>
                <a:tab pos="4665666" algn="l"/>
                <a:tab pos="5315431" algn="l"/>
                <a:tab pos="5965195" algn="l"/>
                <a:tab pos="6614962" algn="l"/>
                <a:tab pos="7264726" algn="l"/>
                <a:tab pos="7914486" algn="l"/>
                <a:tab pos="8564257" algn="l"/>
                <a:tab pos="9214017" algn="l"/>
                <a:tab pos="9863782" algn="l"/>
                <a:tab pos="10513535" algn="l"/>
                <a:tab pos="11163306" algn="l"/>
                <a:tab pos="11813073" algn="l"/>
                <a:tab pos="12462834" algn="l"/>
                <a:tab pos="13112600" algn="l"/>
              </a:tabLst>
            </a:pPr>
            <a:r>
              <a:rPr lang="en-US" sz="3200" i="0" dirty="0"/>
              <a:t>Doubted all that could be doubted – excepted his own existence</a:t>
            </a:r>
          </a:p>
          <a:p>
            <a:pPr marL="606895" indent="-457991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895" algn="l"/>
                <a:tab pos="767081" algn="l"/>
                <a:tab pos="1416847" algn="l"/>
                <a:tab pos="2066609" algn="l"/>
                <a:tab pos="2716374" algn="l"/>
                <a:tab pos="3366141" algn="l"/>
                <a:tab pos="4015906" algn="l"/>
                <a:tab pos="4665666" algn="l"/>
                <a:tab pos="5315431" algn="l"/>
                <a:tab pos="5965195" algn="l"/>
                <a:tab pos="6614962" algn="l"/>
                <a:tab pos="7264726" algn="l"/>
                <a:tab pos="7914486" algn="l"/>
                <a:tab pos="8564257" algn="l"/>
                <a:tab pos="9214017" algn="l"/>
                <a:tab pos="9863782" algn="l"/>
                <a:tab pos="10513535" algn="l"/>
                <a:tab pos="11163306" algn="l"/>
                <a:tab pos="11813073" algn="l"/>
                <a:tab pos="12462834" algn="l"/>
                <a:tab pos="13112600" algn="l"/>
              </a:tabLst>
            </a:pPr>
            <a:r>
              <a:rPr lang="en-US" sz="3200" i="0" dirty="0"/>
              <a:t>“cogito ergo sum”</a:t>
            </a:r>
          </a:p>
          <a:p>
            <a:pPr marL="606895" indent="-457991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895" algn="l"/>
                <a:tab pos="767081" algn="l"/>
                <a:tab pos="1416847" algn="l"/>
                <a:tab pos="2066609" algn="l"/>
                <a:tab pos="2716374" algn="l"/>
                <a:tab pos="3366141" algn="l"/>
                <a:tab pos="4015906" algn="l"/>
                <a:tab pos="4665666" algn="l"/>
                <a:tab pos="5315431" algn="l"/>
                <a:tab pos="5965195" algn="l"/>
                <a:tab pos="6614962" algn="l"/>
                <a:tab pos="7264726" algn="l"/>
                <a:tab pos="7914486" algn="l"/>
                <a:tab pos="8564257" algn="l"/>
                <a:tab pos="9214017" algn="l"/>
                <a:tab pos="9863782" algn="l"/>
                <a:tab pos="10513535" algn="l"/>
                <a:tab pos="11163306" algn="l"/>
                <a:tab pos="11813073" algn="l"/>
                <a:tab pos="12462834" algn="l"/>
                <a:tab pos="13112600" algn="l"/>
              </a:tabLst>
            </a:pPr>
            <a:r>
              <a:rPr lang="en-US" sz="3200" i="0" dirty="0"/>
              <a:t>Also developed analytical geometry</a:t>
            </a:r>
          </a:p>
          <a:p>
            <a:pPr marL="606895" indent="-457991">
              <a:lnSpc>
                <a:spcPct val="90000"/>
              </a:lnSpc>
              <a:spcBef>
                <a:spcPts val="1138"/>
              </a:spcBef>
              <a:spcAft>
                <a:spcPct val="0"/>
              </a:spcAft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895" algn="l"/>
                <a:tab pos="767081" algn="l"/>
                <a:tab pos="1416847" algn="l"/>
                <a:tab pos="2066609" algn="l"/>
                <a:tab pos="2716374" algn="l"/>
                <a:tab pos="3366141" algn="l"/>
                <a:tab pos="4015906" algn="l"/>
                <a:tab pos="4665666" algn="l"/>
                <a:tab pos="5315431" algn="l"/>
                <a:tab pos="5965195" algn="l"/>
                <a:tab pos="6614962" algn="l"/>
                <a:tab pos="7264726" algn="l"/>
                <a:tab pos="7914486" algn="l"/>
                <a:tab pos="8564257" algn="l"/>
                <a:tab pos="9214017" algn="l"/>
                <a:tab pos="9863782" algn="l"/>
                <a:tab pos="10513535" algn="l"/>
                <a:tab pos="11163306" algn="l"/>
                <a:tab pos="11813073" algn="l"/>
                <a:tab pos="12462834" algn="l"/>
                <a:tab pos="13112600" algn="l"/>
              </a:tabLst>
            </a:pPr>
            <a:r>
              <a:rPr lang="en-US" sz="3200" i="0" dirty="0"/>
              <a:t>Believed God was a clockmaker that set all into motion.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C28EA7-C1DB-4474-926D-C15BF487A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33" y="1156197"/>
            <a:ext cx="5394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7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1" fill="hold" masterRel="sameClick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7B49"/>
                                      </p:to>
                                    </p:animClr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01" y="640082"/>
            <a:ext cx="4898389" cy="155829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ts val="7654"/>
              </a:lnSpc>
              <a:spcBef>
                <a:spcPts val="100"/>
              </a:spcBef>
            </a:pPr>
            <a:r>
              <a:rPr sz="6400" spc="-225" dirty="0"/>
              <a:t>Isaac</a:t>
            </a:r>
            <a:r>
              <a:rPr sz="6400" spc="-55" dirty="0"/>
              <a:t> </a:t>
            </a:r>
            <a:r>
              <a:rPr sz="6400" spc="-145" dirty="0"/>
              <a:t>Newton</a:t>
            </a:r>
            <a:endParaRPr sz="6400"/>
          </a:p>
          <a:p>
            <a:pPr marL="12699">
              <a:lnSpc>
                <a:spcPts val="4415"/>
              </a:lnSpc>
            </a:pPr>
            <a:r>
              <a:rPr sz="3700" spc="-100" dirty="0"/>
              <a:t>1643-1727.</a:t>
            </a:r>
            <a:r>
              <a:rPr sz="3700" spc="-10" dirty="0"/>
              <a:t> </a:t>
            </a:r>
            <a:r>
              <a:rPr sz="3700" spc="-60" dirty="0"/>
              <a:t>English.</a:t>
            </a:r>
            <a:endParaRPr sz="3700"/>
          </a:p>
        </p:txBody>
      </p:sp>
      <p:sp>
        <p:nvSpPr>
          <p:cNvPr id="5" name="object 5"/>
          <p:cNvSpPr/>
          <p:nvPr/>
        </p:nvSpPr>
        <p:spPr>
          <a:xfrm>
            <a:off x="7147596" y="659130"/>
            <a:ext cx="5627371" cy="8421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0561" y="2998470"/>
            <a:ext cx="5769610" cy="231013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848449" marR="840223" indent="634" algn="ctr">
              <a:spcBef>
                <a:spcPts val="100"/>
              </a:spcBef>
            </a:pP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Reflecting Telescope  Theory of Light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&amp;</a:t>
            </a:r>
            <a:r>
              <a:rPr sz="3000" spc="-2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Color</a:t>
            </a:r>
            <a:endParaRPr sz="3000">
              <a:latin typeface="Book Antiqua"/>
              <a:cs typeface="Book Antiqua"/>
            </a:endParaRPr>
          </a:p>
          <a:p>
            <a:pPr marL="12065" marR="5080" algn="ctr">
              <a:lnSpc>
                <a:spcPts val="3600"/>
              </a:lnSpc>
              <a:spcBef>
                <a:spcPts val="110"/>
              </a:spcBef>
            </a:pP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Calculus (Disputed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with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Leibnitz) 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Three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Laws of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Motion</a:t>
            </a:r>
            <a:endParaRPr sz="3000">
              <a:latin typeface="Book Antiqua"/>
              <a:cs typeface="Book Antiqua"/>
            </a:endParaRPr>
          </a:p>
          <a:p>
            <a:pPr marL="1270" algn="ctr">
              <a:lnSpc>
                <a:spcPts val="3479"/>
              </a:lnSpc>
            </a:pP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Gravity</a:t>
            </a:r>
            <a:endParaRPr sz="3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200" y="5403851"/>
            <a:ext cx="3126740" cy="4000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600" y="5203190"/>
            <a:ext cx="2273300" cy="4169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01" y="901738"/>
            <a:ext cx="4898389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-225" dirty="0"/>
              <a:t>Isaac</a:t>
            </a:r>
            <a:r>
              <a:rPr sz="6400" spc="-55" dirty="0"/>
              <a:t> </a:t>
            </a:r>
            <a:r>
              <a:rPr sz="6400" spc="-145" dirty="0"/>
              <a:t>Newton</a:t>
            </a:r>
            <a:endParaRPr sz="6400"/>
          </a:p>
        </p:txBody>
      </p:sp>
      <p:sp>
        <p:nvSpPr>
          <p:cNvPr id="5" name="object 5"/>
          <p:cNvSpPr/>
          <p:nvPr/>
        </p:nvSpPr>
        <p:spPr>
          <a:xfrm>
            <a:off x="6946900" y="584237"/>
            <a:ext cx="5312410" cy="7454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7130" y="3225800"/>
            <a:ext cx="3458210" cy="482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The </a:t>
            </a:r>
            <a:r>
              <a:rPr sz="30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Principia</a:t>
            </a:r>
            <a:r>
              <a:rPr sz="3000" b="1" i="1" spc="-8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(1687)</a:t>
            </a:r>
            <a:endParaRPr sz="3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9401" y="3987838"/>
            <a:ext cx="3543300" cy="5016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43042" y="8280400"/>
            <a:ext cx="4959350" cy="9398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291702" marR="5080" indent="-279016">
              <a:spcBef>
                <a:spcPts val="100"/>
              </a:spcBef>
            </a:pP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Provides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the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formulas </a:t>
            </a:r>
            <a:r>
              <a:rPr sz="3000" spc="-10" dirty="0">
                <a:solidFill>
                  <a:srgbClr val="25364F"/>
                </a:solidFill>
                <a:latin typeface="Book Antiqua"/>
                <a:cs typeface="Book Antiqua"/>
              </a:rPr>
              <a:t>for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the 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mechanics of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the</a:t>
            </a:r>
            <a:r>
              <a:rPr sz="3000" spc="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universe</a:t>
            </a:r>
            <a:endParaRPr sz="3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39" y="448310"/>
            <a:ext cx="12217399" cy="1014518"/>
          </a:xfrm>
          <a:prstGeom prst="rect">
            <a:avLst/>
          </a:prstGeom>
        </p:spPr>
        <p:txBody>
          <a:bodyPr vert="horz" wrap="square" lIns="0" tIns="357006" rIns="0" bIns="0" rtlCol="0">
            <a:spAutoFit/>
          </a:bodyPr>
          <a:lstStyle/>
          <a:p>
            <a:pPr marL="565002" marR="5080" indent="-117952" algn="ctr">
              <a:lnSpc>
                <a:spcPts val="5130"/>
              </a:lnSpc>
              <a:spcBef>
                <a:spcPts val="594"/>
              </a:spcBef>
            </a:pPr>
            <a:r>
              <a:rPr lang="en-US" spc="-50" dirty="0"/>
              <a:t>The Newtonian Synthesis </a:t>
            </a:r>
            <a:endParaRPr spc="-105" dirty="0"/>
          </a:p>
        </p:txBody>
      </p:sp>
      <p:sp>
        <p:nvSpPr>
          <p:cNvPr id="5" name="object 5"/>
          <p:cNvSpPr txBox="1"/>
          <p:nvPr/>
        </p:nvSpPr>
        <p:spPr>
          <a:xfrm>
            <a:off x="1342071" y="2694414"/>
            <a:ext cx="10319386" cy="8882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5080">
              <a:spcBef>
                <a:spcPts val="100"/>
              </a:spcBef>
              <a:tabLst>
                <a:tab pos="3787614" algn="l"/>
              </a:tabLst>
            </a:pPr>
            <a:r>
              <a:rPr sz="2800" i="1" spc="-6" dirty="0">
                <a:solidFill>
                  <a:srgbClr val="25364F"/>
                </a:solidFill>
                <a:latin typeface="Arial"/>
                <a:cs typeface="Arial"/>
              </a:rPr>
              <a:t>Source:</a:t>
            </a:r>
            <a:r>
              <a:rPr sz="2800" i="1" spc="10" dirty="0">
                <a:solidFill>
                  <a:srgbClr val="25364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25364F"/>
                </a:solidFill>
                <a:latin typeface="Arial"/>
                <a:cs typeface="Arial"/>
              </a:rPr>
              <a:t>Isaac</a:t>
            </a:r>
            <a:r>
              <a:rPr sz="2800" i="1" spc="16" dirty="0">
                <a:solidFill>
                  <a:srgbClr val="25364F"/>
                </a:solidFill>
                <a:latin typeface="Arial"/>
                <a:cs typeface="Arial"/>
              </a:rPr>
              <a:t> </a:t>
            </a:r>
            <a:r>
              <a:rPr sz="2800" i="1" spc="-6" dirty="0">
                <a:solidFill>
                  <a:srgbClr val="25364F"/>
                </a:solidFill>
                <a:latin typeface="Arial"/>
                <a:cs typeface="Arial"/>
              </a:rPr>
              <a:t>Newton.	English Scientist. </a:t>
            </a:r>
            <a:r>
              <a:rPr sz="2800" i="1" dirty="0">
                <a:solidFill>
                  <a:srgbClr val="25364F"/>
                </a:solidFill>
                <a:latin typeface="Arial"/>
                <a:cs typeface="Arial"/>
              </a:rPr>
              <a:t>Letter </a:t>
            </a:r>
            <a:r>
              <a:rPr sz="2800" i="1" spc="-6" dirty="0">
                <a:solidFill>
                  <a:srgbClr val="25364F"/>
                </a:solidFill>
                <a:latin typeface="Arial"/>
                <a:cs typeface="Arial"/>
              </a:rPr>
              <a:t>to Robert Hooke.  February </a:t>
            </a:r>
            <a:r>
              <a:rPr sz="2800" i="1" dirty="0">
                <a:solidFill>
                  <a:srgbClr val="25364F"/>
                </a:solidFill>
                <a:latin typeface="Arial"/>
                <a:cs typeface="Arial"/>
              </a:rPr>
              <a:t>5, 1676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165659" y="3885503"/>
            <a:ext cx="10468609" cy="198259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03358" marR="5080" algn="l">
              <a:spcBef>
                <a:spcPts val="100"/>
              </a:spcBef>
              <a:tabLst>
                <a:tab pos="516162" algn="l"/>
                <a:tab pos="5315848" algn="l"/>
                <a:tab pos="5914466" algn="l"/>
                <a:tab pos="6358353" algn="l"/>
              </a:tabLst>
            </a:pPr>
            <a:r>
              <a:rPr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	What Descartes did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 good step. You  have added much several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ways, and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in taking the colours of thin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plates into philosophical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consideration. If I</a:t>
            </a:r>
            <a:r>
              <a:rPr lang="en-US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seen a little further it is by standing on  the shoulders of Giants.”</a:t>
            </a:r>
            <a:endParaRPr lang="en-US" sz="32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C7D87-18D0-43E1-BAA0-CA9AC6D1AB40}"/>
              </a:ext>
            </a:extLst>
          </p:cNvPr>
          <p:cNvSpPr txBox="1"/>
          <p:nvPr/>
        </p:nvSpPr>
        <p:spPr>
          <a:xfrm>
            <a:off x="1165659" y="6324600"/>
            <a:ext cx="10468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Newton will synthesize the empiricism of Galileo with the rigor and logic of Descartes creating modern science which is based on theory and experimentation.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F51C-42A9-49B7-863F-18245CB5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Aristotelian Method</a:t>
            </a:r>
          </a:p>
        </p:txBody>
      </p:sp>
      <p:sp>
        <p:nvSpPr>
          <p:cNvPr id="7169" name="Rectangle 1">
            <a:extLst>
              <a:ext uri="{FF2B5EF4-FFF2-40B4-BE49-F238E27FC236}">
                <a16:creationId xmlns:a16="http://schemas.microsoft.com/office/drawing/2014/main" id="{2B5A3277-9899-4997-8745-22D88AA44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1524000"/>
            <a:ext cx="10468609" cy="656590"/>
          </a:xfrm>
          <a:ln/>
        </p:spPr>
        <p:txBody>
          <a:bodyPr wrap="square" lIns="131072" tIns="65536" rIns="131072" bIns="65536" anchor="t">
            <a:spAutoFit/>
          </a:bodyPr>
          <a:lstStyle/>
          <a:p>
            <a:pPr marL="607333" indent="-458322" algn="l">
              <a:spcBef>
                <a:spcPts val="1138"/>
              </a:spcBef>
              <a:buClr>
                <a:srgbClr val="FF3366"/>
              </a:buClr>
              <a:buSzPct val="45000"/>
              <a:buFont typeface="Wingdings" panose="05000000000000000000" pitchFamily="2" charset="2"/>
              <a:buChar char=""/>
              <a:tabLst>
                <a:tab pos="607333" algn="l"/>
                <a:tab pos="767632" algn="l"/>
                <a:tab pos="1417862" algn="l"/>
                <a:tab pos="2068092" algn="l"/>
                <a:tab pos="2718322" algn="l"/>
                <a:tab pos="3368552" algn="l"/>
                <a:tab pos="4018782" algn="l"/>
                <a:tab pos="4669011" algn="l"/>
                <a:tab pos="5319241" algn="l"/>
                <a:tab pos="5969471" algn="l"/>
                <a:tab pos="6619701" algn="l"/>
                <a:tab pos="7269931" algn="l"/>
                <a:tab pos="7920161" algn="l"/>
                <a:tab pos="8570391" algn="l"/>
                <a:tab pos="9220620" algn="l"/>
                <a:tab pos="9870850" algn="l"/>
                <a:tab pos="10521080" algn="l"/>
                <a:tab pos="11171310" algn="l"/>
                <a:tab pos="11821540" algn="l"/>
                <a:tab pos="12471770" algn="l"/>
                <a:tab pos="13121999" algn="l"/>
              </a:tabLst>
            </a:pPr>
            <a:r>
              <a:rPr lang="en-US" altLang="en-US" sz="3200" dirty="0">
                <a:solidFill>
                  <a:srgbClr val="000000"/>
                </a:solidFill>
              </a:rPr>
              <a:t>All terrestrial matter had 4 elements</a:t>
            </a: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200" dirty="0">
                <a:solidFill>
                  <a:srgbClr val="000000"/>
                </a:solidFill>
              </a:rPr>
              <a:t>a) fire</a:t>
            </a: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200" dirty="0">
                <a:solidFill>
                  <a:srgbClr val="000000"/>
                </a:solidFill>
              </a:rPr>
              <a:t>b) water</a:t>
            </a: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200" dirty="0">
                <a:solidFill>
                  <a:srgbClr val="000000"/>
                </a:solidFill>
              </a:rPr>
              <a:t>c) earth</a:t>
            </a: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200" dirty="0">
                <a:solidFill>
                  <a:srgbClr val="000000"/>
                </a:solidFill>
              </a:rPr>
              <a:t>d) air</a:t>
            </a:r>
          </a:p>
          <a:p>
            <a:pPr marL="607333" indent="-458322" algn="l">
              <a:spcBef>
                <a:spcPts val="1138"/>
              </a:spcBef>
              <a:buClr>
                <a:srgbClr val="FF3366"/>
              </a:buClr>
              <a:buSzPct val="45000"/>
              <a:buFont typeface="Wingdings" panose="05000000000000000000" pitchFamily="2" charset="2"/>
              <a:buChar char=""/>
              <a:tabLst>
                <a:tab pos="607333" algn="l"/>
                <a:tab pos="767632" algn="l"/>
                <a:tab pos="1417862" algn="l"/>
                <a:tab pos="2068092" algn="l"/>
                <a:tab pos="2718322" algn="l"/>
                <a:tab pos="3368552" algn="l"/>
                <a:tab pos="4018782" algn="l"/>
                <a:tab pos="4669011" algn="l"/>
                <a:tab pos="5319241" algn="l"/>
                <a:tab pos="5969471" algn="l"/>
                <a:tab pos="6619701" algn="l"/>
                <a:tab pos="7269931" algn="l"/>
                <a:tab pos="7920161" algn="l"/>
                <a:tab pos="8570391" algn="l"/>
                <a:tab pos="9220620" algn="l"/>
                <a:tab pos="9870850" algn="l"/>
                <a:tab pos="10521080" algn="l"/>
                <a:tab pos="11171310" algn="l"/>
                <a:tab pos="11821540" algn="l"/>
                <a:tab pos="12471770" algn="l"/>
                <a:tab pos="13121999" algn="l"/>
              </a:tabLst>
            </a:pPr>
            <a:r>
              <a:rPr lang="en-US" altLang="en-US" sz="3200" dirty="0">
                <a:solidFill>
                  <a:srgbClr val="000000"/>
                </a:solidFill>
              </a:rPr>
              <a:t>In humans there were 4 humors:</a:t>
            </a: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200" dirty="0">
                <a:solidFill>
                  <a:srgbClr val="000000"/>
                </a:solidFill>
              </a:rPr>
              <a:t>a) melancholy</a:t>
            </a: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200" dirty="0">
                <a:solidFill>
                  <a:srgbClr val="000000"/>
                </a:solidFill>
              </a:rPr>
              <a:t>b) phlegm</a:t>
            </a: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200" dirty="0">
                <a:solidFill>
                  <a:srgbClr val="000000"/>
                </a:solidFill>
              </a:rPr>
              <a:t>c) blood</a:t>
            </a: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200" dirty="0">
                <a:solidFill>
                  <a:srgbClr val="000000"/>
                </a:solidFill>
              </a:rPr>
              <a:t>d) choler</a:t>
            </a:r>
          </a:p>
          <a:p>
            <a:pPr marL="607333" indent="-458322" algn="l">
              <a:spcBef>
                <a:spcPts val="1138"/>
              </a:spcBef>
              <a:buClr>
                <a:srgbClr val="FF3366"/>
              </a:buClr>
              <a:buSzPct val="45000"/>
              <a:buFont typeface="Wingdings" panose="05000000000000000000" pitchFamily="2" charset="2"/>
              <a:buChar char=""/>
              <a:tabLst>
                <a:tab pos="607333" algn="l"/>
                <a:tab pos="767632" algn="l"/>
                <a:tab pos="1417862" algn="l"/>
                <a:tab pos="2068092" algn="l"/>
                <a:tab pos="2718322" algn="l"/>
                <a:tab pos="3368552" algn="l"/>
                <a:tab pos="4018782" algn="l"/>
                <a:tab pos="4669011" algn="l"/>
                <a:tab pos="5319241" algn="l"/>
                <a:tab pos="5969471" algn="l"/>
                <a:tab pos="6619701" algn="l"/>
                <a:tab pos="7269931" algn="l"/>
                <a:tab pos="7920161" algn="l"/>
                <a:tab pos="8570391" algn="l"/>
                <a:tab pos="9220620" algn="l"/>
                <a:tab pos="9870850" algn="l"/>
                <a:tab pos="10521080" algn="l"/>
                <a:tab pos="11171310" algn="l"/>
                <a:tab pos="11821540" algn="l"/>
                <a:tab pos="12471770" algn="l"/>
                <a:tab pos="13121999" algn="l"/>
              </a:tabLst>
            </a:pPr>
            <a:r>
              <a:rPr lang="en-US" altLang="en-US" sz="3200" dirty="0">
                <a:solidFill>
                  <a:srgbClr val="000000"/>
                </a:solidFill>
              </a:rPr>
              <a:t>They passed through the veins from the liver to the heart - good life needed harmony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1" fill="hold" masterRel="sameClick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7B49"/>
                                      </p:to>
                                    </p:animClr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0635-5C5C-48B9-8049-3B85496BB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Newtonian Discoveries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F0BB0-4A01-43DD-89C6-3A108EBA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095" y="1371600"/>
            <a:ext cx="10468609" cy="689419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Postulated the theory of universal gravitation.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Calculated that the average density of Earth is 5.5 times that of 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Suggested electrical messages activate the nervous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Laid the foundations for thermodynamics.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Realized that all colors are composed of a mixture of primary colors.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Explained how a rainbow works.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Calculated sound waves.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Invented calculus.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Constructed the first reflecting telescope.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Became a member or Parliament and famous in his own time.</a:t>
            </a:r>
          </a:p>
        </p:txBody>
      </p:sp>
    </p:spTree>
    <p:extLst>
      <p:ext uri="{BB962C8B-B14F-4D97-AF65-F5344CB8AC3E}">
        <p14:creationId xmlns:p14="http://schemas.microsoft.com/office/powerpoint/2010/main" val="28632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1320" y="901738"/>
            <a:ext cx="9439275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-80" dirty="0"/>
              <a:t>Newton’s </a:t>
            </a:r>
            <a:r>
              <a:rPr sz="6400" spc="-201" dirty="0"/>
              <a:t>Cultural</a:t>
            </a:r>
            <a:r>
              <a:rPr sz="6400" spc="10" dirty="0"/>
              <a:t> </a:t>
            </a:r>
            <a:r>
              <a:rPr sz="6400" spc="-125" dirty="0"/>
              <a:t>Impact</a:t>
            </a:r>
            <a:endParaRPr sz="6400"/>
          </a:p>
        </p:txBody>
      </p:sp>
      <p:sp>
        <p:nvSpPr>
          <p:cNvPr id="5" name="object 5"/>
          <p:cNvSpPr/>
          <p:nvPr/>
        </p:nvSpPr>
        <p:spPr>
          <a:xfrm>
            <a:off x="4088130" y="2894331"/>
            <a:ext cx="8577580" cy="6503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8900" y="358140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292100" y="0"/>
                </a:moveTo>
                <a:lnTo>
                  <a:pt x="0" y="0"/>
                </a:lnTo>
                <a:lnTo>
                  <a:pt x="0" y="292100"/>
                </a:lnTo>
                <a:lnTo>
                  <a:pt x="292100" y="292100"/>
                </a:lnTo>
                <a:lnTo>
                  <a:pt x="292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6829" y="3543338"/>
            <a:ext cx="406400" cy="379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1001" y="2948943"/>
            <a:ext cx="3582670" cy="63376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90679" marR="97022" indent="1904" algn="ctr">
              <a:spcBef>
                <a:spcPts val="100"/>
              </a:spcBef>
            </a:pPr>
            <a:r>
              <a:rPr sz="2600" spc="-6" dirty="0">
                <a:solidFill>
                  <a:srgbClr val="25364F"/>
                </a:solidFill>
                <a:latin typeface="Book Antiqua"/>
                <a:cs typeface="Book Antiqua"/>
              </a:rPr>
              <a:t>Newton’s discoveries</a:t>
            </a:r>
            <a:r>
              <a:rPr lang="en-US" sz="2600" spc="-6" dirty="0">
                <a:solidFill>
                  <a:srgbClr val="25364F"/>
                </a:solidFill>
                <a:latin typeface="Book Antiqua"/>
                <a:cs typeface="Book Antiqua"/>
              </a:rPr>
              <a:t> marked</a:t>
            </a:r>
            <a:r>
              <a:rPr sz="2600" spc="-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25364F"/>
                </a:solidFill>
                <a:latin typeface="Book Antiqua"/>
                <a:cs typeface="Book Antiqua"/>
              </a:rPr>
              <a:t>a  paradigm</a:t>
            </a:r>
            <a:r>
              <a:rPr sz="2600" spc="-6" dirty="0">
                <a:solidFill>
                  <a:srgbClr val="25364F"/>
                </a:solidFill>
                <a:latin typeface="Book Antiqua"/>
                <a:cs typeface="Book Antiqua"/>
              </a:rPr>
              <a:t> shift</a:t>
            </a:r>
            <a:r>
              <a:rPr lang="en-US" sz="2600" spc="-6" dirty="0">
                <a:solidFill>
                  <a:srgbClr val="25364F"/>
                </a:solidFill>
                <a:latin typeface="Book Antiqua"/>
                <a:cs typeface="Book Antiqua"/>
              </a:rPr>
              <a:t>.</a:t>
            </a:r>
            <a:endParaRPr sz="2600" dirty="0">
              <a:latin typeface="Book Antiqua"/>
              <a:cs typeface="Book Antiqua"/>
            </a:endParaRPr>
          </a:p>
          <a:p>
            <a:pPr>
              <a:spcBef>
                <a:spcPts val="30"/>
              </a:spcBef>
            </a:pPr>
            <a:endParaRPr sz="4300" dirty="0">
              <a:latin typeface="Times New Roman"/>
              <a:cs typeface="Times New Roman"/>
            </a:endParaRPr>
          </a:p>
          <a:p>
            <a:pPr marL="13969" marR="5080" algn="ctr"/>
            <a:r>
              <a:rPr lang="en-US" sz="2600" spc="-6" dirty="0">
                <a:solidFill>
                  <a:srgbClr val="25364F"/>
                </a:solidFill>
                <a:latin typeface="Book Antiqua"/>
                <a:cs typeface="Book Antiqua"/>
              </a:rPr>
              <a:t>His discoveries made people believe that through math and reason they could understand the universe and nature.</a:t>
            </a:r>
          </a:p>
          <a:p>
            <a:pPr marL="13969" marR="5080" algn="ctr"/>
            <a:endParaRPr lang="en-US" sz="2600" spc="-6" dirty="0">
              <a:solidFill>
                <a:srgbClr val="25364F"/>
              </a:solidFill>
              <a:latin typeface="Book Antiqua"/>
              <a:cs typeface="Book Antiqua"/>
            </a:endParaRPr>
          </a:p>
          <a:p>
            <a:pPr marL="13969" marR="5080" algn="ctr"/>
            <a:r>
              <a:rPr lang="en-US" sz="2600" spc="-6" dirty="0">
                <a:solidFill>
                  <a:srgbClr val="25364F"/>
                </a:solidFill>
                <a:latin typeface="Book Antiqua"/>
                <a:cs typeface="Book Antiqua"/>
              </a:rPr>
              <a:t>This was the victory of the Scientific method over medieval thought</a:t>
            </a:r>
            <a:endParaRPr sz="26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1320" y="901738"/>
            <a:ext cx="9439275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-80" dirty="0"/>
              <a:t>Newton’s </a:t>
            </a:r>
            <a:r>
              <a:rPr sz="6400" spc="-201" dirty="0"/>
              <a:t>Cultural</a:t>
            </a:r>
            <a:r>
              <a:rPr sz="6400" spc="10" dirty="0"/>
              <a:t> </a:t>
            </a:r>
            <a:r>
              <a:rPr sz="6400" spc="-125" dirty="0"/>
              <a:t>Impact</a:t>
            </a:r>
            <a:endParaRPr sz="6400"/>
          </a:p>
        </p:txBody>
      </p:sp>
      <p:sp>
        <p:nvSpPr>
          <p:cNvPr id="5" name="object 5"/>
          <p:cNvSpPr/>
          <p:nvPr/>
        </p:nvSpPr>
        <p:spPr>
          <a:xfrm>
            <a:off x="4088130" y="2894331"/>
            <a:ext cx="8577580" cy="6503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0729" y="3138170"/>
            <a:ext cx="3425825" cy="402930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5080" indent="634" algn="ctr">
              <a:spcBef>
                <a:spcPts val="100"/>
              </a:spcBef>
            </a:pPr>
            <a:r>
              <a:rPr sz="26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Nature </a:t>
            </a:r>
            <a:r>
              <a:rPr sz="2600" b="1" i="1" dirty="0">
                <a:solidFill>
                  <a:srgbClr val="25364F"/>
                </a:solidFill>
                <a:latin typeface="Book Antiqua"/>
                <a:cs typeface="Book Antiqua"/>
              </a:rPr>
              <a:t>and </a:t>
            </a:r>
            <a:r>
              <a:rPr sz="26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Nature's  </a:t>
            </a:r>
            <a:r>
              <a:rPr sz="2600" b="1" i="1" dirty="0">
                <a:solidFill>
                  <a:srgbClr val="25364F"/>
                </a:solidFill>
                <a:latin typeface="Book Antiqua"/>
                <a:cs typeface="Book Antiqua"/>
              </a:rPr>
              <a:t>laws lay </a:t>
            </a:r>
            <a:r>
              <a:rPr sz="26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hid </a:t>
            </a:r>
            <a:r>
              <a:rPr sz="2600" b="1" i="1" dirty="0">
                <a:solidFill>
                  <a:srgbClr val="25364F"/>
                </a:solidFill>
                <a:latin typeface="Book Antiqua"/>
                <a:cs typeface="Book Antiqua"/>
              </a:rPr>
              <a:t>in </a:t>
            </a:r>
            <a:r>
              <a:rPr sz="26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night:  </a:t>
            </a:r>
            <a:r>
              <a:rPr sz="2600" b="1" i="1" dirty="0">
                <a:solidFill>
                  <a:srgbClr val="25364F"/>
                </a:solidFill>
                <a:latin typeface="Book Antiqua"/>
                <a:cs typeface="Book Antiqua"/>
              </a:rPr>
              <a:t>God </a:t>
            </a:r>
            <a:r>
              <a:rPr sz="26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said, </a:t>
            </a:r>
            <a:r>
              <a:rPr sz="2600" b="1" i="1" dirty="0">
                <a:solidFill>
                  <a:srgbClr val="25364F"/>
                </a:solidFill>
                <a:latin typeface="Book Antiqua"/>
                <a:cs typeface="Book Antiqua"/>
              </a:rPr>
              <a:t>"Let</a:t>
            </a:r>
            <a:r>
              <a:rPr sz="2600" b="1" i="1" spc="-4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6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Newton  be!" </a:t>
            </a:r>
            <a:r>
              <a:rPr sz="2600" b="1" i="1" dirty="0">
                <a:solidFill>
                  <a:srgbClr val="25364F"/>
                </a:solidFill>
                <a:latin typeface="Book Antiqua"/>
                <a:cs typeface="Book Antiqua"/>
              </a:rPr>
              <a:t>and all was</a:t>
            </a:r>
            <a:r>
              <a:rPr sz="2600" b="1" i="1" spc="-4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6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light.</a:t>
            </a:r>
            <a:endParaRPr sz="2600">
              <a:latin typeface="Book Antiqua"/>
              <a:cs typeface="Book Antiqua"/>
            </a:endParaRPr>
          </a:p>
          <a:p>
            <a:pPr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249208" marR="240333" indent="-1904" algn="ctr">
              <a:lnSpc>
                <a:spcPct val="99800"/>
              </a:lnSpc>
            </a:pPr>
            <a:r>
              <a:rPr sz="2600" spc="-6" dirty="0">
                <a:solidFill>
                  <a:srgbClr val="25364F"/>
                </a:solidFill>
                <a:latin typeface="Book Antiqua"/>
                <a:cs typeface="Book Antiqua"/>
              </a:rPr>
              <a:t>-Alexander Pope  </a:t>
            </a:r>
            <a:r>
              <a:rPr sz="2600" dirty="0">
                <a:solidFill>
                  <a:srgbClr val="25364F"/>
                </a:solidFill>
                <a:latin typeface="Book Antiqua"/>
                <a:cs typeface="Book Antiqua"/>
              </a:rPr>
              <a:t>(1688-1744).</a:t>
            </a:r>
            <a:r>
              <a:rPr sz="2600" spc="-2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600" spc="-6" dirty="0">
                <a:solidFill>
                  <a:srgbClr val="25364F"/>
                </a:solidFill>
                <a:latin typeface="Book Antiqua"/>
                <a:cs typeface="Book Antiqua"/>
              </a:rPr>
              <a:t>English  Poet.</a:t>
            </a:r>
            <a:endParaRPr sz="2600">
              <a:latin typeface="Book Antiqua"/>
              <a:cs typeface="Book Antiqua"/>
            </a:endParaRPr>
          </a:p>
          <a:p>
            <a:pPr marL="183249" marR="176285" algn="ctr"/>
            <a:r>
              <a:rPr sz="2600" spc="-6" dirty="0">
                <a:solidFill>
                  <a:srgbClr val="25364F"/>
                </a:solidFill>
                <a:latin typeface="Book Antiqua"/>
                <a:cs typeface="Book Antiqua"/>
              </a:rPr>
              <a:t>Epitaph intended for  </a:t>
            </a:r>
            <a:r>
              <a:rPr sz="2600" dirty="0">
                <a:solidFill>
                  <a:srgbClr val="25364F"/>
                </a:solidFill>
                <a:latin typeface="Book Antiqua"/>
                <a:cs typeface="Book Antiqua"/>
              </a:rPr>
              <a:t>Isaac</a:t>
            </a:r>
            <a:r>
              <a:rPr sz="2600" spc="-1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600" spc="-6" dirty="0">
                <a:solidFill>
                  <a:srgbClr val="25364F"/>
                </a:solidFill>
                <a:latin typeface="Book Antiqua"/>
                <a:cs typeface="Book Antiqua"/>
              </a:rPr>
              <a:t>Newton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8900" y="358140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292100" y="0"/>
                </a:moveTo>
                <a:lnTo>
                  <a:pt x="0" y="0"/>
                </a:lnTo>
                <a:lnTo>
                  <a:pt x="0" y="292100"/>
                </a:lnTo>
                <a:lnTo>
                  <a:pt x="292100" y="292100"/>
                </a:lnTo>
                <a:lnTo>
                  <a:pt x="292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6829" y="3543338"/>
            <a:ext cx="406400" cy="379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1320" y="901738"/>
            <a:ext cx="9439275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-80" dirty="0"/>
              <a:t>Newton’s </a:t>
            </a:r>
            <a:r>
              <a:rPr sz="6400" spc="-201" dirty="0"/>
              <a:t>Cultural</a:t>
            </a:r>
            <a:r>
              <a:rPr sz="6400" spc="10" dirty="0"/>
              <a:t> </a:t>
            </a:r>
            <a:r>
              <a:rPr sz="6400" spc="-125" dirty="0"/>
              <a:t>Impact</a:t>
            </a:r>
            <a:endParaRPr sz="6400"/>
          </a:p>
        </p:txBody>
      </p:sp>
      <p:sp>
        <p:nvSpPr>
          <p:cNvPr id="5" name="object 5"/>
          <p:cNvSpPr/>
          <p:nvPr/>
        </p:nvSpPr>
        <p:spPr>
          <a:xfrm>
            <a:off x="4088130" y="2894331"/>
            <a:ext cx="8577580" cy="6503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" y="3173729"/>
            <a:ext cx="3830320" cy="594778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05266" marR="93847" algn="ctr">
              <a:spcBef>
                <a:spcPts val="100"/>
              </a:spcBef>
            </a:pPr>
            <a:r>
              <a:rPr sz="21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“Not long </a:t>
            </a:r>
            <a:r>
              <a:rPr sz="2100" b="1" i="1" dirty="0">
                <a:solidFill>
                  <a:srgbClr val="25364F"/>
                </a:solidFill>
                <a:latin typeface="Book Antiqua"/>
                <a:cs typeface="Book Antiqua"/>
              </a:rPr>
              <a:t>ago, a</a:t>
            </a:r>
            <a:r>
              <a:rPr sz="2100" b="1" i="1" spc="-3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1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distinguished  company were discussing the  trite and </a:t>
            </a:r>
            <a:r>
              <a:rPr sz="2100" b="1" i="1" spc="-10" dirty="0">
                <a:solidFill>
                  <a:srgbClr val="25364F"/>
                </a:solidFill>
                <a:latin typeface="Book Antiqua"/>
                <a:cs typeface="Book Antiqua"/>
              </a:rPr>
              <a:t>frivolous </a:t>
            </a:r>
            <a:r>
              <a:rPr sz="21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question,  who was the greatest man,--  Caesar, Alexander,  Tammerlane, </a:t>
            </a:r>
            <a:r>
              <a:rPr sz="2100" b="1" i="1" dirty="0">
                <a:solidFill>
                  <a:srgbClr val="25364F"/>
                </a:solidFill>
                <a:latin typeface="Book Antiqua"/>
                <a:cs typeface="Book Antiqua"/>
              </a:rPr>
              <a:t>or</a:t>
            </a:r>
            <a:r>
              <a:rPr sz="2100" b="1" i="1" spc="-2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1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Cromwell?</a:t>
            </a:r>
            <a:endParaRPr sz="2100">
              <a:latin typeface="Book Antiqua"/>
              <a:cs typeface="Book Antiqua"/>
            </a:endParaRPr>
          </a:p>
          <a:p>
            <a:pPr marL="12065" marR="5080" indent="2540" algn="ctr">
              <a:tabLst>
                <a:tab pos="1159175" algn="l"/>
              </a:tabLst>
            </a:pPr>
            <a:r>
              <a:rPr sz="21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Some one answered that  without doubt is was Isaac  Newton.	And rightly: for it</a:t>
            </a:r>
            <a:r>
              <a:rPr sz="2100" b="1" i="1" spc="-55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1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was  him who masters our minds </a:t>
            </a:r>
            <a:r>
              <a:rPr sz="2100" b="1" i="1" dirty="0">
                <a:solidFill>
                  <a:srgbClr val="25364F"/>
                </a:solidFill>
                <a:latin typeface="Book Antiqua"/>
                <a:cs typeface="Book Antiqua"/>
              </a:rPr>
              <a:t>by  the </a:t>
            </a:r>
            <a:r>
              <a:rPr sz="21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force of truth, </a:t>
            </a:r>
            <a:r>
              <a:rPr sz="2100" b="1" i="1" spc="-10" dirty="0">
                <a:solidFill>
                  <a:srgbClr val="25364F"/>
                </a:solidFill>
                <a:latin typeface="Book Antiqua"/>
                <a:cs typeface="Book Antiqua"/>
              </a:rPr>
              <a:t>and not </a:t>
            </a:r>
            <a:r>
              <a:rPr sz="21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to  those who enslave them </a:t>
            </a:r>
            <a:r>
              <a:rPr sz="2100" b="1" i="1" dirty="0">
                <a:solidFill>
                  <a:srgbClr val="25364F"/>
                </a:solidFill>
                <a:latin typeface="Book Antiqua"/>
                <a:cs typeface="Book Antiqua"/>
              </a:rPr>
              <a:t>by  </a:t>
            </a:r>
            <a:r>
              <a:rPr sz="21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violence, that we owe our  reverence.”</a:t>
            </a:r>
            <a:endParaRPr sz="2100">
              <a:latin typeface="Book Antiqua"/>
              <a:cs typeface="Book Antiqua"/>
            </a:endParaRPr>
          </a:p>
          <a:p>
            <a:pPr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R="55803" algn="ctr"/>
            <a:r>
              <a:rPr sz="2100" spc="-6" dirty="0">
                <a:solidFill>
                  <a:srgbClr val="25364F"/>
                </a:solidFill>
                <a:latin typeface="Book Antiqua"/>
                <a:cs typeface="Book Antiqua"/>
              </a:rPr>
              <a:t>-Voltaire</a:t>
            </a:r>
            <a:r>
              <a:rPr sz="2100" dirty="0">
                <a:solidFill>
                  <a:srgbClr val="25364F"/>
                </a:solidFill>
                <a:latin typeface="Book Antiqua"/>
                <a:cs typeface="Book Antiqua"/>
              </a:rPr>
              <a:t> (1694-1778).</a:t>
            </a:r>
            <a:endParaRPr sz="2100">
              <a:latin typeface="Book Antiqua"/>
              <a:cs typeface="Book Antiqua"/>
            </a:endParaRPr>
          </a:p>
          <a:p>
            <a:pPr marR="58341" algn="ctr">
              <a:spcBef>
                <a:spcPts val="90"/>
              </a:spcBef>
            </a:pPr>
            <a:r>
              <a:rPr sz="2100" spc="-6" dirty="0">
                <a:solidFill>
                  <a:srgbClr val="25364F"/>
                </a:solidFill>
                <a:latin typeface="Book Antiqua"/>
                <a:cs typeface="Book Antiqua"/>
              </a:rPr>
              <a:t>French writer.</a:t>
            </a:r>
            <a:endParaRPr sz="2100">
              <a:latin typeface="Book Antiqua"/>
              <a:cs typeface="Book Antiqua"/>
            </a:endParaRPr>
          </a:p>
          <a:p>
            <a:pPr marL="3810" algn="ctr">
              <a:spcBef>
                <a:spcPts val="80"/>
              </a:spcBef>
            </a:pPr>
            <a:r>
              <a:rPr sz="2100" i="1" spc="-6" dirty="0">
                <a:solidFill>
                  <a:srgbClr val="25364F"/>
                </a:solidFill>
                <a:latin typeface="Book Antiqua"/>
                <a:cs typeface="Book Antiqua"/>
              </a:rPr>
              <a:t>“Letters on the English”</a:t>
            </a:r>
            <a:r>
              <a:rPr sz="2100" i="1" spc="2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100" dirty="0">
                <a:solidFill>
                  <a:srgbClr val="25364F"/>
                </a:solidFill>
                <a:latin typeface="Book Antiqua"/>
                <a:cs typeface="Book Antiqua"/>
              </a:rPr>
              <a:t>(1734)</a:t>
            </a:r>
            <a:endParaRPr sz="21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8900" y="358140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292100" y="0"/>
                </a:moveTo>
                <a:lnTo>
                  <a:pt x="0" y="0"/>
                </a:lnTo>
                <a:lnTo>
                  <a:pt x="0" y="292100"/>
                </a:lnTo>
                <a:lnTo>
                  <a:pt x="292100" y="292100"/>
                </a:lnTo>
                <a:lnTo>
                  <a:pt x="292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6829" y="3543338"/>
            <a:ext cx="406400" cy="379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51867" y="482600"/>
            <a:ext cx="7051041" cy="877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3327" y="3082290"/>
            <a:ext cx="4697095" cy="52758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968936" marR="961330" indent="-634" algn="ctr">
              <a:spcBef>
                <a:spcPts val="100"/>
              </a:spcBef>
            </a:pPr>
            <a:r>
              <a:rPr sz="3800" spc="-6" dirty="0">
                <a:solidFill>
                  <a:srgbClr val="25364F"/>
                </a:solidFill>
                <a:latin typeface="Book Antiqua"/>
                <a:cs typeface="Book Antiqua"/>
              </a:rPr>
              <a:t>Eventually  </a:t>
            </a:r>
            <a:r>
              <a:rPr sz="3800" dirty="0">
                <a:solidFill>
                  <a:srgbClr val="25364F"/>
                </a:solidFill>
                <a:latin typeface="Book Antiqua"/>
                <a:cs typeface="Book Antiqua"/>
              </a:rPr>
              <a:t>S</a:t>
            </a:r>
            <a:r>
              <a:rPr sz="3800" spc="-10" dirty="0">
                <a:solidFill>
                  <a:srgbClr val="25364F"/>
                </a:solidFill>
                <a:latin typeface="Book Antiqua"/>
                <a:cs typeface="Book Antiqua"/>
              </a:rPr>
              <a:t>O</a:t>
            </a:r>
            <a:r>
              <a:rPr sz="3800" dirty="0">
                <a:solidFill>
                  <a:srgbClr val="25364F"/>
                </a:solidFill>
                <a:latin typeface="Book Antiqua"/>
                <a:cs typeface="Book Antiqua"/>
              </a:rPr>
              <a:t>MEBODY</a:t>
            </a:r>
            <a:endParaRPr sz="3800">
              <a:latin typeface="Book Antiqua"/>
              <a:cs typeface="Book Antiqua"/>
            </a:endParaRPr>
          </a:p>
          <a:p>
            <a:pPr marL="929001" marR="960695" indent="39310" algn="ctr"/>
            <a:r>
              <a:rPr sz="3800" spc="-6" dirty="0">
                <a:solidFill>
                  <a:srgbClr val="25364F"/>
                </a:solidFill>
                <a:latin typeface="Book Antiqua"/>
                <a:cs typeface="Book Antiqua"/>
              </a:rPr>
              <a:t>will</a:t>
            </a:r>
            <a:r>
              <a:rPr sz="3800" spc="-65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800" spc="-6" dirty="0">
                <a:solidFill>
                  <a:srgbClr val="25364F"/>
                </a:solidFill>
                <a:latin typeface="Book Antiqua"/>
                <a:cs typeface="Book Antiqua"/>
              </a:rPr>
              <a:t>discover  anomalies</a:t>
            </a:r>
            <a:r>
              <a:rPr sz="3800" spc="-4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800" spc="-6" dirty="0">
                <a:solidFill>
                  <a:srgbClr val="25364F"/>
                </a:solidFill>
                <a:latin typeface="Book Antiqua"/>
                <a:cs typeface="Book Antiqua"/>
              </a:rPr>
              <a:t>in</a:t>
            </a:r>
            <a:endParaRPr sz="3800">
              <a:latin typeface="Book Antiqua"/>
              <a:cs typeface="Book Antiqua"/>
            </a:endParaRPr>
          </a:p>
          <a:p>
            <a:pPr marL="12065" marR="5080" algn="ctr"/>
            <a:r>
              <a:rPr sz="3800" spc="-6" dirty="0">
                <a:solidFill>
                  <a:srgbClr val="25364F"/>
                </a:solidFill>
                <a:latin typeface="Book Antiqua"/>
                <a:cs typeface="Book Antiqua"/>
              </a:rPr>
              <a:t>the Newtonian</a:t>
            </a:r>
            <a:r>
              <a:rPr sz="3800" spc="-2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800" dirty="0">
                <a:solidFill>
                  <a:srgbClr val="25364F"/>
                </a:solidFill>
                <a:latin typeface="Book Antiqua"/>
                <a:cs typeface="Book Antiqua"/>
              </a:rPr>
              <a:t>model  of </a:t>
            </a:r>
            <a:r>
              <a:rPr sz="3800" spc="-6" dirty="0">
                <a:solidFill>
                  <a:srgbClr val="25364F"/>
                </a:solidFill>
                <a:latin typeface="Book Antiqua"/>
                <a:cs typeface="Book Antiqua"/>
              </a:rPr>
              <a:t>the universe, </a:t>
            </a:r>
            <a:r>
              <a:rPr sz="3800" dirty="0">
                <a:solidFill>
                  <a:srgbClr val="25364F"/>
                </a:solidFill>
                <a:latin typeface="Book Antiqua"/>
                <a:cs typeface="Book Antiqua"/>
              </a:rPr>
              <a:t>as  </a:t>
            </a:r>
            <a:r>
              <a:rPr sz="3800" spc="-6" dirty="0">
                <a:solidFill>
                  <a:srgbClr val="25364F"/>
                </a:solidFill>
                <a:latin typeface="Book Antiqua"/>
                <a:cs typeface="Book Antiqua"/>
              </a:rPr>
              <a:t>well. Another  paradigm shift will  occur.</a:t>
            </a:r>
            <a:endParaRPr sz="3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176E-C2C4-40E5-90F6-D6D84E2AB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39" y="448348"/>
            <a:ext cx="12217399" cy="2294852"/>
          </a:xfrm>
        </p:spPr>
        <p:txBody>
          <a:bodyPr/>
          <a:lstStyle/>
          <a:p>
            <a:r>
              <a:rPr lang="en-US" dirty="0"/>
              <a:t>The Culture of Science</a:t>
            </a:r>
          </a:p>
        </p:txBody>
      </p:sp>
    </p:spTree>
    <p:extLst>
      <p:ext uri="{BB962C8B-B14F-4D97-AF65-F5344CB8AC3E}">
        <p14:creationId xmlns:p14="http://schemas.microsoft.com/office/powerpoint/2010/main" val="466382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EA70-B778-46FB-9E95-D98E454E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This Culture Develop?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013B8-5147-4AA9-8B5E-4FE902D4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39" y="1828800"/>
            <a:ext cx="10468609" cy="330859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0" dirty="0"/>
              <a:t>It began in the West then gradually spread East.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0" dirty="0"/>
              <a:t>This diffusion of knowledge was important to creating a culture of Science in Europe</a:t>
            </a:r>
          </a:p>
        </p:txBody>
      </p:sp>
    </p:spTree>
    <p:extLst>
      <p:ext uri="{BB962C8B-B14F-4D97-AF65-F5344CB8AC3E}">
        <p14:creationId xmlns:p14="http://schemas.microsoft.com/office/powerpoint/2010/main" val="153069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50B-3279-4F00-8C1B-A501874B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the Culture of Science</a:t>
            </a: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85869" y="1600200"/>
            <a:ext cx="10468609" cy="5183806"/>
          </a:xfrm>
          <a:ln/>
        </p:spPr>
        <p:txBody>
          <a:bodyPr lIns="130888" tIns="65444" rIns="130888" bIns="65444" anchor="t"/>
          <a:lstStyle/>
          <a:p>
            <a:pPr marL="606490" indent="-457684" algn="l">
              <a:lnSpc>
                <a:spcPct val="90000"/>
              </a:lnSpc>
              <a:spcBef>
                <a:spcPts val="1138"/>
              </a:spcBef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490" algn="l"/>
                <a:tab pos="766569" algn="l"/>
                <a:tab pos="1415904" algn="l"/>
                <a:tab pos="2065234" algn="l"/>
                <a:tab pos="2714572" algn="l"/>
                <a:tab pos="3363904" algn="l"/>
                <a:tab pos="4013235" algn="l"/>
                <a:tab pos="4662560" algn="l"/>
                <a:tab pos="5311899" algn="l"/>
                <a:tab pos="5961227" algn="l"/>
                <a:tab pos="6610562" algn="l"/>
                <a:tab pos="7259894" algn="l"/>
                <a:tab pos="7909220" algn="l"/>
                <a:tab pos="8558562" algn="l"/>
                <a:tab pos="9207887" algn="l"/>
                <a:tab pos="9857218" algn="l"/>
                <a:tab pos="10506539" algn="l"/>
                <a:tab pos="11155880" algn="l"/>
                <a:tab pos="11805216" algn="l"/>
                <a:tab pos="12454547" algn="l"/>
                <a:tab pos="13103878" algn="l"/>
              </a:tabLst>
            </a:pPr>
            <a:r>
              <a:rPr lang="en-US" sz="3600" i="0" dirty="0">
                <a:solidFill>
                  <a:srgbClr val="000000"/>
                </a:solidFill>
              </a:rPr>
              <a:t>Royal Society of London created in 1662 by Charles II.</a:t>
            </a:r>
          </a:p>
          <a:p>
            <a:pPr marL="606490" indent="-457684" algn="l">
              <a:lnSpc>
                <a:spcPct val="90000"/>
              </a:lnSpc>
              <a:spcBef>
                <a:spcPts val="1138"/>
              </a:spcBef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490" algn="l"/>
                <a:tab pos="766569" algn="l"/>
                <a:tab pos="1415904" algn="l"/>
                <a:tab pos="2065234" algn="l"/>
                <a:tab pos="2714572" algn="l"/>
                <a:tab pos="3363904" algn="l"/>
                <a:tab pos="4013235" algn="l"/>
                <a:tab pos="4662560" algn="l"/>
                <a:tab pos="5311899" algn="l"/>
                <a:tab pos="5961227" algn="l"/>
                <a:tab pos="6610562" algn="l"/>
                <a:tab pos="7259894" algn="l"/>
                <a:tab pos="7909220" algn="l"/>
                <a:tab pos="8558562" algn="l"/>
                <a:tab pos="9207887" algn="l"/>
                <a:tab pos="9857218" algn="l"/>
                <a:tab pos="10506539" algn="l"/>
                <a:tab pos="11155880" algn="l"/>
                <a:tab pos="11805216" algn="l"/>
                <a:tab pos="12454547" algn="l"/>
                <a:tab pos="13103878" algn="l"/>
              </a:tabLst>
            </a:pPr>
            <a:r>
              <a:rPr lang="en-US" sz="3600" i="0" dirty="0">
                <a:solidFill>
                  <a:srgbClr val="000000"/>
                </a:solidFill>
              </a:rPr>
              <a:t>French Royal Academy of Science in 1666 by Colbert for Louis XIV.</a:t>
            </a:r>
          </a:p>
          <a:p>
            <a:pPr marL="606490" indent="-457684" algn="l">
              <a:lnSpc>
                <a:spcPct val="90000"/>
              </a:lnSpc>
              <a:spcBef>
                <a:spcPts val="1138"/>
              </a:spcBef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490" algn="l"/>
                <a:tab pos="766569" algn="l"/>
                <a:tab pos="1415904" algn="l"/>
                <a:tab pos="2065234" algn="l"/>
                <a:tab pos="2714572" algn="l"/>
                <a:tab pos="3363904" algn="l"/>
                <a:tab pos="4013235" algn="l"/>
                <a:tab pos="4662560" algn="l"/>
                <a:tab pos="5311899" algn="l"/>
                <a:tab pos="5961227" algn="l"/>
                <a:tab pos="6610562" algn="l"/>
                <a:tab pos="7259894" algn="l"/>
                <a:tab pos="7909220" algn="l"/>
                <a:tab pos="8558562" algn="l"/>
                <a:tab pos="9207887" algn="l"/>
                <a:tab pos="9857218" algn="l"/>
                <a:tab pos="10506539" algn="l"/>
                <a:tab pos="11155880" algn="l"/>
                <a:tab pos="11805216" algn="l"/>
                <a:tab pos="12454547" algn="l"/>
                <a:tab pos="13103878" algn="l"/>
              </a:tabLst>
            </a:pPr>
            <a:r>
              <a:rPr lang="en-US" sz="3600" i="0" dirty="0">
                <a:solidFill>
                  <a:srgbClr val="000000"/>
                </a:solidFill>
              </a:rPr>
              <a:t>Absolute monarchs used science to gain economic and military advantages.</a:t>
            </a:r>
          </a:p>
          <a:p>
            <a:pPr marL="606490" indent="-457684" algn="l">
              <a:lnSpc>
                <a:spcPct val="90000"/>
              </a:lnSpc>
              <a:spcBef>
                <a:spcPts val="1138"/>
              </a:spcBef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490" algn="l"/>
                <a:tab pos="766569" algn="l"/>
                <a:tab pos="1415904" algn="l"/>
                <a:tab pos="2065234" algn="l"/>
                <a:tab pos="2714572" algn="l"/>
                <a:tab pos="3363904" algn="l"/>
                <a:tab pos="4013235" algn="l"/>
                <a:tab pos="4662560" algn="l"/>
                <a:tab pos="5311899" algn="l"/>
                <a:tab pos="5961227" algn="l"/>
                <a:tab pos="6610562" algn="l"/>
                <a:tab pos="7259894" algn="l"/>
                <a:tab pos="7909220" algn="l"/>
                <a:tab pos="8558562" algn="l"/>
                <a:tab pos="9207887" algn="l"/>
                <a:tab pos="9857218" algn="l"/>
                <a:tab pos="10506539" algn="l"/>
                <a:tab pos="11155880" algn="l"/>
                <a:tab pos="11805216" algn="l"/>
                <a:tab pos="12454547" algn="l"/>
                <a:tab pos="13103878" algn="l"/>
              </a:tabLst>
            </a:pPr>
            <a:r>
              <a:rPr lang="en-US" sz="3600" i="0" dirty="0">
                <a:solidFill>
                  <a:srgbClr val="000000"/>
                </a:solidFill>
              </a:rPr>
              <a:t>Protestant countries gained a huge advantage.</a:t>
            </a:r>
          </a:p>
          <a:p>
            <a:pPr marL="606490" indent="-457684" algn="l">
              <a:lnSpc>
                <a:spcPct val="90000"/>
              </a:lnSpc>
              <a:spcBef>
                <a:spcPts val="1138"/>
              </a:spcBef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606490" algn="l"/>
                <a:tab pos="766569" algn="l"/>
                <a:tab pos="1415904" algn="l"/>
                <a:tab pos="2065234" algn="l"/>
                <a:tab pos="2714572" algn="l"/>
                <a:tab pos="3363904" algn="l"/>
                <a:tab pos="4013235" algn="l"/>
                <a:tab pos="4662560" algn="l"/>
                <a:tab pos="5311899" algn="l"/>
                <a:tab pos="5961227" algn="l"/>
                <a:tab pos="6610562" algn="l"/>
                <a:tab pos="7259894" algn="l"/>
                <a:tab pos="7909220" algn="l"/>
                <a:tab pos="8558562" algn="l"/>
                <a:tab pos="9207887" algn="l"/>
                <a:tab pos="9857218" algn="l"/>
                <a:tab pos="10506539" algn="l"/>
                <a:tab pos="11155880" algn="l"/>
                <a:tab pos="11805216" algn="l"/>
                <a:tab pos="12454547" algn="l"/>
                <a:tab pos="13103878" algn="l"/>
              </a:tabLst>
            </a:pPr>
            <a:r>
              <a:rPr lang="en-US" sz="3600" i="0" dirty="0">
                <a:solidFill>
                  <a:srgbClr val="000000"/>
                </a:solidFill>
              </a:rPr>
              <a:t>Church power greatly reduced – never to be as powerful.</a:t>
            </a:r>
          </a:p>
        </p:txBody>
      </p:sp>
    </p:spTree>
    <p:extLst>
      <p:ext uri="{BB962C8B-B14F-4D97-AF65-F5344CB8AC3E}">
        <p14:creationId xmlns:p14="http://schemas.microsoft.com/office/powerpoint/2010/main" val="2842592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1" fill="hold" masterRel="sameClick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7B49"/>
                                      </p:to>
                                    </p:animClr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699" y="901738"/>
            <a:ext cx="10967720" cy="10007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6400" spc="30" dirty="0"/>
              <a:t>The </a:t>
            </a:r>
            <a:r>
              <a:rPr sz="6400" spc="-30" dirty="0"/>
              <a:t>Knowledge </a:t>
            </a:r>
            <a:r>
              <a:rPr sz="6400" spc="165" dirty="0"/>
              <a:t>of </a:t>
            </a:r>
            <a:r>
              <a:rPr sz="6400" spc="-119" dirty="0"/>
              <a:t>the</a:t>
            </a:r>
            <a:r>
              <a:rPr sz="6400" spc="-215" dirty="0"/>
              <a:t> </a:t>
            </a:r>
            <a:r>
              <a:rPr sz="6400" spc="-125" dirty="0"/>
              <a:t>Greeks</a:t>
            </a:r>
            <a:endParaRPr sz="6400"/>
          </a:p>
        </p:txBody>
      </p:sp>
      <p:sp>
        <p:nvSpPr>
          <p:cNvPr id="5" name="object 5"/>
          <p:cNvSpPr/>
          <p:nvPr/>
        </p:nvSpPr>
        <p:spPr>
          <a:xfrm>
            <a:off x="457201" y="2776222"/>
            <a:ext cx="5486400" cy="657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2781300"/>
            <a:ext cx="6248400" cy="468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51550" y="8051802"/>
            <a:ext cx="5678805" cy="9398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Ptolemy. 90-168</a:t>
            </a:r>
            <a:r>
              <a:rPr sz="3000" spc="1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AD</a:t>
            </a:r>
            <a:endParaRPr sz="3000">
              <a:latin typeface="Book Antiqua"/>
              <a:cs typeface="Book Antiqua"/>
            </a:endParaRPr>
          </a:p>
          <a:p>
            <a:pPr marL="12699"/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Astronomer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in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Alexandria,</a:t>
            </a:r>
            <a:r>
              <a:rPr sz="3000" spc="26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Egypt</a:t>
            </a:r>
            <a:endParaRPr sz="3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39" y="448310"/>
            <a:ext cx="10916285" cy="180619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lnSpc>
                <a:spcPts val="7408"/>
              </a:lnSpc>
              <a:spcBef>
                <a:spcPts val="100"/>
              </a:spcBef>
            </a:pPr>
            <a:r>
              <a:rPr sz="4800" spc="105" dirty="0"/>
              <a:t>“The</a:t>
            </a:r>
            <a:r>
              <a:rPr sz="4800" dirty="0"/>
              <a:t> </a:t>
            </a:r>
            <a:r>
              <a:rPr sz="4800" spc="-129" dirty="0"/>
              <a:t>Travelers”</a:t>
            </a:r>
            <a:r>
              <a:rPr lang="en-US" sz="4800" spc="-129" dirty="0"/>
              <a:t> </a:t>
            </a:r>
            <a:r>
              <a:rPr sz="4800" spc="-195" dirty="0"/>
              <a:t>Planets </a:t>
            </a:r>
            <a:r>
              <a:rPr sz="4800" spc="-40" dirty="0"/>
              <a:t>move </a:t>
            </a:r>
            <a:r>
              <a:rPr sz="4800" spc="-65" dirty="0"/>
              <a:t>in </a:t>
            </a:r>
            <a:r>
              <a:rPr sz="4800" spc="-210" dirty="0"/>
              <a:t>strange</a:t>
            </a:r>
            <a:r>
              <a:rPr sz="4800" spc="290" dirty="0"/>
              <a:t> </a:t>
            </a:r>
            <a:r>
              <a:rPr sz="4800" spc="-270" dirty="0"/>
              <a:t>ways.</a:t>
            </a:r>
            <a:r>
              <a:rPr lang="en-US" sz="4800" spc="-270" dirty="0"/>
              <a:t> (Ptolemy) </a:t>
            </a:r>
            <a:endParaRPr sz="4800" dirty="0"/>
          </a:p>
        </p:txBody>
      </p:sp>
      <p:sp>
        <p:nvSpPr>
          <p:cNvPr id="3" name="object 3"/>
          <p:cNvSpPr/>
          <p:nvPr/>
        </p:nvSpPr>
        <p:spPr>
          <a:xfrm>
            <a:off x="2006601" y="2637790"/>
            <a:ext cx="8973820" cy="673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29" y="2565400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29" y="2616201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270" y="0"/>
                </a:lnTo>
              </a:path>
            </a:pathLst>
          </a:custGeom>
          <a:ln w="12579">
            <a:solidFill>
              <a:srgbClr val="6681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301" y="38101"/>
            <a:ext cx="6718300" cy="9690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48550" y="279437"/>
            <a:ext cx="5175885" cy="213648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358289">
              <a:spcBef>
                <a:spcPts val="100"/>
              </a:spcBef>
            </a:pPr>
            <a:r>
              <a:rPr sz="3000" b="1" i="1" spc="-6" dirty="0">
                <a:solidFill>
                  <a:srgbClr val="25364F"/>
                </a:solidFill>
                <a:latin typeface="Book Antiqua"/>
                <a:cs typeface="Book Antiqua"/>
              </a:rPr>
              <a:t>Anima Mundi</a:t>
            </a:r>
            <a:endParaRPr sz="3000">
              <a:latin typeface="Book Antiqua"/>
              <a:cs typeface="Book Antiqua"/>
            </a:endParaRPr>
          </a:p>
          <a:p>
            <a:pPr marL="12065" marR="5080" indent="-97022" algn="ctr"/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(The Soul of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the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World)  </a:t>
            </a:r>
            <a:r>
              <a:rPr sz="2600" spc="-6" dirty="0">
                <a:solidFill>
                  <a:srgbClr val="25364F"/>
                </a:solidFill>
                <a:latin typeface="Book Antiqua"/>
                <a:cs typeface="Book Antiqua"/>
              </a:rPr>
              <a:t>illustration by Johann de </a:t>
            </a:r>
            <a:r>
              <a:rPr sz="2600" spc="-10" dirty="0">
                <a:solidFill>
                  <a:srgbClr val="25364F"/>
                </a:solidFill>
                <a:latin typeface="Book Antiqua"/>
                <a:cs typeface="Book Antiqua"/>
              </a:rPr>
              <a:t>Bry </a:t>
            </a:r>
            <a:r>
              <a:rPr sz="2600" dirty="0">
                <a:solidFill>
                  <a:srgbClr val="25364F"/>
                </a:solidFill>
                <a:latin typeface="Book Antiqua"/>
                <a:cs typeface="Book Antiqua"/>
              </a:rPr>
              <a:t>in  </a:t>
            </a:r>
            <a:r>
              <a:rPr sz="2600" spc="-6" dirty="0">
                <a:solidFill>
                  <a:srgbClr val="25364F"/>
                </a:solidFill>
                <a:latin typeface="Book Antiqua"/>
                <a:cs typeface="Book Antiqua"/>
              </a:rPr>
              <a:t>Robert Fludd’s book </a:t>
            </a:r>
            <a:r>
              <a:rPr sz="2600" i="1" spc="-6" dirty="0">
                <a:solidFill>
                  <a:srgbClr val="25364F"/>
                </a:solidFill>
                <a:latin typeface="Book Antiqua"/>
                <a:cs typeface="Book Antiqua"/>
              </a:rPr>
              <a:t>Utriusque Cosmi  Historia</a:t>
            </a:r>
            <a:r>
              <a:rPr sz="2600" i="1" spc="-1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2600" spc="-6" dirty="0">
                <a:solidFill>
                  <a:srgbClr val="25364F"/>
                </a:solidFill>
                <a:latin typeface="Book Antiqua"/>
                <a:cs typeface="Book Antiqua"/>
              </a:rPr>
              <a:t>(1617)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8107" y="3061969"/>
            <a:ext cx="5095241" cy="141064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  <a:buAutoNum type="arabicPeriod"/>
              <a:tabLst>
                <a:tab pos="394424" algn="l"/>
              </a:tabLst>
            </a:pP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What do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you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see?</a:t>
            </a:r>
            <a:endParaRPr sz="3000">
              <a:latin typeface="Book Antiqua"/>
              <a:cs typeface="Book Antiqua"/>
            </a:endParaRPr>
          </a:p>
          <a:p>
            <a:pPr marL="12699" marR="5080">
              <a:lnSpc>
                <a:spcPts val="3590"/>
              </a:lnSpc>
              <a:spcBef>
                <a:spcPts val="125"/>
              </a:spcBef>
              <a:buAutoNum type="arabicPeriod"/>
              <a:tabLst>
                <a:tab pos="394424" algn="l"/>
              </a:tabLst>
            </a:pP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What is the 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point of view of  </a:t>
            </a:r>
            <a:r>
              <a:rPr sz="3000" dirty="0">
                <a:solidFill>
                  <a:srgbClr val="25364F"/>
                </a:solidFill>
                <a:latin typeface="Book Antiqua"/>
                <a:cs typeface="Book Antiqua"/>
              </a:rPr>
              <a:t>the</a:t>
            </a:r>
            <a:r>
              <a:rPr sz="3000" spc="-6" dirty="0">
                <a:solidFill>
                  <a:srgbClr val="25364F"/>
                </a:solidFill>
                <a:latin typeface="Book Antiqua"/>
                <a:cs typeface="Book Antiqua"/>
              </a:rPr>
              <a:t> author?</a:t>
            </a:r>
            <a:endParaRPr sz="3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937A-346E-4BB1-9A9A-35FC5482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10 Spheres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93CFC-6FF9-49C6-A3B6-1B0A59D67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69" y="1600200"/>
            <a:ext cx="10468609" cy="369331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i="0" dirty="0"/>
              <a:t>Christian theology took Aristotle’s ideas and declared there were 10 spheres of existence from Earth to God.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i="0" dirty="0"/>
              <a:t>This was written about by Dante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i="0" dirty="0"/>
              <a:t>But Arab scholars began to challenge this with their own observations.</a:t>
            </a:r>
          </a:p>
        </p:txBody>
      </p:sp>
    </p:spTree>
    <p:extLst>
      <p:ext uri="{BB962C8B-B14F-4D97-AF65-F5344CB8AC3E}">
        <p14:creationId xmlns:p14="http://schemas.microsoft.com/office/powerpoint/2010/main" val="101124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8"/>
            <a:ext cx="11833860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800" spc="30" dirty="0"/>
              <a:t>The </a:t>
            </a:r>
            <a:r>
              <a:rPr sz="4800" spc="-201" dirty="0"/>
              <a:t>Paradigm </a:t>
            </a:r>
            <a:r>
              <a:rPr sz="4800" spc="-55" dirty="0"/>
              <a:t>Shift </a:t>
            </a:r>
            <a:r>
              <a:rPr sz="4800" spc="-195" dirty="0"/>
              <a:t>Began</a:t>
            </a:r>
            <a:r>
              <a:rPr sz="4800" spc="175" dirty="0"/>
              <a:t> </a:t>
            </a:r>
            <a:r>
              <a:rPr sz="4800" spc="16" dirty="0"/>
              <a:t>With</a:t>
            </a:r>
            <a:r>
              <a:rPr lang="en-US" sz="4800" spc="16" dirty="0"/>
              <a:t> </a:t>
            </a:r>
            <a:r>
              <a:rPr lang="en-US" sz="4800" spc="-55" dirty="0"/>
              <a:t>Astronomy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4064000" y="946486"/>
            <a:ext cx="8940800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800" spc="-40" dirty="0">
                <a:solidFill>
                  <a:srgbClr val="24364F"/>
                </a:solidFill>
                <a:latin typeface="Century"/>
                <a:cs typeface="Century"/>
              </a:rPr>
              <a:t>(There </a:t>
            </a:r>
            <a:r>
              <a:rPr sz="2800" spc="-55" dirty="0">
                <a:solidFill>
                  <a:srgbClr val="24364F"/>
                </a:solidFill>
                <a:latin typeface="Century"/>
                <a:cs typeface="Century"/>
              </a:rPr>
              <a:t>were </a:t>
            </a:r>
            <a:r>
              <a:rPr sz="2800" spc="50" dirty="0">
                <a:solidFill>
                  <a:srgbClr val="24364F"/>
                </a:solidFill>
                <a:latin typeface="Century"/>
                <a:cs typeface="Century"/>
              </a:rPr>
              <a:t>too </a:t>
            </a:r>
            <a:r>
              <a:rPr sz="2800" spc="-114" dirty="0">
                <a:solidFill>
                  <a:srgbClr val="24364F"/>
                </a:solidFill>
                <a:latin typeface="Century"/>
                <a:cs typeface="Century"/>
              </a:rPr>
              <a:t>many </a:t>
            </a:r>
            <a:r>
              <a:rPr sz="2800" spc="-65" dirty="0">
                <a:solidFill>
                  <a:srgbClr val="24364F"/>
                </a:solidFill>
                <a:latin typeface="Century"/>
                <a:cs typeface="Century"/>
              </a:rPr>
              <a:t>anomalies</a:t>
            </a:r>
            <a:r>
              <a:rPr sz="2800" spc="175" dirty="0">
                <a:solidFill>
                  <a:srgbClr val="24364F"/>
                </a:solidFill>
                <a:latin typeface="Century"/>
                <a:cs typeface="Century"/>
              </a:rPr>
              <a:t> </a:t>
            </a:r>
            <a:r>
              <a:rPr sz="2800" spc="-26" dirty="0">
                <a:solidFill>
                  <a:srgbClr val="24364F"/>
                </a:solidFill>
                <a:latin typeface="Century"/>
                <a:cs typeface="Century"/>
              </a:rPr>
              <a:t>in</a:t>
            </a:r>
            <a:r>
              <a:rPr lang="en-US" sz="2800" spc="-26" dirty="0">
                <a:solidFill>
                  <a:srgbClr val="24364F"/>
                </a:solidFill>
                <a:latin typeface="Century"/>
                <a:cs typeface="Century"/>
              </a:rPr>
              <a:t> </a:t>
            </a:r>
            <a:r>
              <a:rPr lang="en-US" sz="2800" spc="-60" dirty="0">
                <a:solidFill>
                  <a:srgbClr val="24364F"/>
                </a:solidFill>
                <a:uFill>
                  <a:solidFill>
                    <a:srgbClr val="6681A9"/>
                  </a:solidFill>
                </a:uFill>
                <a:latin typeface="Century"/>
                <a:cs typeface="Century"/>
              </a:rPr>
              <a:t>astronomy!)</a:t>
            </a:r>
            <a:endParaRPr sz="2800" dirty="0">
              <a:latin typeface="Century"/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739" y="2247901"/>
            <a:ext cx="12217399" cy="45055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12187212" algn="l"/>
              </a:tabLst>
            </a:pPr>
            <a:r>
              <a:rPr sz="2800" u="sng" strike="sngStrike" spc="-60" dirty="0">
                <a:solidFill>
                  <a:srgbClr val="24364F"/>
                </a:solidFill>
                <a:uFill>
                  <a:solidFill>
                    <a:srgbClr val="6681A9"/>
                  </a:solidFill>
                </a:uFill>
                <a:latin typeface="Century"/>
                <a:cs typeface="Century"/>
              </a:rPr>
              <a:t>	</a:t>
            </a:r>
            <a:endParaRPr sz="2800" dirty="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801" y="3700778"/>
            <a:ext cx="175895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600" spc="-155" dirty="0">
                <a:solidFill>
                  <a:srgbClr val="4970A8"/>
                </a:solidFill>
                <a:latin typeface="Segoe UI Symbol"/>
                <a:cs typeface="Segoe UI Symbol"/>
              </a:rPr>
              <a:t>✤</a:t>
            </a:r>
            <a:endParaRPr sz="16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7101" y="3573778"/>
            <a:ext cx="2742565" cy="3041650"/>
          </a:xfrm>
          <a:prstGeom prst="rect">
            <a:avLst/>
          </a:prstGeom>
        </p:spPr>
        <p:txBody>
          <a:bodyPr vert="horz" wrap="square" lIns="0" tIns="43113" rIns="0" bIns="0" rtlCol="0">
            <a:spAutoFit/>
          </a:bodyPr>
          <a:lstStyle/>
          <a:p>
            <a:pPr marL="12699" marR="5080">
              <a:lnSpc>
                <a:spcPct val="93300"/>
              </a:lnSpc>
              <a:spcBef>
                <a:spcPts val="340"/>
              </a:spcBef>
            </a:pPr>
            <a:r>
              <a:rPr sz="3000" spc="-6" dirty="0">
                <a:latin typeface="Book Antiqua"/>
                <a:cs typeface="Book Antiqua"/>
              </a:rPr>
              <a:t>Too </a:t>
            </a:r>
            <a:r>
              <a:rPr sz="3000" dirty="0">
                <a:latin typeface="Book Antiqua"/>
                <a:cs typeface="Book Antiqua"/>
              </a:rPr>
              <a:t>many  </a:t>
            </a:r>
            <a:r>
              <a:rPr sz="3000" spc="-6" dirty="0">
                <a:latin typeface="Book Antiqua"/>
                <a:cs typeface="Book Antiqua"/>
              </a:rPr>
              <a:t>variations that  epicycles can’t  accurately  predict,  especially in </a:t>
            </a:r>
            <a:r>
              <a:rPr sz="3000" dirty="0">
                <a:latin typeface="Book Antiqua"/>
                <a:cs typeface="Book Antiqua"/>
              </a:rPr>
              <a:t>the  </a:t>
            </a:r>
            <a:r>
              <a:rPr sz="3000" spc="-6" dirty="0">
                <a:latin typeface="Book Antiqua"/>
                <a:cs typeface="Book Antiqua"/>
              </a:rPr>
              <a:t>orbit </a:t>
            </a:r>
            <a:r>
              <a:rPr sz="3000" dirty="0">
                <a:latin typeface="Book Antiqua"/>
                <a:cs typeface="Book Antiqua"/>
              </a:rPr>
              <a:t>of</a:t>
            </a:r>
            <a:r>
              <a:rPr sz="3000" spc="-10" dirty="0">
                <a:latin typeface="Book Antiqua"/>
                <a:cs typeface="Book Antiqua"/>
              </a:rPr>
              <a:t> </a:t>
            </a:r>
            <a:r>
              <a:rPr sz="3000" spc="-6" dirty="0">
                <a:latin typeface="Book Antiqua"/>
                <a:cs typeface="Book Antiqua"/>
              </a:rPr>
              <a:t>Mars</a:t>
            </a:r>
            <a:endParaRPr sz="30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3501" y="3185161"/>
            <a:ext cx="8750300" cy="5414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89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6922</TotalTime>
  <Words>2024</Words>
  <Application>Microsoft Office PowerPoint</Application>
  <PresentationFormat>Custom</PresentationFormat>
  <Paragraphs>186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Book Antiqua</vt:lpstr>
      <vt:lpstr>Calibri</vt:lpstr>
      <vt:lpstr>Century</vt:lpstr>
      <vt:lpstr>Segoe UI Symbol</vt:lpstr>
      <vt:lpstr>Times New Roman</vt:lpstr>
      <vt:lpstr>Wingdings</vt:lpstr>
      <vt:lpstr>Office Theme</vt:lpstr>
      <vt:lpstr>PowerPoint Presentation</vt:lpstr>
      <vt:lpstr>The Original Paradigm was  Developed by the Greeks.</vt:lpstr>
      <vt:lpstr>The Knowledge of the Greeks</vt:lpstr>
      <vt:lpstr>Aristotelian Method</vt:lpstr>
      <vt:lpstr>The Knowledge of the Greeks</vt:lpstr>
      <vt:lpstr>“The Travelers” Planets move in strange ways. (Ptolemy) </vt:lpstr>
      <vt:lpstr>Anima Mundi (The Soul of the World)  illustration by Johann de Bry in  Robert Fludd’s book Utriusque Cosmi  Historia (1617)</vt:lpstr>
      <vt:lpstr>The 10 Spheres</vt:lpstr>
      <vt:lpstr>The Paradigm Shift Began With Astronomy</vt:lpstr>
      <vt:lpstr>Why It Began With Astronomy...</vt:lpstr>
      <vt:lpstr>Nicolaus Copernicus</vt:lpstr>
      <vt:lpstr>What was Nicolaus Copernicus’  intent in writing these words?</vt:lpstr>
      <vt:lpstr>Nicolaus Copernicus</vt:lpstr>
      <vt:lpstr>Reactions</vt:lpstr>
      <vt:lpstr>Tycho Brahe 1546-1601. Denmark (then Sweden). Mapped the stars. Documented a  new star or “nova.” Observatory at Uraniborg.</vt:lpstr>
      <vt:lpstr>Johannes Kepler</vt:lpstr>
      <vt:lpstr>What does this statement reveal about  the point of view of Johannes Kepler?</vt:lpstr>
      <vt:lpstr>Johannes Kepler</vt:lpstr>
      <vt:lpstr>Johannes Kepler</vt:lpstr>
      <vt:lpstr>Francis Bacon</vt:lpstr>
      <vt:lpstr>PowerPoint Presentation</vt:lpstr>
      <vt:lpstr>Francis Bacon and the Scientific Method</vt:lpstr>
      <vt:lpstr>The Scientific Method</vt:lpstr>
      <vt:lpstr>Galileo Galilei 1564-1642. Italian. Scientist.</vt:lpstr>
      <vt:lpstr>Jupiter’s Moons (Galilean  Moons)</vt:lpstr>
      <vt:lpstr>The Earth’s Moon</vt:lpstr>
      <vt:lpstr>Galileo</vt:lpstr>
      <vt:lpstr>What does this letter reveal about Galileo’s  personality &amp; why The Inquisition placed him on  trial?</vt:lpstr>
      <vt:lpstr>What does this letter reveal about Galileo’s  personality &amp; why the inquisition placed him on  trial?</vt:lpstr>
      <vt:lpstr>Galileo Galilei</vt:lpstr>
      <vt:lpstr>Galileo Galilei</vt:lpstr>
      <vt:lpstr>Galileo Galilei</vt:lpstr>
      <vt:lpstr>René Descartes 1596-1650. French. Philosopher &amp; Mathematician</vt:lpstr>
      <vt:lpstr>What is Descartes attempting to  achieve as a philosopher?</vt:lpstr>
      <vt:lpstr>What is Descartes attempting to  achieve as a philosopher?</vt:lpstr>
      <vt:lpstr>René Descartes</vt:lpstr>
      <vt:lpstr>Isaac Newton 1643-1727. English.</vt:lpstr>
      <vt:lpstr>Isaac Newton</vt:lpstr>
      <vt:lpstr>The Newtonian Synthesis </vt:lpstr>
      <vt:lpstr>Newtonian Discoveries</vt:lpstr>
      <vt:lpstr>Newton’s Cultural Impact</vt:lpstr>
      <vt:lpstr>Newton’s Cultural Impact</vt:lpstr>
      <vt:lpstr>Newton’s Cultural Impact</vt:lpstr>
      <vt:lpstr>PowerPoint Presentation</vt:lpstr>
      <vt:lpstr>The Culture of Science</vt:lpstr>
      <vt:lpstr>How Did This Culture Develop?</vt:lpstr>
      <vt:lpstr>Results of the Culture of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Revolution</dc:title>
  <dc:creator>Hobbs, Stuart</dc:creator>
  <cp:lastModifiedBy> </cp:lastModifiedBy>
  <cp:revision>15</cp:revision>
  <dcterms:created xsi:type="dcterms:W3CDTF">2017-10-11T15:06:42Z</dcterms:created>
  <dcterms:modified xsi:type="dcterms:W3CDTF">2019-02-06T02:25:03Z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2011-12-14T00:00:00Z</vt:filetime>
  </property>
  <property fmtid="{D5CDD505-2E9C-101B-9397-08002B2CF9AE}" pid="3" name="Creator">
    <vt:lpwstr>Impress</vt:lpwstr>
  </property>
  <property fmtid="{D5CDD505-2E9C-101B-9397-08002B2CF9AE}" pid="4" name="LastSaved">
    <vt:filetime>2017-10-11T00:00:00Z</vt:filetime>
  </property>
</Properties>
</file>