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 id="2147483653" r:id="rId3"/>
    <p:sldMasterId id="2147483655" r:id="rId4"/>
    <p:sldMasterId id="2147483657" r:id="rId5"/>
    <p:sldMasterId id="2147483659" r:id="rId6"/>
    <p:sldMasterId id="2147483661" r:id="rId7"/>
    <p:sldMasterId id="2147483663" r:id="rId8"/>
    <p:sldMasterId id="2147483857" r:id="rId9"/>
    <p:sldMasterId id="2147483872" r:id="rId10"/>
    <p:sldMasterId id="2147483887" r:id="rId11"/>
    <p:sldMasterId id="2147483902" r:id="rId12"/>
  </p:sldMasterIdLst>
  <p:notesMasterIdLst>
    <p:notesMasterId r:id="rId84"/>
  </p:notesMasterIdLst>
  <p:sldIdLst>
    <p:sldId id="256" r:id="rId13"/>
    <p:sldId id="286" r:id="rId14"/>
    <p:sldId id="284" r:id="rId15"/>
    <p:sldId id="285" r:id="rId16"/>
    <p:sldId id="310" r:id="rId17"/>
    <p:sldId id="287" r:id="rId18"/>
    <p:sldId id="257" r:id="rId19"/>
    <p:sldId id="258" r:id="rId20"/>
    <p:sldId id="259" r:id="rId21"/>
    <p:sldId id="260" r:id="rId22"/>
    <p:sldId id="264" r:id="rId23"/>
    <p:sldId id="265" r:id="rId24"/>
    <p:sldId id="267" r:id="rId25"/>
    <p:sldId id="268" r:id="rId26"/>
    <p:sldId id="269" r:id="rId27"/>
    <p:sldId id="271" r:id="rId28"/>
    <p:sldId id="272" r:id="rId29"/>
    <p:sldId id="274" r:id="rId30"/>
    <p:sldId id="273" r:id="rId31"/>
    <p:sldId id="276" r:id="rId32"/>
    <p:sldId id="277" r:id="rId33"/>
    <p:sldId id="278" r:id="rId34"/>
    <p:sldId id="279" r:id="rId35"/>
    <p:sldId id="280" r:id="rId36"/>
    <p:sldId id="281" r:id="rId37"/>
    <p:sldId id="283" r:id="rId38"/>
    <p:sldId id="288" r:id="rId39"/>
    <p:sldId id="289" r:id="rId40"/>
    <p:sldId id="290" r:id="rId41"/>
    <p:sldId id="291" r:id="rId42"/>
    <p:sldId id="292" r:id="rId43"/>
    <p:sldId id="293" r:id="rId44"/>
    <p:sldId id="294" r:id="rId45"/>
    <p:sldId id="295" r:id="rId46"/>
    <p:sldId id="296"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2" r:id="rId60"/>
    <p:sldId id="313" r:id="rId61"/>
    <p:sldId id="320" r:id="rId62"/>
    <p:sldId id="321" r:id="rId63"/>
    <p:sldId id="314" r:id="rId64"/>
    <p:sldId id="315" r:id="rId65"/>
    <p:sldId id="316" r:id="rId66"/>
    <p:sldId id="317" r:id="rId67"/>
    <p:sldId id="335" r:id="rId68"/>
    <p:sldId id="336" r:id="rId69"/>
    <p:sldId id="322" r:id="rId70"/>
    <p:sldId id="318" r:id="rId71"/>
    <p:sldId id="319" r:id="rId72"/>
    <p:sldId id="325" r:id="rId73"/>
    <p:sldId id="326" r:id="rId74"/>
    <p:sldId id="327" r:id="rId75"/>
    <p:sldId id="328" r:id="rId76"/>
    <p:sldId id="329" r:id="rId77"/>
    <p:sldId id="330" r:id="rId78"/>
    <p:sldId id="331" r:id="rId79"/>
    <p:sldId id="323" r:id="rId80"/>
    <p:sldId id="332" r:id="rId81"/>
    <p:sldId id="333" r:id="rId82"/>
    <p:sldId id="334" r:id="rId83"/>
  </p:sldIdLst>
  <p:sldSz cx="9144000" cy="6858000" type="screen4x3"/>
  <p:notesSz cx="6858000" cy="9294813"/>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90"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AutoShape 1"/>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4" name="AutoShape 2"/>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AutoShape 3"/>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6" name="AutoShape 4"/>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7" name="Rectangle 5"/>
          <p:cNvSpPr>
            <a:spLocks noGrp="1" noRot="1" noChangeAspect="1" noChangeArrowheads="1"/>
          </p:cNvSpPr>
          <p:nvPr>
            <p:ph type="sldImg"/>
          </p:nvPr>
        </p:nvSpPr>
        <p:spPr bwMode="auto">
          <a:xfrm>
            <a:off x="-11798300" y="-11798300"/>
            <a:ext cx="11791950" cy="1249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8438" name="Rectangle 6"/>
          <p:cNvSpPr>
            <a:spLocks noGrp="1" noChangeArrowheads="1"/>
          </p:cNvSpPr>
          <p:nvPr>
            <p:ph type="body"/>
          </p:nvPr>
        </p:nvSpPr>
        <p:spPr bwMode="auto">
          <a:xfrm>
            <a:off x="685800" y="4414838"/>
            <a:ext cx="5478463" cy="417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1107878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Grp="1" noRot="1" noChangeAspect="1" noChangeArrowheads="1"/>
          </p:cNvSpPr>
          <p:nvPr>
            <p:ph type="sldImg"/>
          </p:nvPr>
        </p:nvSpPr>
        <p:spPr bwMode="auto">
          <a:xfrm>
            <a:off x="-14235113" y="-11798300"/>
            <a:ext cx="16671926" cy="125047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Grp="1" noRot="1" noChangeAspect="1" noChangeArrowheads="1"/>
          </p:cNvSpPr>
          <p:nvPr>
            <p:ph type="sldImg"/>
          </p:nvPr>
        </p:nvSpPr>
        <p:spPr bwMode="auto">
          <a:xfrm>
            <a:off x="-14235113" y="-11798300"/>
            <a:ext cx="16671926" cy="125047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Grp="1" noRot="1" noChangeAspect="1" noChangeArrowheads="1"/>
          </p:cNvSpPr>
          <p:nvPr>
            <p:ph type="sldImg"/>
          </p:nvPr>
        </p:nvSpPr>
        <p:spPr bwMode="auto">
          <a:xfrm>
            <a:off x="-14235113" y="-11798300"/>
            <a:ext cx="16670338" cy="12503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p:cNvSpPr txBox="1">
            <a:spLocks noChangeArrowheads="1"/>
          </p:cNvSpPr>
          <p:nvPr/>
        </p:nvSpPr>
        <p:spPr bwMode="auto">
          <a:xfrm>
            <a:off x="685800" y="4414838"/>
            <a:ext cx="5483225" cy="417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p:cNvSpPr txBox="1">
            <a:spLocks noGrp="1" noRot="1" noChangeAspect="1" noChangeArrowheads="1"/>
          </p:cNvSpPr>
          <p:nvPr>
            <p:ph type="sldImg"/>
          </p:nvPr>
        </p:nvSpPr>
        <p:spPr bwMode="auto">
          <a:xfrm>
            <a:off x="-14235113" y="-11798300"/>
            <a:ext cx="16671926" cy="125047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p:cNvSpPr txBox="1">
            <a:spLocks noGrp="1" noRot="1" noChangeAspect="1" noChangeArrowheads="1"/>
          </p:cNvSpPr>
          <p:nvPr>
            <p:ph type="sldImg"/>
          </p:nvPr>
        </p:nvSpPr>
        <p:spPr bwMode="auto">
          <a:xfrm>
            <a:off x="-14235113" y="-11798300"/>
            <a:ext cx="16671926" cy="125047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Rectangle 1"/>
          <p:cNvSpPr txBox="1">
            <a:spLocks noGrp="1" noRot="1" noChangeAspect="1" noChangeArrowheads="1"/>
          </p:cNvSpPr>
          <p:nvPr>
            <p:ph type="sldImg"/>
          </p:nvPr>
        </p:nvSpPr>
        <p:spPr bwMode="auto">
          <a:xfrm>
            <a:off x="-14235113" y="-11798300"/>
            <a:ext cx="16671926" cy="125047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Rectangle 1"/>
          <p:cNvSpPr txBox="1">
            <a:spLocks noGrp="1" noRot="1" noChangeAspect="1" noChangeArrowheads="1"/>
          </p:cNvSpPr>
          <p:nvPr>
            <p:ph type="sldImg"/>
          </p:nvPr>
        </p:nvSpPr>
        <p:spPr bwMode="auto">
          <a:xfrm>
            <a:off x="-14235113" y="-11798300"/>
            <a:ext cx="16671926" cy="125047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Rectangle 1"/>
          <p:cNvSpPr txBox="1">
            <a:spLocks noGrp="1" noRot="1" noChangeAspect="1" noChangeArrowheads="1"/>
          </p:cNvSpPr>
          <p:nvPr>
            <p:ph type="sldImg"/>
          </p:nvPr>
        </p:nvSpPr>
        <p:spPr bwMode="auto">
          <a:xfrm>
            <a:off x="-14235113" y="-11798300"/>
            <a:ext cx="16671926" cy="125047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4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6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Grp="1" noRot="1" noChangeAspect="1" noChangeArrowheads="1"/>
          </p:cNvSpPr>
          <p:nvPr>
            <p:ph type="sldImg"/>
          </p:nvPr>
        </p:nvSpPr>
        <p:spPr bwMode="auto">
          <a:xfrm>
            <a:off x="-14233525" y="-11798300"/>
            <a:ext cx="16663988" cy="124999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414838"/>
            <a:ext cx="5480050" cy="4176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txBox="1">
            <a:spLocks noGrp="1" noRot="1" noChangeAspect="1" noChangeArrowheads="1"/>
          </p:cNvSpPr>
          <p:nvPr>
            <p:ph type="sldImg"/>
          </p:nvPr>
        </p:nvSpPr>
        <p:spPr bwMode="auto">
          <a:xfrm>
            <a:off x="-14235113" y="-11798300"/>
            <a:ext cx="16671926" cy="125047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A36BB26-DE24-4BBA-A853-96D0B596820F}" type="slidenum">
              <a:rPr lang="en-US"/>
              <a:pPr/>
              <a:t>‹#›</a:t>
            </a:fld>
            <a:endParaRPr lang="en-US"/>
          </a:p>
        </p:txBody>
      </p:sp>
    </p:spTree>
    <p:extLst>
      <p:ext uri="{BB962C8B-B14F-4D97-AF65-F5344CB8AC3E}">
        <p14:creationId xmlns:p14="http://schemas.microsoft.com/office/powerpoint/2010/main" val="113973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A2AD25C-DDDE-430A-9C49-095869FFA0FB}" type="slidenum">
              <a:rPr lang="en-US"/>
              <a:pPr/>
              <a:t>‹#›</a:t>
            </a:fld>
            <a:endParaRPr lang="en-US"/>
          </a:p>
        </p:txBody>
      </p:sp>
    </p:spTree>
    <p:extLst>
      <p:ext uri="{BB962C8B-B14F-4D97-AF65-F5344CB8AC3E}">
        <p14:creationId xmlns:p14="http://schemas.microsoft.com/office/powerpoint/2010/main" val="21023758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771DD4-A152-4C32-9183-9AE127D0CC2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55974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CF2E99-A952-488C-AC7E-2F689A02BE6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5578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4025BD-B5ED-4721-A7F9-C038E8316B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66338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90807F-73FE-4911-9911-B63F799EE04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15704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15F31-58EA-4FC8-92DE-BF836AE0D5E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438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0F629D-716C-42DC-A1F7-76A7CEF1A07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0891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436BE3-DE81-4674-A714-4A179F25B4D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36732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E0CC5F-2EC1-46C7-BFA8-D91155447DC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90701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B9776-EE93-41F2-B143-AA506DABBC4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77944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BE6154-8BBB-4937-8EC6-AAABE387328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741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4225" cy="5843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5038" cy="5843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E576571-3C36-4F2E-8A6D-90EC398D06B8}" type="slidenum">
              <a:rPr lang="en-US"/>
              <a:pPr/>
              <a:t>‹#›</a:t>
            </a:fld>
            <a:endParaRPr lang="en-US"/>
          </a:p>
        </p:txBody>
      </p:sp>
    </p:spTree>
    <p:extLst>
      <p:ext uri="{BB962C8B-B14F-4D97-AF65-F5344CB8AC3E}">
        <p14:creationId xmlns:p14="http://schemas.microsoft.com/office/powerpoint/2010/main" val="15023113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722F7D-6630-424D-AC5C-955F2F7C0BB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56391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0156E5-B2DB-4F68-9054-E510B73BD51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56047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6999F5-1AEF-4140-92CC-EE720C7290D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4499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2F0D6D-0222-4C0F-8F9D-496D8736875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6921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771DD4-A152-4C32-9183-9AE127D0CC2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71581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CF2E99-A952-488C-AC7E-2F689A02BE6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1837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4025BD-B5ED-4721-A7F9-C038E8316B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79351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90807F-73FE-4911-9911-B63F799EE04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62303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15F31-58EA-4FC8-92DE-BF836AE0D5E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5939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0F629D-716C-42DC-A1F7-76A7CEF1A07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505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636F08-868E-401B-8100-30AEA0EE9A47}" type="slidenum">
              <a:rPr lang="en-US"/>
              <a:pPr/>
              <a:t>‹#›</a:t>
            </a:fld>
            <a:endParaRPr lang="en-US"/>
          </a:p>
        </p:txBody>
      </p:sp>
    </p:spTree>
    <p:extLst>
      <p:ext uri="{BB962C8B-B14F-4D97-AF65-F5344CB8AC3E}">
        <p14:creationId xmlns:p14="http://schemas.microsoft.com/office/powerpoint/2010/main" val="21844382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436BE3-DE81-4674-A714-4A179F25B4D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93758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E0CC5F-2EC1-46C7-BFA8-D91155447DC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35241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B9776-EE93-41F2-B143-AA506DABBC4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33388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BE6154-8BBB-4937-8EC6-AAABE387328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78860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722F7D-6630-424D-AC5C-955F2F7C0BB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07978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0156E5-B2DB-4F68-9054-E510B73BD51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05425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6999F5-1AEF-4140-92CC-EE720C7290D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17293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2F0D6D-0222-4C0F-8F9D-496D8736875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0674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771DD4-A152-4C32-9183-9AE127D0CC2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4087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CF2E99-A952-488C-AC7E-2F689A02BE6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594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72982FF-799B-4B2C-9F25-329C33AFA1BB}" type="slidenum">
              <a:rPr lang="en-US"/>
              <a:pPr/>
              <a:t>‹#›</a:t>
            </a:fld>
            <a:endParaRPr lang="en-US"/>
          </a:p>
        </p:txBody>
      </p:sp>
    </p:spTree>
    <p:extLst>
      <p:ext uri="{BB962C8B-B14F-4D97-AF65-F5344CB8AC3E}">
        <p14:creationId xmlns:p14="http://schemas.microsoft.com/office/powerpoint/2010/main" val="42777824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4025BD-B5ED-4721-A7F9-C038E8316B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10996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90807F-73FE-4911-9911-B63F799EE04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79426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15F31-58EA-4FC8-92DE-BF836AE0D5E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33066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0F629D-716C-42DC-A1F7-76A7CEF1A07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30095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436BE3-DE81-4674-A714-4A179F25B4D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32271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E0CC5F-2EC1-46C7-BFA8-D91155447DC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39628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B9776-EE93-41F2-B143-AA506DABBC4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11771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BE6154-8BBB-4937-8EC6-AAABE387328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36036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722F7D-6630-424D-AC5C-955F2F7C0BB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42449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0156E5-B2DB-4F68-9054-E510B73BD51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5417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08CF3DF-8258-45E5-8FAC-ACBDAAFAF68A}" type="slidenum">
              <a:rPr lang="en-US"/>
              <a:pPr/>
              <a:t>‹#›</a:t>
            </a:fld>
            <a:endParaRPr lang="en-US"/>
          </a:p>
        </p:txBody>
      </p:sp>
    </p:spTree>
    <p:extLst>
      <p:ext uri="{BB962C8B-B14F-4D97-AF65-F5344CB8AC3E}">
        <p14:creationId xmlns:p14="http://schemas.microsoft.com/office/powerpoint/2010/main" val="30805045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6999F5-1AEF-4140-92CC-EE720C7290D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44049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2F0D6D-0222-4C0F-8F9D-496D8736875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94117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771DD4-A152-4C32-9183-9AE127D0CC2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72610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CF2E99-A952-488C-AC7E-2F689A02BE6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18187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4025BD-B5ED-4721-A7F9-C038E8316B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04441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90807F-73FE-4911-9911-B63F799EE04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64902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15F31-58EA-4FC8-92DE-BF836AE0D5E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98029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0F629D-716C-42DC-A1F7-76A7CEF1A07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2213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7290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8238" y="1600200"/>
            <a:ext cx="37306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0A42133-0792-4B3D-B198-7CACAA89C9E7}" type="slidenum">
              <a:rPr lang="en-US"/>
              <a:pPr/>
              <a:t>‹#›</a:t>
            </a:fld>
            <a:endParaRPr lang="en-US"/>
          </a:p>
        </p:txBody>
      </p:sp>
    </p:spTree>
    <p:extLst>
      <p:ext uri="{BB962C8B-B14F-4D97-AF65-F5344CB8AC3E}">
        <p14:creationId xmlns:p14="http://schemas.microsoft.com/office/powerpoint/2010/main" val="266729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BE220A6A-A779-4639-8276-666D33600E89}" type="slidenum">
              <a:rPr lang="en-US"/>
              <a:pPr/>
              <a:t>‹#›</a:t>
            </a:fld>
            <a:endParaRPr lang="en-US"/>
          </a:p>
        </p:txBody>
      </p:sp>
    </p:spTree>
    <p:extLst>
      <p:ext uri="{BB962C8B-B14F-4D97-AF65-F5344CB8AC3E}">
        <p14:creationId xmlns:p14="http://schemas.microsoft.com/office/powerpoint/2010/main" val="3814023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4CD0E04-6C4A-4FBD-BA96-B131C749478B}" type="slidenum">
              <a:rPr lang="en-US"/>
              <a:pPr/>
              <a:t>‹#›</a:t>
            </a:fld>
            <a:endParaRPr lang="en-US"/>
          </a:p>
        </p:txBody>
      </p:sp>
    </p:spTree>
    <p:extLst>
      <p:ext uri="{BB962C8B-B14F-4D97-AF65-F5344CB8AC3E}">
        <p14:creationId xmlns:p14="http://schemas.microsoft.com/office/powerpoint/2010/main" val="2209970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EC7DF172-638D-48F2-82FA-446547E4AB68}" type="slidenum">
              <a:rPr lang="en-US"/>
              <a:pPr/>
              <a:t>‹#›</a:t>
            </a:fld>
            <a:endParaRPr lang="en-US"/>
          </a:p>
        </p:txBody>
      </p:sp>
    </p:spTree>
    <p:extLst>
      <p:ext uri="{BB962C8B-B14F-4D97-AF65-F5344CB8AC3E}">
        <p14:creationId xmlns:p14="http://schemas.microsoft.com/office/powerpoint/2010/main" val="2440940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C3B5CB8-5409-4DBE-9B63-A9F98B1A2D0A}" type="slidenum">
              <a:rPr lang="en-US"/>
              <a:pPr/>
              <a:t>‹#›</a:t>
            </a:fld>
            <a:endParaRPr lang="en-US"/>
          </a:p>
        </p:txBody>
      </p:sp>
    </p:spTree>
    <p:extLst>
      <p:ext uri="{BB962C8B-B14F-4D97-AF65-F5344CB8AC3E}">
        <p14:creationId xmlns:p14="http://schemas.microsoft.com/office/powerpoint/2010/main" val="428924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64494FF-0A7E-42C1-A2AD-890FB4C506B5}" type="slidenum">
              <a:rPr lang="en-US"/>
              <a:pPr/>
              <a:t>‹#›</a:t>
            </a:fld>
            <a:endParaRPr lang="en-US"/>
          </a:p>
        </p:txBody>
      </p:sp>
    </p:spTree>
    <p:extLst>
      <p:ext uri="{BB962C8B-B14F-4D97-AF65-F5344CB8AC3E}">
        <p14:creationId xmlns:p14="http://schemas.microsoft.com/office/powerpoint/2010/main" val="1245663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3429BB5-4143-49D8-8A4A-336D1A38B886}" type="slidenum">
              <a:rPr lang="en-US"/>
              <a:pPr/>
              <a:t>‹#›</a:t>
            </a:fld>
            <a:endParaRPr lang="en-US"/>
          </a:p>
        </p:txBody>
      </p:sp>
    </p:spTree>
    <p:extLst>
      <p:ext uri="{BB962C8B-B14F-4D97-AF65-F5344CB8AC3E}">
        <p14:creationId xmlns:p14="http://schemas.microsoft.com/office/powerpoint/2010/main" val="2280460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F22C9CF-FDE0-49B3-9A73-F8588A1A477C}" type="slidenum">
              <a:rPr lang="en-US"/>
              <a:pPr/>
              <a:t>‹#›</a:t>
            </a:fld>
            <a:endParaRPr lang="en-US"/>
          </a:p>
        </p:txBody>
      </p:sp>
    </p:spTree>
    <p:extLst>
      <p:ext uri="{BB962C8B-B14F-4D97-AF65-F5344CB8AC3E}">
        <p14:creationId xmlns:p14="http://schemas.microsoft.com/office/powerpoint/2010/main" val="3736288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274638"/>
            <a:ext cx="1901825" cy="5843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557838" cy="5843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1CA24B4-6543-43F0-B0C3-16465A9611DC}" type="slidenum">
              <a:rPr lang="en-US"/>
              <a:pPr/>
              <a:t>‹#›</a:t>
            </a:fld>
            <a:endParaRPr lang="en-US"/>
          </a:p>
        </p:txBody>
      </p:sp>
    </p:spTree>
    <p:extLst>
      <p:ext uri="{BB962C8B-B14F-4D97-AF65-F5344CB8AC3E}">
        <p14:creationId xmlns:p14="http://schemas.microsoft.com/office/powerpoint/2010/main" val="175648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ED20065-04FC-4CF6-965E-5C891F4478F2}" type="slidenum">
              <a:rPr lang="en-US"/>
              <a:pPr/>
              <a:t>‹#›</a:t>
            </a:fld>
            <a:endParaRPr lang="en-US"/>
          </a:p>
        </p:txBody>
      </p:sp>
    </p:spTree>
    <p:extLst>
      <p:ext uri="{BB962C8B-B14F-4D97-AF65-F5344CB8AC3E}">
        <p14:creationId xmlns:p14="http://schemas.microsoft.com/office/powerpoint/2010/main" val="3544975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7FD103A-7C2D-44DC-BE63-9179F3AAEBD2}" type="slidenum">
              <a:rPr lang="en-US"/>
              <a:pPr/>
              <a:t>‹#›</a:t>
            </a:fld>
            <a:endParaRPr lang="en-US"/>
          </a:p>
        </p:txBody>
      </p:sp>
    </p:spTree>
    <p:extLst>
      <p:ext uri="{BB962C8B-B14F-4D97-AF65-F5344CB8AC3E}">
        <p14:creationId xmlns:p14="http://schemas.microsoft.com/office/powerpoint/2010/main" val="3326528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FF4B75B-928C-4943-A8DC-2B77E1CBA917}" type="slidenum">
              <a:rPr lang="en-US"/>
              <a:pPr/>
              <a:t>‹#›</a:t>
            </a:fld>
            <a:endParaRPr lang="en-US"/>
          </a:p>
        </p:txBody>
      </p:sp>
    </p:spTree>
    <p:extLst>
      <p:ext uri="{BB962C8B-B14F-4D97-AF65-F5344CB8AC3E}">
        <p14:creationId xmlns:p14="http://schemas.microsoft.com/office/powerpoint/2010/main" val="1971387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3838"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035425"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4894E27-F936-4200-84BF-8AEE26289EEA}" type="slidenum">
              <a:rPr lang="en-US"/>
              <a:pPr/>
              <a:t>‹#›</a:t>
            </a:fld>
            <a:endParaRPr lang="en-US"/>
          </a:p>
        </p:txBody>
      </p:sp>
    </p:spTree>
    <p:extLst>
      <p:ext uri="{BB962C8B-B14F-4D97-AF65-F5344CB8AC3E}">
        <p14:creationId xmlns:p14="http://schemas.microsoft.com/office/powerpoint/2010/main" val="2104424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A4385631-1FCA-49E7-8FDE-5C4F2FB0F2A9}" type="slidenum">
              <a:rPr lang="en-US"/>
              <a:pPr/>
              <a:t>‹#›</a:t>
            </a:fld>
            <a:endParaRPr lang="en-US"/>
          </a:p>
        </p:txBody>
      </p:sp>
    </p:spTree>
    <p:extLst>
      <p:ext uri="{BB962C8B-B14F-4D97-AF65-F5344CB8AC3E}">
        <p14:creationId xmlns:p14="http://schemas.microsoft.com/office/powerpoint/2010/main" val="3181265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EB311A00-024C-4769-A3AB-47574F50C09F}" type="slidenum">
              <a:rPr lang="en-US"/>
              <a:pPr/>
              <a:t>‹#›</a:t>
            </a:fld>
            <a:endParaRPr lang="en-US"/>
          </a:p>
        </p:txBody>
      </p:sp>
    </p:spTree>
    <p:extLst>
      <p:ext uri="{BB962C8B-B14F-4D97-AF65-F5344CB8AC3E}">
        <p14:creationId xmlns:p14="http://schemas.microsoft.com/office/powerpoint/2010/main" val="2948032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747370AF-2BE2-47AE-9905-EED0F4A93196}" type="slidenum">
              <a:rPr lang="en-US"/>
              <a:pPr/>
              <a:t>‹#›</a:t>
            </a:fld>
            <a:endParaRPr lang="en-US"/>
          </a:p>
        </p:txBody>
      </p:sp>
    </p:spTree>
    <p:extLst>
      <p:ext uri="{BB962C8B-B14F-4D97-AF65-F5344CB8AC3E}">
        <p14:creationId xmlns:p14="http://schemas.microsoft.com/office/powerpoint/2010/main" val="237923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725E010-8EB2-4724-AF50-E3EC790A161A}" type="slidenum">
              <a:rPr lang="en-US"/>
              <a:pPr/>
              <a:t>‹#›</a:t>
            </a:fld>
            <a:endParaRPr lang="en-US"/>
          </a:p>
        </p:txBody>
      </p:sp>
    </p:spTree>
    <p:extLst>
      <p:ext uri="{BB962C8B-B14F-4D97-AF65-F5344CB8AC3E}">
        <p14:creationId xmlns:p14="http://schemas.microsoft.com/office/powerpoint/2010/main" val="1854730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5499ABC-3FC8-49D5-BD45-B7623FA74CAE}" type="slidenum">
              <a:rPr lang="en-US"/>
              <a:pPr/>
              <a:t>‹#›</a:t>
            </a:fld>
            <a:endParaRPr lang="en-US"/>
          </a:p>
        </p:txBody>
      </p:sp>
    </p:spTree>
    <p:extLst>
      <p:ext uri="{BB962C8B-B14F-4D97-AF65-F5344CB8AC3E}">
        <p14:creationId xmlns:p14="http://schemas.microsoft.com/office/powerpoint/2010/main" val="3439000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FDC8F89-6100-4312-9D39-B596DBBE70B3}" type="slidenum">
              <a:rPr lang="en-US"/>
              <a:pPr/>
              <a:t>‹#›</a:t>
            </a:fld>
            <a:endParaRPr lang="en-US"/>
          </a:p>
        </p:txBody>
      </p:sp>
    </p:spTree>
    <p:extLst>
      <p:ext uri="{BB962C8B-B14F-4D97-AF65-F5344CB8AC3E}">
        <p14:creationId xmlns:p14="http://schemas.microsoft.com/office/powerpoint/2010/main" val="161239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2DEF525-A155-4A68-B8C8-CD6AED459C5C}" type="slidenum">
              <a:rPr lang="en-US"/>
              <a:pPr/>
              <a:t>‹#›</a:t>
            </a:fld>
            <a:endParaRPr lang="en-US"/>
          </a:p>
        </p:txBody>
      </p:sp>
    </p:spTree>
    <p:extLst>
      <p:ext uri="{BB962C8B-B14F-4D97-AF65-F5344CB8AC3E}">
        <p14:creationId xmlns:p14="http://schemas.microsoft.com/office/powerpoint/2010/main" val="3876432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7813"/>
            <a:ext cx="2054225"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5038"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4423CEB-84D7-4DAF-8315-B75CEF9E5F32}" type="slidenum">
              <a:rPr lang="en-US"/>
              <a:pPr/>
              <a:t>‹#›</a:t>
            </a:fld>
            <a:endParaRPr lang="en-US"/>
          </a:p>
        </p:txBody>
      </p:sp>
    </p:spTree>
    <p:extLst>
      <p:ext uri="{BB962C8B-B14F-4D97-AF65-F5344CB8AC3E}">
        <p14:creationId xmlns:p14="http://schemas.microsoft.com/office/powerpoint/2010/main" val="2679788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7E7700C-19DB-423B-8749-2FCF0CCEDA35}" type="slidenum">
              <a:rPr lang="en-US"/>
              <a:pPr/>
              <a:t>‹#›</a:t>
            </a:fld>
            <a:endParaRPr lang="en-US"/>
          </a:p>
        </p:txBody>
      </p:sp>
    </p:spTree>
    <p:extLst>
      <p:ext uri="{BB962C8B-B14F-4D97-AF65-F5344CB8AC3E}">
        <p14:creationId xmlns:p14="http://schemas.microsoft.com/office/powerpoint/2010/main" val="2265717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A0192AF-3B4F-4F78-A824-BFB3EE789287}" type="slidenum">
              <a:rPr lang="en-US"/>
              <a:pPr/>
              <a:t>‹#›</a:t>
            </a:fld>
            <a:endParaRPr lang="en-US"/>
          </a:p>
        </p:txBody>
      </p:sp>
    </p:spTree>
    <p:extLst>
      <p:ext uri="{BB962C8B-B14F-4D97-AF65-F5344CB8AC3E}">
        <p14:creationId xmlns:p14="http://schemas.microsoft.com/office/powerpoint/2010/main" val="159182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BDE27F0-A7FF-4E50-9BE2-1A07E958F81F}" type="slidenum">
              <a:rPr lang="en-US"/>
              <a:pPr/>
              <a:t>‹#›</a:t>
            </a:fld>
            <a:endParaRPr lang="en-US"/>
          </a:p>
        </p:txBody>
      </p:sp>
    </p:spTree>
    <p:extLst>
      <p:ext uri="{BB962C8B-B14F-4D97-AF65-F5344CB8AC3E}">
        <p14:creationId xmlns:p14="http://schemas.microsoft.com/office/powerpoint/2010/main" val="3125905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3838"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035425"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B36A0B4-0D29-4C3F-82E9-2F0822AE6BC6}" type="slidenum">
              <a:rPr lang="en-US"/>
              <a:pPr/>
              <a:t>‹#›</a:t>
            </a:fld>
            <a:endParaRPr lang="en-US"/>
          </a:p>
        </p:txBody>
      </p:sp>
    </p:spTree>
    <p:extLst>
      <p:ext uri="{BB962C8B-B14F-4D97-AF65-F5344CB8AC3E}">
        <p14:creationId xmlns:p14="http://schemas.microsoft.com/office/powerpoint/2010/main" val="686271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6CDA3EC5-53DA-4FC2-959F-C1297D982F6A}" type="slidenum">
              <a:rPr lang="en-US"/>
              <a:pPr/>
              <a:t>‹#›</a:t>
            </a:fld>
            <a:endParaRPr lang="en-US"/>
          </a:p>
        </p:txBody>
      </p:sp>
    </p:spTree>
    <p:extLst>
      <p:ext uri="{BB962C8B-B14F-4D97-AF65-F5344CB8AC3E}">
        <p14:creationId xmlns:p14="http://schemas.microsoft.com/office/powerpoint/2010/main" val="2731068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CD90C4B-479E-4ED4-B730-C3CA937A94AC}" type="slidenum">
              <a:rPr lang="en-US"/>
              <a:pPr/>
              <a:t>‹#›</a:t>
            </a:fld>
            <a:endParaRPr lang="en-US"/>
          </a:p>
        </p:txBody>
      </p:sp>
    </p:spTree>
    <p:extLst>
      <p:ext uri="{BB962C8B-B14F-4D97-AF65-F5344CB8AC3E}">
        <p14:creationId xmlns:p14="http://schemas.microsoft.com/office/powerpoint/2010/main" val="409322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057326B-3D5A-4404-AA78-191DEFC44DC3}" type="slidenum">
              <a:rPr lang="en-US"/>
              <a:pPr/>
              <a:t>‹#›</a:t>
            </a:fld>
            <a:endParaRPr lang="en-US"/>
          </a:p>
        </p:txBody>
      </p:sp>
    </p:spTree>
    <p:extLst>
      <p:ext uri="{BB962C8B-B14F-4D97-AF65-F5344CB8AC3E}">
        <p14:creationId xmlns:p14="http://schemas.microsoft.com/office/powerpoint/2010/main" val="3753628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874D436-9EC2-4E08-AF1A-EF9C327C3D8E}" type="slidenum">
              <a:rPr lang="en-US"/>
              <a:pPr/>
              <a:t>‹#›</a:t>
            </a:fld>
            <a:endParaRPr lang="en-US"/>
          </a:p>
        </p:txBody>
      </p:sp>
    </p:spTree>
    <p:extLst>
      <p:ext uri="{BB962C8B-B14F-4D97-AF65-F5344CB8AC3E}">
        <p14:creationId xmlns:p14="http://schemas.microsoft.com/office/powerpoint/2010/main" val="226313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2FB9875-2BCB-42D6-B2D7-D8B76C9BF652}" type="slidenum">
              <a:rPr lang="en-US"/>
              <a:pPr/>
              <a:t>‹#›</a:t>
            </a:fld>
            <a:endParaRPr lang="en-US"/>
          </a:p>
        </p:txBody>
      </p:sp>
    </p:spTree>
    <p:extLst>
      <p:ext uri="{BB962C8B-B14F-4D97-AF65-F5344CB8AC3E}">
        <p14:creationId xmlns:p14="http://schemas.microsoft.com/office/powerpoint/2010/main" val="3364547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4825017-E590-405E-8071-9BE6F415B6E9}" type="slidenum">
              <a:rPr lang="en-US"/>
              <a:pPr/>
              <a:t>‹#›</a:t>
            </a:fld>
            <a:endParaRPr lang="en-US"/>
          </a:p>
        </p:txBody>
      </p:sp>
    </p:spTree>
    <p:extLst>
      <p:ext uri="{BB962C8B-B14F-4D97-AF65-F5344CB8AC3E}">
        <p14:creationId xmlns:p14="http://schemas.microsoft.com/office/powerpoint/2010/main" val="158294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1ACFF38-DBCB-4415-A6C1-75249E4B3BE3}" type="slidenum">
              <a:rPr lang="en-US"/>
              <a:pPr/>
              <a:t>‹#›</a:t>
            </a:fld>
            <a:endParaRPr lang="en-US"/>
          </a:p>
        </p:txBody>
      </p:sp>
    </p:spTree>
    <p:extLst>
      <p:ext uri="{BB962C8B-B14F-4D97-AF65-F5344CB8AC3E}">
        <p14:creationId xmlns:p14="http://schemas.microsoft.com/office/powerpoint/2010/main" val="2681757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4225"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5038"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BF82099-7B25-4441-B0A1-A35663A369A1}" type="slidenum">
              <a:rPr lang="en-US"/>
              <a:pPr/>
              <a:t>‹#›</a:t>
            </a:fld>
            <a:endParaRPr lang="en-US"/>
          </a:p>
        </p:txBody>
      </p:sp>
    </p:spTree>
    <p:extLst>
      <p:ext uri="{BB962C8B-B14F-4D97-AF65-F5344CB8AC3E}">
        <p14:creationId xmlns:p14="http://schemas.microsoft.com/office/powerpoint/2010/main" val="1954303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2BA3F36-AF34-4CBA-BA55-5D48D000A313}" type="slidenum">
              <a:rPr lang="en-US"/>
              <a:pPr/>
              <a:t>‹#›</a:t>
            </a:fld>
            <a:endParaRPr lang="en-US"/>
          </a:p>
        </p:txBody>
      </p:sp>
    </p:spTree>
    <p:extLst>
      <p:ext uri="{BB962C8B-B14F-4D97-AF65-F5344CB8AC3E}">
        <p14:creationId xmlns:p14="http://schemas.microsoft.com/office/powerpoint/2010/main" val="3661387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83FA99A-8A24-4A45-8FAE-EF616D0CCEA5}" type="slidenum">
              <a:rPr lang="en-US"/>
              <a:pPr/>
              <a:t>‹#›</a:t>
            </a:fld>
            <a:endParaRPr lang="en-US"/>
          </a:p>
        </p:txBody>
      </p:sp>
    </p:spTree>
    <p:extLst>
      <p:ext uri="{BB962C8B-B14F-4D97-AF65-F5344CB8AC3E}">
        <p14:creationId xmlns:p14="http://schemas.microsoft.com/office/powerpoint/2010/main" val="930926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A41E7B3-8E24-4FB2-97DF-2B7F39E1E94A}" type="slidenum">
              <a:rPr lang="en-US"/>
              <a:pPr/>
              <a:t>‹#›</a:t>
            </a:fld>
            <a:endParaRPr lang="en-US"/>
          </a:p>
        </p:txBody>
      </p:sp>
    </p:spTree>
    <p:extLst>
      <p:ext uri="{BB962C8B-B14F-4D97-AF65-F5344CB8AC3E}">
        <p14:creationId xmlns:p14="http://schemas.microsoft.com/office/powerpoint/2010/main" val="3106046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1438"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3883025"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204F9CC-07AC-4E20-BC1F-A41B86CF6560}" type="slidenum">
              <a:rPr lang="en-US"/>
              <a:pPr/>
              <a:t>‹#›</a:t>
            </a:fld>
            <a:endParaRPr lang="en-US"/>
          </a:p>
        </p:txBody>
      </p:sp>
    </p:spTree>
    <p:extLst>
      <p:ext uri="{BB962C8B-B14F-4D97-AF65-F5344CB8AC3E}">
        <p14:creationId xmlns:p14="http://schemas.microsoft.com/office/powerpoint/2010/main" val="24206814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03E95CB-3CEB-4E24-BF2E-55775647E3E8}" type="slidenum">
              <a:rPr lang="en-US"/>
              <a:pPr/>
              <a:t>‹#›</a:t>
            </a:fld>
            <a:endParaRPr lang="en-US"/>
          </a:p>
        </p:txBody>
      </p:sp>
    </p:spTree>
    <p:extLst>
      <p:ext uri="{BB962C8B-B14F-4D97-AF65-F5344CB8AC3E}">
        <p14:creationId xmlns:p14="http://schemas.microsoft.com/office/powerpoint/2010/main" val="401454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66F6FE23-9F22-4D9D-91B8-6B3AC07AEFCF}" type="slidenum">
              <a:rPr lang="en-US"/>
              <a:pPr/>
              <a:t>‹#›</a:t>
            </a:fld>
            <a:endParaRPr lang="en-US"/>
          </a:p>
        </p:txBody>
      </p:sp>
    </p:spTree>
    <p:extLst>
      <p:ext uri="{BB962C8B-B14F-4D97-AF65-F5344CB8AC3E}">
        <p14:creationId xmlns:p14="http://schemas.microsoft.com/office/powerpoint/2010/main" val="3480111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894C7548-DE01-4CFC-9463-9FAA3FB57527}" type="slidenum">
              <a:rPr lang="en-US"/>
              <a:pPr/>
              <a:t>‹#›</a:t>
            </a:fld>
            <a:endParaRPr lang="en-US"/>
          </a:p>
        </p:txBody>
      </p:sp>
    </p:spTree>
    <p:extLst>
      <p:ext uri="{BB962C8B-B14F-4D97-AF65-F5344CB8AC3E}">
        <p14:creationId xmlns:p14="http://schemas.microsoft.com/office/powerpoint/2010/main" val="4035822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AAE84CA9-68F8-444A-9A0A-4127B3DBF35E}" type="slidenum">
              <a:rPr lang="en-US"/>
              <a:pPr/>
              <a:t>‹#›</a:t>
            </a:fld>
            <a:endParaRPr lang="en-US"/>
          </a:p>
        </p:txBody>
      </p:sp>
    </p:spTree>
    <p:extLst>
      <p:ext uri="{BB962C8B-B14F-4D97-AF65-F5344CB8AC3E}">
        <p14:creationId xmlns:p14="http://schemas.microsoft.com/office/powerpoint/2010/main" val="744334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36784DB-C104-4757-9A50-3696311CF940}" type="slidenum">
              <a:rPr lang="en-US"/>
              <a:pPr/>
              <a:t>‹#›</a:t>
            </a:fld>
            <a:endParaRPr lang="en-US"/>
          </a:p>
        </p:txBody>
      </p:sp>
    </p:spTree>
    <p:extLst>
      <p:ext uri="{BB962C8B-B14F-4D97-AF65-F5344CB8AC3E}">
        <p14:creationId xmlns:p14="http://schemas.microsoft.com/office/powerpoint/2010/main" val="1959393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87CF7FB-3081-4728-9BFD-3F1B0B8FD4A4}" type="slidenum">
              <a:rPr lang="en-US"/>
              <a:pPr/>
              <a:t>‹#›</a:t>
            </a:fld>
            <a:endParaRPr lang="en-US"/>
          </a:p>
        </p:txBody>
      </p:sp>
    </p:spTree>
    <p:extLst>
      <p:ext uri="{BB962C8B-B14F-4D97-AF65-F5344CB8AC3E}">
        <p14:creationId xmlns:p14="http://schemas.microsoft.com/office/powerpoint/2010/main" val="2886445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45D5812-254D-47E6-8DB7-EE5ACF6EEEA1}" type="slidenum">
              <a:rPr lang="en-US"/>
              <a:pPr/>
              <a:t>‹#›</a:t>
            </a:fld>
            <a:endParaRPr lang="en-US"/>
          </a:p>
        </p:txBody>
      </p:sp>
    </p:spTree>
    <p:extLst>
      <p:ext uri="{BB962C8B-B14F-4D97-AF65-F5344CB8AC3E}">
        <p14:creationId xmlns:p14="http://schemas.microsoft.com/office/powerpoint/2010/main" val="297339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228600"/>
            <a:ext cx="2082800" cy="5783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096000" cy="5783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9A2D72A-0334-403D-9D0B-9C5B3A6E0BBD}" type="slidenum">
              <a:rPr lang="en-US"/>
              <a:pPr/>
              <a:t>‹#›</a:t>
            </a:fld>
            <a:endParaRPr lang="en-US"/>
          </a:p>
        </p:txBody>
      </p:sp>
    </p:spTree>
    <p:extLst>
      <p:ext uri="{BB962C8B-B14F-4D97-AF65-F5344CB8AC3E}">
        <p14:creationId xmlns:p14="http://schemas.microsoft.com/office/powerpoint/2010/main" val="2637303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2542631-8EC2-4870-8C10-5039EC940E34}" type="slidenum">
              <a:rPr lang="en-US"/>
              <a:pPr/>
              <a:t>‹#›</a:t>
            </a:fld>
            <a:endParaRPr lang="en-US"/>
          </a:p>
        </p:txBody>
      </p:sp>
    </p:spTree>
    <p:extLst>
      <p:ext uri="{BB962C8B-B14F-4D97-AF65-F5344CB8AC3E}">
        <p14:creationId xmlns:p14="http://schemas.microsoft.com/office/powerpoint/2010/main" val="2718807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E1C1088-6600-47A7-8534-F1456B35A79F}" type="slidenum">
              <a:rPr lang="en-US"/>
              <a:pPr/>
              <a:t>‹#›</a:t>
            </a:fld>
            <a:endParaRPr lang="en-US"/>
          </a:p>
        </p:txBody>
      </p:sp>
    </p:spTree>
    <p:extLst>
      <p:ext uri="{BB962C8B-B14F-4D97-AF65-F5344CB8AC3E}">
        <p14:creationId xmlns:p14="http://schemas.microsoft.com/office/powerpoint/2010/main" val="850343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6D690BC-E226-4054-8C2D-2B9F2595E51C}" type="slidenum">
              <a:rPr lang="en-US"/>
              <a:pPr/>
              <a:t>‹#›</a:t>
            </a:fld>
            <a:endParaRPr lang="en-US"/>
          </a:p>
        </p:txBody>
      </p:sp>
    </p:spTree>
    <p:extLst>
      <p:ext uri="{BB962C8B-B14F-4D97-AF65-F5344CB8AC3E}">
        <p14:creationId xmlns:p14="http://schemas.microsoft.com/office/powerpoint/2010/main" val="2723655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3838"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828800"/>
            <a:ext cx="4035425"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F6A190D-B3D3-4EE3-AB71-47D6E3DA8F2A}" type="slidenum">
              <a:rPr lang="en-US"/>
              <a:pPr/>
              <a:t>‹#›</a:t>
            </a:fld>
            <a:endParaRPr lang="en-US"/>
          </a:p>
        </p:txBody>
      </p:sp>
    </p:spTree>
    <p:extLst>
      <p:ext uri="{BB962C8B-B14F-4D97-AF65-F5344CB8AC3E}">
        <p14:creationId xmlns:p14="http://schemas.microsoft.com/office/powerpoint/2010/main" val="196502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25EFCFE-1509-4BDC-96E8-7D26BDC18E75}" type="slidenum">
              <a:rPr lang="en-US"/>
              <a:pPr/>
              <a:t>‹#›</a:t>
            </a:fld>
            <a:endParaRPr lang="en-US"/>
          </a:p>
        </p:txBody>
      </p:sp>
    </p:spTree>
    <p:extLst>
      <p:ext uri="{BB962C8B-B14F-4D97-AF65-F5344CB8AC3E}">
        <p14:creationId xmlns:p14="http://schemas.microsoft.com/office/powerpoint/2010/main" val="14087479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DCB6E05-9141-4DBF-887F-044CEDB76DE7}" type="slidenum">
              <a:rPr lang="en-US"/>
              <a:pPr/>
              <a:t>‹#›</a:t>
            </a:fld>
            <a:endParaRPr lang="en-US"/>
          </a:p>
        </p:txBody>
      </p:sp>
    </p:spTree>
    <p:extLst>
      <p:ext uri="{BB962C8B-B14F-4D97-AF65-F5344CB8AC3E}">
        <p14:creationId xmlns:p14="http://schemas.microsoft.com/office/powerpoint/2010/main" val="1073738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329B6776-F374-41FF-B666-037F8166F09D}" type="slidenum">
              <a:rPr lang="en-US"/>
              <a:pPr/>
              <a:t>‹#›</a:t>
            </a:fld>
            <a:endParaRPr lang="en-US"/>
          </a:p>
        </p:txBody>
      </p:sp>
    </p:spTree>
    <p:extLst>
      <p:ext uri="{BB962C8B-B14F-4D97-AF65-F5344CB8AC3E}">
        <p14:creationId xmlns:p14="http://schemas.microsoft.com/office/powerpoint/2010/main" val="2236455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5A8AAA1C-B770-49CF-8526-39893A55582A}" type="slidenum">
              <a:rPr lang="en-US"/>
              <a:pPr/>
              <a:t>‹#›</a:t>
            </a:fld>
            <a:endParaRPr lang="en-US"/>
          </a:p>
        </p:txBody>
      </p:sp>
    </p:spTree>
    <p:extLst>
      <p:ext uri="{BB962C8B-B14F-4D97-AF65-F5344CB8AC3E}">
        <p14:creationId xmlns:p14="http://schemas.microsoft.com/office/powerpoint/2010/main" val="727137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D6FDD60-89E9-48FD-9975-8A8CAD57100F}" type="slidenum">
              <a:rPr lang="en-US"/>
              <a:pPr/>
              <a:t>‹#›</a:t>
            </a:fld>
            <a:endParaRPr lang="en-US"/>
          </a:p>
        </p:txBody>
      </p:sp>
    </p:spTree>
    <p:extLst>
      <p:ext uri="{BB962C8B-B14F-4D97-AF65-F5344CB8AC3E}">
        <p14:creationId xmlns:p14="http://schemas.microsoft.com/office/powerpoint/2010/main" val="4866764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63EEA6C-D3AB-4DC0-93F4-A79694CCC4D7}" type="slidenum">
              <a:rPr lang="en-US"/>
              <a:pPr/>
              <a:t>‹#›</a:t>
            </a:fld>
            <a:endParaRPr lang="en-US"/>
          </a:p>
        </p:txBody>
      </p:sp>
    </p:spTree>
    <p:extLst>
      <p:ext uri="{BB962C8B-B14F-4D97-AF65-F5344CB8AC3E}">
        <p14:creationId xmlns:p14="http://schemas.microsoft.com/office/powerpoint/2010/main" val="593198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652849A-1222-45D2-8DB9-4B55318E748A}" type="slidenum">
              <a:rPr lang="en-US"/>
              <a:pPr/>
              <a:t>‹#›</a:t>
            </a:fld>
            <a:endParaRPr lang="en-US"/>
          </a:p>
        </p:txBody>
      </p:sp>
    </p:spTree>
    <p:extLst>
      <p:ext uri="{BB962C8B-B14F-4D97-AF65-F5344CB8AC3E}">
        <p14:creationId xmlns:p14="http://schemas.microsoft.com/office/powerpoint/2010/main" val="2932427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533400"/>
            <a:ext cx="2054225" cy="5589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5038" cy="558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4A6240C-BEB6-46E9-A72B-F07CB6EFA110}" type="slidenum">
              <a:rPr lang="en-US"/>
              <a:pPr/>
              <a:t>‹#›</a:t>
            </a:fld>
            <a:endParaRPr lang="en-US"/>
          </a:p>
        </p:txBody>
      </p:sp>
    </p:spTree>
    <p:extLst>
      <p:ext uri="{BB962C8B-B14F-4D97-AF65-F5344CB8AC3E}">
        <p14:creationId xmlns:p14="http://schemas.microsoft.com/office/powerpoint/2010/main" val="31216809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45C3FCD-20AD-4E00-8660-679A32401EDE}" type="slidenum">
              <a:rPr lang="en-US"/>
              <a:pPr/>
              <a:t>‹#›</a:t>
            </a:fld>
            <a:endParaRPr lang="en-US"/>
          </a:p>
        </p:txBody>
      </p:sp>
    </p:spTree>
    <p:extLst>
      <p:ext uri="{BB962C8B-B14F-4D97-AF65-F5344CB8AC3E}">
        <p14:creationId xmlns:p14="http://schemas.microsoft.com/office/powerpoint/2010/main" val="290850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D56D4DF-7B8E-4892-9CDC-A4D15B6A7520}" type="slidenum">
              <a:rPr lang="en-US"/>
              <a:pPr/>
              <a:t>‹#›</a:t>
            </a:fld>
            <a:endParaRPr lang="en-US"/>
          </a:p>
        </p:txBody>
      </p:sp>
    </p:spTree>
    <p:extLst>
      <p:ext uri="{BB962C8B-B14F-4D97-AF65-F5344CB8AC3E}">
        <p14:creationId xmlns:p14="http://schemas.microsoft.com/office/powerpoint/2010/main" val="20512553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72D74FF-84BA-4B47-80F5-5C7C3118A2F4}" type="slidenum">
              <a:rPr lang="en-US"/>
              <a:pPr/>
              <a:t>‹#›</a:t>
            </a:fld>
            <a:endParaRPr lang="en-US"/>
          </a:p>
        </p:txBody>
      </p:sp>
    </p:spTree>
    <p:extLst>
      <p:ext uri="{BB962C8B-B14F-4D97-AF65-F5344CB8AC3E}">
        <p14:creationId xmlns:p14="http://schemas.microsoft.com/office/powerpoint/2010/main" val="222795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5B6D9660-EB00-41FB-9F82-4EFE62E35407}" type="slidenum">
              <a:rPr lang="en-US"/>
              <a:pPr/>
              <a:t>‹#›</a:t>
            </a:fld>
            <a:endParaRPr lang="en-US"/>
          </a:p>
        </p:txBody>
      </p:sp>
    </p:spTree>
    <p:extLst>
      <p:ext uri="{BB962C8B-B14F-4D97-AF65-F5344CB8AC3E}">
        <p14:creationId xmlns:p14="http://schemas.microsoft.com/office/powerpoint/2010/main" val="40763560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05238"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2038" y="1600200"/>
            <a:ext cx="3806825"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1DFA07D-F767-4E00-8A72-F16BDAB6DD17}" type="slidenum">
              <a:rPr lang="en-US"/>
              <a:pPr/>
              <a:t>‹#›</a:t>
            </a:fld>
            <a:endParaRPr lang="en-US"/>
          </a:p>
        </p:txBody>
      </p:sp>
    </p:spTree>
    <p:extLst>
      <p:ext uri="{BB962C8B-B14F-4D97-AF65-F5344CB8AC3E}">
        <p14:creationId xmlns:p14="http://schemas.microsoft.com/office/powerpoint/2010/main" val="1079633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1AEA6BA-46C6-412F-AB44-6804A913E445}" type="slidenum">
              <a:rPr lang="en-US"/>
              <a:pPr/>
              <a:t>‹#›</a:t>
            </a:fld>
            <a:endParaRPr lang="en-US"/>
          </a:p>
        </p:txBody>
      </p:sp>
    </p:spTree>
    <p:extLst>
      <p:ext uri="{BB962C8B-B14F-4D97-AF65-F5344CB8AC3E}">
        <p14:creationId xmlns:p14="http://schemas.microsoft.com/office/powerpoint/2010/main" val="2240081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1ED7F014-C2AA-4811-9027-B785C698E880}" type="slidenum">
              <a:rPr lang="en-US"/>
              <a:pPr/>
              <a:t>‹#›</a:t>
            </a:fld>
            <a:endParaRPr lang="en-US"/>
          </a:p>
        </p:txBody>
      </p:sp>
    </p:spTree>
    <p:extLst>
      <p:ext uri="{BB962C8B-B14F-4D97-AF65-F5344CB8AC3E}">
        <p14:creationId xmlns:p14="http://schemas.microsoft.com/office/powerpoint/2010/main" val="32375475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F633984A-FEE4-4168-AF5C-3155BB3CE4FF}" type="slidenum">
              <a:rPr lang="en-US"/>
              <a:pPr/>
              <a:t>‹#›</a:t>
            </a:fld>
            <a:endParaRPr lang="en-US"/>
          </a:p>
        </p:txBody>
      </p:sp>
    </p:spTree>
    <p:extLst>
      <p:ext uri="{BB962C8B-B14F-4D97-AF65-F5344CB8AC3E}">
        <p14:creationId xmlns:p14="http://schemas.microsoft.com/office/powerpoint/2010/main" val="467761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DC8F7D6-DBB2-40E8-9857-649BB8045C7C}" type="slidenum">
              <a:rPr lang="en-US"/>
              <a:pPr/>
              <a:t>‹#›</a:t>
            </a:fld>
            <a:endParaRPr lang="en-US"/>
          </a:p>
        </p:txBody>
      </p:sp>
    </p:spTree>
    <p:extLst>
      <p:ext uri="{BB962C8B-B14F-4D97-AF65-F5344CB8AC3E}">
        <p14:creationId xmlns:p14="http://schemas.microsoft.com/office/powerpoint/2010/main" val="34879737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E6B9BCF-BEF0-4B4F-ACCB-80CCC80EC512}" type="slidenum">
              <a:rPr lang="en-US"/>
              <a:pPr/>
              <a:t>‹#›</a:t>
            </a:fld>
            <a:endParaRPr lang="en-US"/>
          </a:p>
        </p:txBody>
      </p:sp>
    </p:spTree>
    <p:extLst>
      <p:ext uri="{BB962C8B-B14F-4D97-AF65-F5344CB8AC3E}">
        <p14:creationId xmlns:p14="http://schemas.microsoft.com/office/powerpoint/2010/main" val="8218755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BDCFAD1-E8FC-41F9-A088-912C4BD76882}" type="slidenum">
              <a:rPr lang="en-US"/>
              <a:pPr/>
              <a:t>‹#›</a:t>
            </a:fld>
            <a:endParaRPr lang="en-US"/>
          </a:p>
        </p:txBody>
      </p:sp>
    </p:spTree>
    <p:extLst>
      <p:ext uri="{BB962C8B-B14F-4D97-AF65-F5344CB8AC3E}">
        <p14:creationId xmlns:p14="http://schemas.microsoft.com/office/powerpoint/2010/main" val="27825559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277813"/>
            <a:ext cx="1939925"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2138"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C456CFC-193F-4E28-8969-47814D75E8BE}" type="slidenum">
              <a:rPr lang="en-US"/>
              <a:pPr/>
              <a:t>‹#›</a:t>
            </a:fld>
            <a:endParaRPr lang="en-US"/>
          </a:p>
        </p:txBody>
      </p:sp>
    </p:spTree>
    <p:extLst>
      <p:ext uri="{BB962C8B-B14F-4D97-AF65-F5344CB8AC3E}">
        <p14:creationId xmlns:p14="http://schemas.microsoft.com/office/powerpoint/2010/main" val="2309436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AF1413D-B91B-4FA6-B2F4-0C4BFE542135}" type="slidenum">
              <a:rPr lang="en-US"/>
              <a:pPr/>
              <a:t>‹#›</a:t>
            </a:fld>
            <a:endParaRPr lang="en-US"/>
          </a:p>
        </p:txBody>
      </p:sp>
    </p:spTree>
    <p:extLst>
      <p:ext uri="{BB962C8B-B14F-4D97-AF65-F5344CB8AC3E}">
        <p14:creationId xmlns:p14="http://schemas.microsoft.com/office/powerpoint/2010/main" val="3355236984"/>
      </p:ext>
    </p:extLst>
  </p:cSld>
  <p:clrMapOvr>
    <a:masterClrMapping/>
  </p:clrMapOvr>
  <p:transition>
    <p:wedg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B237D57-3475-49EC-8013-19740CCE233E}" type="slidenum">
              <a:rPr lang="en-US"/>
              <a:pPr/>
              <a:t>‹#›</a:t>
            </a:fld>
            <a:endParaRPr lang="en-US"/>
          </a:p>
        </p:txBody>
      </p:sp>
    </p:spTree>
    <p:extLst>
      <p:ext uri="{BB962C8B-B14F-4D97-AF65-F5344CB8AC3E}">
        <p14:creationId xmlns:p14="http://schemas.microsoft.com/office/powerpoint/2010/main" val="399540398"/>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F01E7DD-6D90-4DB2-9F64-ABC1AEA44286}" type="slidenum">
              <a:rPr lang="en-US"/>
              <a:pPr/>
              <a:t>‹#›</a:t>
            </a:fld>
            <a:endParaRPr lang="en-US"/>
          </a:p>
        </p:txBody>
      </p:sp>
    </p:spTree>
    <p:extLst>
      <p:ext uri="{BB962C8B-B14F-4D97-AF65-F5344CB8AC3E}">
        <p14:creationId xmlns:p14="http://schemas.microsoft.com/office/powerpoint/2010/main" val="1533987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663" cy="1135062"/>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25663" cy="468313"/>
          </a:xfrm>
        </p:spPr>
        <p:txBody>
          <a:bodyPr/>
          <a:lstStyle>
            <a:lvl1pPr>
              <a:defRPr/>
            </a:lvl1pPr>
          </a:lstStyle>
          <a:p>
            <a:endParaRPr lang="en-US"/>
          </a:p>
        </p:txBody>
      </p:sp>
      <p:sp>
        <p:nvSpPr>
          <p:cNvPr id="4" name="Footer Placeholder 3"/>
          <p:cNvSpPr>
            <a:spLocks noGrp="1"/>
          </p:cNvSpPr>
          <p:nvPr>
            <p:ph type="ftr" idx="11"/>
          </p:nvPr>
        </p:nvSpPr>
        <p:spPr>
          <a:xfrm>
            <a:off x="3124200" y="6245225"/>
            <a:ext cx="2887663" cy="468313"/>
          </a:xfrm>
        </p:spPr>
        <p:txBody>
          <a:bodyPr/>
          <a:lstStyle>
            <a:lvl1pPr>
              <a:defRPr/>
            </a:lvl1pPr>
          </a:lstStyle>
          <a:p>
            <a:endParaRPr lang="en-US"/>
          </a:p>
        </p:txBody>
      </p:sp>
      <p:sp>
        <p:nvSpPr>
          <p:cNvPr id="5" name="Slide Number Placeholder 4"/>
          <p:cNvSpPr>
            <a:spLocks noGrp="1"/>
          </p:cNvSpPr>
          <p:nvPr>
            <p:ph type="sldNum" idx="12"/>
          </p:nvPr>
        </p:nvSpPr>
        <p:spPr>
          <a:xfrm>
            <a:off x="6553200" y="6245225"/>
            <a:ext cx="2125663" cy="468313"/>
          </a:xfrm>
        </p:spPr>
        <p:txBody>
          <a:bodyPr/>
          <a:lstStyle>
            <a:lvl1pPr>
              <a:defRPr/>
            </a:lvl1pPr>
          </a:lstStyle>
          <a:p>
            <a:fld id="{0F86FDAE-D72E-440E-8826-5AE7BE31AB42}" type="slidenum">
              <a:rPr lang="en-US"/>
              <a:pPr/>
              <a:t>‹#›</a:t>
            </a:fld>
            <a:endParaRPr lang="en-US"/>
          </a:p>
        </p:txBody>
      </p:sp>
    </p:spTree>
    <p:extLst>
      <p:ext uri="{BB962C8B-B14F-4D97-AF65-F5344CB8AC3E}">
        <p14:creationId xmlns:p14="http://schemas.microsoft.com/office/powerpoint/2010/main" val="81352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6712FCB-35D2-47DC-9518-F88D894F5247}" type="slidenum">
              <a:rPr lang="en-US"/>
              <a:pPr/>
              <a:t>‹#›</a:t>
            </a:fld>
            <a:endParaRPr lang="en-US"/>
          </a:p>
        </p:txBody>
      </p:sp>
    </p:spTree>
    <p:extLst>
      <p:ext uri="{BB962C8B-B14F-4D97-AF65-F5344CB8AC3E}">
        <p14:creationId xmlns:p14="http://schemas.microsoft.com/office/powerpoint/2010/main" val="11210323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9FC9F05-ADAC-40DD-B277-E80B09493E18}" type="slidenum">
              <a:rPr lang="en-US"/>
              <a:pPr/>
              <a:t>‹#›</a:t>
            </a:fld>
            <a:endParaRPr lang="en-US"/>
          </a:p>
        </p:txBody>
      </p:sp>
    </p:spTree>
    <p:extLst>
      <p:ext uri="{BB962C8B-B14F-4D97-AF65-F5344CB8AC3E}">
        <p14:creationId xmlns:p14="http://schemas.microsoft.com/office/powerpoint/2010/main" val="973434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7E8E58E-2848-4375-A2C2-5C6DB9173C82}" type="slidenum">
              <a:rPr lang="en-US"/>
              <a:pPr/>
              <a:t>‹#›</a:t>
            </a:fld>
            <a:endParaRPr lang="en-US"/>
          </a:p>
        </p:txBody>
      </p:sp>
    </p:spTree>
    <p:extLst>
      <p:ext uri="{BB962C8B-B14F-4D97-AF65-F5344CB8AC3E}">
        <p14:creationId xmlns:p14="http://schemas.microsoft.com/office/powerpoint/2010/main" val="8139582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3838" cy="444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035425" cy="444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9CB4B87-352E-40DF-9680-3AFE7FC2D2FF}" type="slidenum">
              <a:rPr lang="en-US"/>
              <a:pPr/>
              <a:t>‹#›</a:t>
            </a:fld>
            <a:endParaRPr lang="en-US"/>
          </a:p>
        </p:txBody>
      </p:sp>
    </p:spTree>
    <p:extLst>
      <p:ext uri="{BB962C8B-B14F-4D97-AF65-F5344CB8AC3E}">
        <p14:creationId xmlns:p14="http://schemas.microsoft.com/office/powerpoint/2010/main" val="33109813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C4664A92-B8A7-4527-AF93-3846D492442B}" type="slidenum">
              <a:rPr lang="en-US"/>
              <a:pPr/>
              <a:t>‹#›</a:t>
            </a:fld>
            <a:endParaRPr lang="en-US"/>
          </a:p>
        </p:txBody>
      </p:sp>
    </p:spTree>
    <p:extLst>
      <p:ext uri="{BB962C8B-B14F-4D97-AF65-F5344CB8AC3E}">
        <p14:creationId xmlns:p14="http://schemas.microsoft.com/office/powerpoint/2010/main" val="2410641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A6DB2070-539D-4360-B9C7-403DAB6036F1}" type="slidenum">
              <a:rPr lang="en-US"/>
              <a:pPr/>
              <a:t>‹#›</a:t>
            </a:fld>
            <a:endParaRPr lang="en-US"/>
          </a:p>
        </p:txBody>
      </p:sp>
    </p:spTree>
    <p:extLst>
      <p:ext uri="{BB962C8B-B14F-4D97-AF65-F5344CB8AC3E}">
        <p14:creationId xmlns:p14="http://schemas.microsoft.com/office/powerpoint/2010/main" val="32014810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755AF98A-B017-4C11-8A02-DC8AB94A19CA}" type="slidenum">
              <a:rPr lang="en-US"/>
              <a:pPr/>
              <a:t>‹#›</a:t>
            </a:fld>
            <a:endParaRPr lang="en-US"/>
          </a:p>
        </p:txBody>
      </p:sp>
    </p:spTree>
    <p:extLst>
      <p:ext uri="{BB962C8B-B14F-4D97-AF65-F5344CB8AC3E}">
        <p14:creationId xmlns:p14="http://schemas.microsoft.com/office/powerpoint/2010/main" val="4118843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FFB2017-382E-4BB8-AD1E-BC3142D8F892}" type="slidenum">
              <a:rPr lang="en-US"/>
              <a:pPr/>
              <a:t>‹#›</a:t>
            </a:fld>
            <a:endParaRPr lang="en-US"/>
          </a:p>
        </p:txBody>
      </p:sp>
    </p:spTree>
    <p:extLst>
      <p:ext uri="{BB962C8B-B14F-4D97-AF65-F5344CB8AC3E}">
        <p14:creationId xmlns:p14="http://schemas.microsoft.com/office/powerpoint/2010/main" val="11695329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F273B3A-6C01-4E3F-838A-14B0AD7D67CB}" type="slidenum">
              <a:rPr lang="en-US"/>
              <a:pPr/>
              <a:t>‹#›</a:t>
            </a:fld>
            <a:endParaRPr lang="en-US"/>
          </a:p>
        </p:txBody>
      </p:sp>
    </p:spTree>
    <p:extLst>
      <p:ext uri="{BB962C8B-B14F-4D97-AF65-F5344CB8AC3E}">
        <p14:creationId xmlns:p14="http://schemas.microsoft.com/office/powerpoint/2010/main" val="108887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87A107B-2121-4B5A-991B-10E45B4696E3}" type="slidenum">
              <a:rPr lang="en-US"/>
              <a:pPr/>
              <a:t>‹#›</a:t>
            </a:fld>
            <a:endParaRPr lang="en-US"/>
          </a:p>
        </p:txBody>
      </p:sp>
    </p:spTree>
    <p:extLst>
      <p:ext uri="{BB962C8B-B14F-4D97-AF65-F5344CB8AC3E}">
        <p14:creationId xmlns:p14="http://schemas.microsoft.com/office/powerpoint/2010/main" val="5618841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C90D36C-9470-4DE8-9FED-71ECB3224780}" type="slidenum">
              <a:rPr lang="en-US"/>
              <a:pPr/>
              <a:t>‹#›</a:t>
            </a:fld>
            <a:endParaRPr lang="en-US"/>
          </a:p>
        </p:txBody>
      </p:sp>
    </p:spTree>
    <p:extLst>
      <p:ext uri="{BB962C8B-B14F-4D97-AF65-F5344CB8AC3E}">
        <p14:creationId xmlns:p14="http://schemas.microsoft.com/office/powerpoint/2010/main" val="13900145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103188"/>
            <a:ext cx="2058988" cy="5945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24562" cy="5945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3933C2B-96C8-43D3-BD7B-92C46937DE44}" type="slidenum">
              <a:rPr lang="en-US"/>
              <a:pPr/>
              <a:t>‹#›</a:t>
            </a:fld>
            <a:endParaRPr lang="en-US"/>
          </a:p>
        </p:txBody>
      </p:sp>
    </p:spTree>
    <p:extLst>
      <p:ext uri="{BB962C8B-B14F-4D97-AF65-F5344CB8AC3E}">
        <p14:creationId xmlns:p14="http://schemas.microsoft.com/office/powerpoint/2010/main" val="726805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436BE3-DE81-4674-A714-4A179F25B4D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75203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E0CC5F-2EC1-46C7-BFA8-D91155447DC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6184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B9776-EE93-41F2-B143-AA506DABBC4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00903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BE6154-8BBB-4937-8EC6-AAABE387328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00795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722F7D-6630-424D-AC5C-955F2F7C0BB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51296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0156E5-B2DB-4F68-9054-E510B73BD51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0001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6999F5-1AEF-4140-92CC-EE720C7290D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4740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2F0D6D-0222-4C0F-8F9D-496D8736875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54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theme" Target="../theme/theme11.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heme" Target="../theme/theme12.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9.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051" name="Rectangle 3"/>
          <p:cNvSpPr>
            <a:spLocks noGrp="1" noChangeArrowheads="1"/>
          </p:cNvSpPr>
          <p:nvPr>
            <p:ph type="dt"/>
          </p:nvPr>
        </p:nvSpPr>
        <p:spPr bwMode="auto">
          <a:xfrm>
            <a:off x="0" y="6629400"/>
            <a:ext cx="2125663"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200">
                <a:solidFill>
                  <a:srgbClr val="FFFFFF"/>
                </a:solidFill>
                <a:latin typeface="Verdana" pitchFamily="32" charset="0"/>
              </a:defRPr>
            </a:lvl1pPr>
          </a:lstStyle>
          <a:p>
            <a:endParaRPr lang="en-US"/>
          </a:p>
        </p:txBody>
      </p:sp>
      <p:sp>
        <p:nvSpPr>
          <p:cNvPr id="2052" name="Rectangle 4"/>
          <p:cNvSpPr>
            <a:spLocks noGrp="1" noChangeArrowheads="1"/>
          </p:cNvSpPr>
          <p:nvPr>
            <p:ph type="ftr"/>
          </p:nvPr>
        </p:nvSpPr>
        <p:spPr bwMode="auto">
          <a:xfrm>
            <a:off x="2286000" y="6629400"/>
            <a:ext cx="4868863"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 pos="3200400" algn="l"/>
                <a:tab pos="3657600" algn="l"/>
                <a:tab pos="4114800" algn="l"/>
                <a:tab pos="4572000" algn="l"/>
              </a:tabLst>
              <a:defRPr sz="1200">
                <a:solidFill>
                  <a:srgbClr val="FFFFFF"/>
                </a:solidFill>
                <a:latin typeface="Verdana" pitchFamily="32" charset="0"/>
              </a:defRPr>
            </a:lvl1pPr>
          </a:lstStyle>
          <a:p>
            <a:endParaRPr lang="en-US"/>
          </a:p>
        </p:txBody>
      </p:sp>
      <p:sp>
        <p:nvSpPr>
          <p:cNvPr id="2053" name="Rectangle 5"/>
          <p:cNvSpPr>
            <a:spLocks noGrp="1" noChangeArrowheads="1"/>
          </p:cNvSpPr>
          <p:nvPr>
            <p:ph type="sldNum"/>
          </p:nvPr>
        </p:nvSpPr>
        <p:spPr bwMode="auto">
          <a:xfrm>
            <a:off x="8077200" y="6629400"/>
            <a:ext cx="1058863"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Lst>
              <a:defRPr sz="1200">
                <a:solidFill>
                  <a:srgbClr val="FFFFFF"/>
                </a:solidFill>
                <a:latin typeface="Verdana" pitchFamily="32" charset="0"/>
              </a:defRPr>
            </a:lvl1pPr>
          </a:lstStyle>
          <a:p>
            <a:fld id="{98751B65-6E7D-4159-92DA-7E9716143C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fontAlgn="base">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9pPr>
    </p:titleStyle>
    <p:bodyStyle>
      <a:lvl1pPr marL="342900" indent="-342900" algn="l" defTabSz="457200" rtl="0" fontAlgn="base">
        <a:spcBef>
          <a:spcPts val="900"/>
        </a:spcBef>
        <a:spcAft>
          <a:spcPct val="0"/>
        </a:spcAft>
        <a:buClr>
          <a:srgbClr val="000000"/>
        </a:buClr>
        <a:buSzPct val="100000"/>
        <a:buFont typeface="Times New Roman" pitchFamily="16" charset="0"/>
        <a:defRPr sz="3600">
          <a:solidFill>
            <a:srgbClr val="FFFFFF"/>
          </a:solidFill>
          <a:latin typeface="+mn-lt"/>
          <a:ea typeface="+mn-ea"/>
          <a:cs typeface="+mn-cs"/>
        </a:defRPr>
      </a:lvl1pPr>
      <a:lvl2pPr marL="742950" indent="-285750" algn="l" defTabSz="457200" rtl="0" fontAlgn="base">
        <a:spcBef>
          <a:spcPts val="800"/>
        </a:spcBef>
        <a:spcAft>
          <a:spcPct val="0"/>
        </a:spcAft>
        <a:buClr>
          <a:srgbClr val="000000"/>
        </a:buClr>
        <a:buSzPct val="100000"/>
        <a:buFont typeface="Times New Roman" pitchFamily="16" charset="0"/>
        <a:defRPr sz="3200">
          <a:solidFill>
            <a:srgbClr val="FFFFFF"/>
          </a:solidFill>
          <a:latin typeface="+mn-lt"/>
          <a:ea typeface="+mn-ea"/>
        </a:defRPr>
      </a:lvl2pPr>
      <a:lvl3pPr marL="1143000" indent="-228600" algn="l" defTabSz="457200" rtl="0" fontAlgn="base">
        <a:spcBef>
          <a:spcPts val="700"/>
        </a:spcBef>
        <a:spcAft>
          <a:spcPct val="0"/>
        </a:spcAft>
        <a:buClr>
          <a:srgbClr val="000000"/>
        </a:buClr>
        <a:buSzPct val="100000"/>
        <a:buFont typeface="Times New Roman" pitchFamily="16" charset="0"/>
        <a:defRPr sz="2800">
          <a:solidFill>
            <a:srgbClr val="FFFFFF"/>
          </a:solidFill>
          <a:latin typeface="+mn-lt"/>
          <a:ea typeface="+mn-ea"/>
        </a:defRPr>
      </a:lvl3pPr>
      <a:lvl4pPr marL="16002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defRPr>
      </a:lvl4pPr>
      <a:lvl5pPr marL="20574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defRPr>
      </a:lvl5pPr>
      <a:lvl6pPr marL="25146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defRPr>
      </a:lvl6pPr>
      <a:lvl7pPr marL="29718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defRPr>
      </a:lvl7pPr>
      <a:lvl8pPr marL="3429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defRPr>
      </a:lvl8pPr>
      <a:lvl9pPr marL="38862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09C605-F627-4F21-ABBC-75B5FAF4236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40483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09C605-F627-4F21-ABBC-75B5FAF4236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258333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09C605-F627-4F21-ABBC-75B5FAF4236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798605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066800" y="274638"/>
            <a:ext cx="76120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8" name="Rectangle 2"/>
          <p:cNvSpPr>
            <a:spLocks noGrp="1" noChangeArrowheads="1"/>
          </p:cNvSpPr>
          <p:nvPr>
            <p:ph type="body" idx="1"/>
          </p:nvPr>
        </p:nvSpPr>
        <p:spPr bwMode="auto">
          <a:xfrm>
            <a:off x="1066800" y="1600200"/>
            <a:ext cx="76120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4099" name="Rectangle 3"/>
          <p:cNvSpPr>
            <a:spLocks noGrp="1" noChangeArrowheads="1"/>
          </p:cNvSpPr>
          <p:nvPr>
            <p:ph type="dt"/>
          </p:nvPr>
        </p:nvSpPr>
        <p:spPr bwMode="auto">
          <a:xfrm>
            <a:off x="304800" y="6381750"/>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lgn="ctr">
              <a:buClrTx/>
              <a:buSzPct val="45000"/>
              <a:buFontTx/>
              <a:buNone/>
              <a:tabLst>
                <a:tab pos="457200" algn="l"/>
                <a:tab pos="914400" algn="l"/>
                <a:tab pos="1371600" algn="l"/>
                <a:tab pos="1828800" algn="l"/>
              </a:tabLst>
              <a:defRPr sz="1400">
                <a:solidFill>
                  <a:srgbClr val="000000"/>
                </a:solidFill>
                <a:latin typeface="Times New Roman" pitchFamily="16" charset="0"/>
              </a:defRPr>
            </a:lvl1pPr>
          </a:lstStyle>
          <a:p>
            <a:endParaRPr lang="en-US"/>
          </a:p>
        </p:txBody>
      </p:sp>
      <p:sp>
        <p:nvSpPr>
          <p:cNvPr id="4100" name="Rectangle 4"/>
          <p:cNvSpPr>
            <a:spLocks noGrp="1" noChangeArrowheads="1"/>
          </p:cNvSpPr>
          <p:nvPr>
            <p:ph type="ftr"/>
          </p:nvPr>
        </p:nvSpPr>
        <p:spPr bwMode="auto">
          <a:xfrm>
            <a:off x="2514600" y="6381750"/>
            <a:ext cx="53260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lgn="ctr">
              <a:buClrTx/>
              <a:buSzPct val="45000"/>
              <a:buFontTx/>
              <a:buNone/>
              <a:tabLst>
                <a:tab pos="457200" algn="l"/>
                <a:tab pos="914400" algn="l"/>
                <a:tab pos="1371600" algn="l"/>
                <a:tab pos="1828800" algn="l"/>
                <a:tab pos="2286000" algn="l"/>
                <a:tab pos="2743200" algn="l"/>
                <a:tab pos="3200400" algn="l"/>
                <a:tab pos="3657600" algn="l"/>
                <a:tab pos="4114800" algn="l"/>
                <a:tab pos="4572000" algn="l"/>
                <a:tab pos="5029200" algn="l"/>
              </a:tabLst>
              <a:defRPr sz="1400">
                <a:solidFill>
                  <a:srgbClr val="000000"/>
                </a:solidFill>
                <a:latin typeface="Times New Roman" pitchFamily="16" charset="0"/>
              </a:defRPr>
            </a:lvl1pPr>
          </a:lstStyle>
          <a:p>
            <a:endParaRPr lang="en-US"/>
          </a:p>
        </p:txBody>
      </p:sp>
      <p:sp>
        <p:nvSpPr>
          <p:cNvPr id="4101" name="Rectangle 5"/>
          <p:cNvSpPr>
            <a:spLocks noGrp="1" noChangeArrowheads="1"/>
          </p:cNvSpPr>
          <p:nvPr>
            <p:ph type="sldNum"/>
          </p:nvPr>
        </p:nvSpPr>
        <p:spPr bwMode="auto">
          <a:xfrm>
            <a:off x="7924800" y="6381750"/>
            <a:ext cx="12112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Lst>
              <a:defRPr sz="2400">
                <a:solidFill>
                  <a:srgbClr val="660066"/>
                </a:solidFill>
                <a:latin typeface="Times New Roman" pitchFamily="16" charset="0"/>
              </a:defRPr>
            </a:lvl1pPr>
          </a:lstStyle>
          <a:p>
            <a:fld id="{8C570D4E-C678-4838-B4A2-72DD454EF1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Arial"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Arial"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Arial"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Arial"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Arial"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Arial"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Arial"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b="1">
          <a:solidFill>
            <a:srgbClr val="660066"/>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57200" y="277813"/>
            <a:ext cx="8221663"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6146" name="Rectangle 2"/>
          <p:cNvSpPr>
            <a:spLocks noGrp="1" noChangeArrowheads="1"/>
          </p:cNvSpPr>
          <p:nvPr>
            <p:ph type="body" idx="1"/>
          </p:nvPr>
        </p:nvSpPr>
        <p:spPr bwMode="auto">
          <a:xfrm>
            <a:off x="457200" y="1600200"/>
            <a:ext cx="8221663"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6147" name="Rectangle 3"/>
          <p:cNvSpPr>
            <a:spLocks noGrp="1" noChangeArrowheads="1"/>
          </p:cNvSpPr>
          <p:nvPr>
            <p:ph type="dt"/>
          </p:nvPr>
        </p:nvSpPr>
        <p:spPr bwMode="auto">
          <a:xfrm>
            <a:off x="457200" y="6243638"/>
            <a:ext cx="21256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200">
                <a:solidFill>
                  <a:srgbClr val="000000"/>
                </a:solidFill>
                <a:latin typeface="+mj-lt"/>
              </a:defRPr>
            </a:lvl1pPr>
          </a:lstStyle>
          <a:p>
            <a:endParaRPr lang="en-US"/>
          </a:p>
        </p:txBody>
      </p:sp>
      <p:sp>
        <p:nvSpPr>
          <p:cNvPr id="6148" name="Rectangle 4"/>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a:solidFill>
                  <a:srgbClr val="000000"/>
                </a:solidFill>
                <a:latin typeface="+mj-lt"/>
              </a:defRPr>
            </a:lvl1pPr>
          </a:lstStyle>
          <a:p>
            <a:endParaRPr lang="en-US"/>
          </a:p>
        </p:txBody>
      </p:sp>
      <p:sp>
        <p:nvSpPr>
          <p:cNvPr id="6149" name="Rectangle 5"/>
          <p:cNvSpPr>
            <a:spLocks noGrp="1" noChangeArrowheads="1"/>
          </p:cNvSpPr>
          <p:nvPr>
            <p:ph type="sldNum"/>
          </p:nvPr>
        </p:nvSpPr>
        <p:spPr bwMode="auto">
          <a:xfrm>
            <a:off x="6553200" y="6243638"/>
            <a:ext cx="21256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mj-lt"/>
              </a:defRPr>
            </a:lvl1pPr>
          </a:lstStyle>
          <a:p>
            <a:fld id="{4A519618-D899-4734-A7A5-ECC49130514C}" type="slidenum">
              <a:rPr lang="en-US"/>
              <a:pPr/>
              <a:t>‹#›</a:t>
            </a:fld>
            <a:endParaRPr lang="en-US"/>
          </a:p>
        </p:txBody>
      </p:sp>
      <p:sp>
        <p:nvSpPr>
          <p:cNvPr id="6150" name="Freeform 6"/>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80" cap="flat">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1" name="Line 7"/>
          <p:cNvSpPr>
            <a:spLocks noChangeShapeType="1"/>
          </p:cNvSpPr>
          <p:nvPr/>
        </p:nvSpPr>
        <p:spPr bwMode="auto">
          <a:xfrm>
            <a:off x="457200" y="6172200"/>
            <a:ext cx="8229600" cy="1588"/>
          </a:xfrm>
          <a:prstGeom prst="line">
            <a:avLst/>
          </a:prstGeom>
          <a:noFill/>
          <a:ln w="19080" cap="sq">
            <a:solidFill>
              <a:srgbClr val="CC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457200" rtl="0" fontAlgn="base">
        <a:spcBef>
          <a:spcPct val="0"/>
        </a:spcBef>
        <a:spcAft>
          <a:spcPct val="0"/>
        </a:spcAft>
        <a:buClr>
          <a:srgbClr val="000000"/>
        </a:buClr>
        <a:buSzPct val="100000"/>
        <a:buFont typeface="Times New Roman" pitchFamily="16" charset="0"/>
        <a:defRPr sz="4200">
          <a:solidFill>
            <a:srgbClr val="006633"/>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9pPr>
    </p:titleStyle>
    <p:bodyStyle>
      <a:lvl1pPr marL="342900" indent="-342900" algn="l" defTabSz="457200" rtl="0" fontAlgn="base">
        <a:spcBef>
          <a:spcPts val="750"/>
        </a:spcBef>
        <a:spcAft>
          <a:spcPct val="0"/>
        </a:spcAft>
        <a:buClr>
          <a:srgbClr val="000000"/>
        </a:buClr>
        <a:buSzPct val="100000"/>
        <a:buFont typeface="Times New Roman" pitchFamily="16" charset="0"/>
        <a:defRPr sz="3000">
          <a:solidFill>
            <a:srgbClr val="000000"/>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000000"/>
          </a:solidFill>
          <a:latin typeface="+mn-lt"/>
          <a:ea typeface="+mn-ea"/>
        </a:defRPr>
      </a:lvl2pPr>
      <a:lvl3pPr marL="1143000" indent="-228600" algn="l" defTabSz="457200" rtl="0" fontAlgn="base">
        <a:spcBef>
          <a:spcPts val="550"/>
        </a:spcBef>
        <a:spcAft>
          <a:spcPct val="0"/>
        </a:spcAft>
        <a:buClr>
          <a:srgbClr val="000000"/>
        </a:buClr>
        <a:buSzPct val="100000"/>
        <a:buFont typeface="Times New Roman" pitchFamily="16" charset="0"/>
        <a:defRPr sz="22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193" name="Group 1"/>
          <p:cNvGrpSpPr>
            <a:grpSpLocks/>
          </p:cNvGrpSpPr>
          <p:nvPr/>
        </p:nvGrpSpPr>
        <p:grpSpPr bwMode="auto">
          <a:xfrm>
            <a:off x="1071563" y="304800"/>
            <a:ext cx="7607300" cy="1098550"/>
            <a:chOff x="675" y="192"/>
            <a:chExt cx="4792" cy="692"/>
          </a:xfrm>
        </p:grpSpPr>
        <p:sp>
          <p:nvSpPr>
            <p:cNvPr id="8194" name="Oval 2"/>
            <p:cNvSpPr>
              <a:spLocks noChangeArrowheads="1"/>
            </p:cNvSpPr>
            <p:nvPr/>
          </p:nvSpPr>
          <p:spPr bwMode="auto">
            <a:xfrm flipH="1">
              <a:off x="3068" y="192"/>
              <a:ext cx="691" cy="691"/>
            </a:xfrm>
            <a:prstGeom prst="ellipse">
              <a:avLst/>
            </a:prstGeom>
            <a:solidFill>
              <a:srgbClr val="D9D8E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5" name="Oval 3"/>
            <p:cNvSpPr>
              <a:spLocks noChangeArrowheads="1"/>
            </p:cNvSpPr>
            <p:nvPr/>
          </p:nvSpPr>
          <p:spPr bwMode="auto">
            <a:xfrm flipH="1">
              <a:off x="4776" y="192"/>
              <a:ext cx="690" cy="691"/>
            </a:xfrm>
            <a:prstGeom prst="ellipse">
              <a:avLst/>
            </a:prstGeom>
            <a:solidFill>
              <a:srgbClr val="D9D8E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6" name="Oval 4"/>
            <p:cNvSpPr>
              <a:spLocks noChangeArrowheads="1"/>
            </p:cNvSpPr>
            <p:nvPr/>
          </p:nvSpPr>
          <p:spPr bwMode="auto">
            <a:xfrm flipH="1">
              <a:off x="675" y="193"/>
              <a:ext cx="690" cy="691"/>
            </a:xfrm>
            <a:prstGeom prst="ellipse">
              <a:avLst/>
            </a:prstGeom>
            <a:solidFill>
              <a:srgbClr val="D9D8E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7" name="Oval 5"/>
            <p:cNvSpPr>
              <a:spLocks noChangeArrowheads="1"/>
            </p:cNvSpPr>
            <p:nvPr/>
          </p:nvSpPr>
          <p:spPr bwMode="auto">
            <a:xfrm flipH="1">
              <a:off x="3983" y="192"/>
              <a:ext cx="690" cy="691"/>
            </a:xfrm>
            <a:prstGeom prst="ellipse">
              <a:avLst/>
            </a:prstGeom>
            <a:noFill/>
            <a:ln w="28440" cap="sq">
              <a:solidFill>
                <a:srgbClr val="D9D8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8" name="Oval 6"/>
            <p:cNvSpPr>
              <a:spLocks noChangeArrowheads="1"/>
            </p:cNvSpPr>
            <p:nvPr/>
          </p:nvSpPr>
          <p:spPr bwMode="auto">
            <a:xfrm flipH="1">
              <a:off x="1486" y="192"/>
              <a:ext cx="690" cy="691"/>
            </a:xfrm>
            <a:prstGeom prst="ellipse">
              <a:avLst/>
            </a:prstGeom>
            <a:noFill/>
            <a:ln w="28440" cap="sq">
              <a:solidFill>
                <a:srgbClr val="D9D8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8199" name="Rectangle 7"/>
          <p:cNvSpPr>
            <a:spLocks noGrp="1" noChangeArrowheads="1"/>
          </p:cNvSpPr>
          <p:nvPr>
            <p:ph type="body" idx="1"/>
          </p:nvPr>
        </p:nvSpPr>
        <p:spPr bwMode="auto">
          <a:xfrm>
            <a:off x="457200" y="1600200"/>
            <a:ext cx="8221663"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8200" name="Rectangle 8"/>
          <p:cNvSpPr>
            <a:spLocks noGrp="1" noChangeArrowheads="1"/>
          </p:cNvSpPr>
          <p:nvPr>
            <p:ph type="dt"/>
          </p:nvPr>
        </p:nvSpPr>
        <p:spPr bwMode="auto">
          <a:xfrm>
            <a:off x="457200" y="6248400"/>
            <a:ext cx="2125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buClrTx/>
              <a:buSzPct val="45000"/>
              <a:buFontTx/>
              <a:buNone/>
              <a:tabLst>
                <a:tab pos="457200" algn="l"/>
                <a:tab pos="914400" algn="l"/>
                <a:tab pos="1371600" algn="l"/>
                <a:tab pos="1828800" algn="l"/>
              </a:tabLst>
              <a:defRPr sz="1000">
                <a:solidFill>
                  <a:srgbClr val="000000"/>
                </a:solidFill>
                <a:latin typeface="Times New Roman" pitchFamily="16" charset="0"/>
              </a:defRPr>
            </a:lvl1pPr>
          </a:lstStyle>
          <a:p>
            <a:endParaRPr lang="en-US"/>
          </a:p>
        </p:txBody>
      </p:sp>
      <p:sp>
        <p:nvSpPr>
          <p:cNvPr id="8201" name="Rectangle 9"/>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lgn="ctr">
              <a:buClrTx/>
              <a:buSzPct val="45000"/>
              <a:buFontTx/>
              <a:buNone/>
              <a:tabLst>
                <a:tab pos="457200" algn="l"/>
                <a:tab pos="914400" algn="l"/>
                <a:tab pos="1371600" algn="l"/>
                <a:tab pos="1828800" algn="l"/>
                <a:tab pos="2286000" algn="l"/>
                <a:tab pos="2743200" algn="l"/>
              </a:tabLst>
              <a:defRPr sz="1000">
                <a:solidFill>
                  <a:srgbClr val="000000"/>
                </a:solidFill>
                <a:latin typeface="Times New Roman" pitchFamily="16" charset="0"/>
              </a:defRPr>
            </a:lvl1pPr>
          </a:lstStyle>
          <a:p>
            <a:endParaRPr lang="en-US"/>
          </a:p>
        </p:txBody>
      </p:sp>
      <p:sp>
        <p:nvSpPr>
          <p:cNvPr id="8202" name="Rectangle 10"/>
          <p:cNvSpPr>
            <a:spLocks noGrp="1" noChangeArrowheads="1"/>
          </p:cNvSpPr>
          <p:nvPr>
            <p:ph type="sldNum"/>
          </p:nvPr>
        </p:nvSpPr>
        <p:spPr bwMode="auto">
          <a:xfrm>
            <a:off x="6553200" y="6248400"/>
            <a:ext cx="2125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lgn="r">
              <a:buClrTx/>
              <a:buSzPct val="45000"/>
              <a:buFontTx/>
              <a:buNone/>
              <a:tabLst>
                <a:tab pos="457200" algn="l"/>
                <a:tab pos="914400" algn="l"/>
                <a:tab pos="1371600" algn="l"/>
                <a:tab pos="1828800" algn="l"/>
              </a:tabLst>
              <a:defRPr sz="1000">
                <a:solidFill>
                  <a:srgbClr val="000000"/>
                </a:solidFill>
                <a:latin typeface="Times New Roman" pitchFamily="16" charset="0"/>
              </a:defRPr>
            </a:lvl1pPr>
          </a:lstStyle>
          <a:p>
            <a:fld id="{B9735730-7882-48DA-B01E-1153BC8312C7}" type="slidenum">
              <a:rPr lang="en-US"/>
              <a:pPr/>
              <a:t>‹#›</a:t>
            </a:fld>
            <a:endParaRPr lang="en-US"/>
          </a:p>
        </p:txBody>
      </p:sp>
      <p:sp>
        <p:nvSpPr>
          <p:cNvPr id="8203" name="Rectangle 1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457200" rtl="0" fontAlgn="base">
        <a:spcBef>
          <a:spcPct val="0"/>
        </a:spcBef>
        <a:spcAft>
          <a:spcPct val="0"/>
        </a:spcAft>
        <a:buClr>
          <a:srgbClr val="000000"/>
        </a:buClr>
        <a:buSzPct val="100000"/>
        <a:buFont typeface="Times New Roman" pitchFamily="16" charset="0"/>
        <a:defRPr sz="38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675"/>
        </a:spcBef>
        <a:spcAft>
          <a:spcPct val="0"/>
        </a:spcAft>
        <a:buClr>
          <a:srgbClr val="000000"/>
        </a:buClr>
        <a:buSzPct val="100000"/>
        <a:buFont typeface="Times New Roman" pitchFamily="16" charset="0"/>
        <a:defRPr sz="2700">
          <a:solidFill>
            <a:srgbClr val="000000"/>
          </a:solidFill>
          <a:latin typeface="+mn-lt"/>
          <a:ea typeface="+mn-ea"/>
        </a:defRPr>
      </a:lvl2pPr>
      <a:lvl3pPr marL="1143000" indent="-228600" algn="l" defTabSz="457200" rtl="0" fontAlgn="base">
        <a:spcBef>
          <a:spcPts val="575"/>
        </a:spcBef>
        <a:spcAft>
          <a:spcPct val="0"/>
        </a:spcAft>
        <a:buClr>
          <a:srgbClr val="000000"/>
        </a:buClr>
        <a:buSzPct val="100000"/>
        <a:buFont typeface="Times New Roman" pitchFamily="16" charset="0"/>
        <a:defRPr sz="23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41" name="Group 1"/>
          <p:cNvGrpSpPr>
            <a:grpSpLocks/>
          </p:cNvGrpSpPr>
          <p:nvPr/>
        </p:nvGrpSpPr>
        <p:grpSpPr bwMode="auto">
          <a:xfrm>
            <a:off x="0" y="152400"/>
            <a:ext cx="8678863" cy="6088063"/>
            <a:chOff x="0" y="96"/>
            <a:chExt cx="5467" cy="3835"/>
          </a:xfrm>
        </p:grpSpPr>
        <p:sp>
          <p:nvSpPr>
            <p:cNvPr id="10242" name="AutoShape 2"/>
            <p:cNvSpPr>
              <a:spLocks noChangeArrowheads="1"/>
            </p:cNvSpPr>
            <p:nvPr/>
          </p:nvSpPr>
          <p:spPr bwMode="auto">
            <a:xfrm>
              <a:off x="240" y="336"/>
              <a:ext cx="5227" cy="3595"/>
            </a:xfrm>
            <a:prstGeom prst="roundRect">
              <a:avLst>
                <a:gd name="adj" fmla="val 13727"/>
              </a:avLst>
            </a:prstGeom>
            <a:noFill/>
            <a:ln w="50760" cap="sq">
              <a:solidFill>
                <a:srgbClr val="6699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3" name="AutoShape 3"/>
            <p:cNvSpPr>
              <a:spLocks noChangeArrowheads="1"/>
            </p:cNvSpPr>
            <p:nvPr/>
          </p:nvSpPr>
          <p:spPr bwMode="auto">
            <a:xfrm>
              <a:off x="0" y="96"/>
              <a:ext cx="5371" cy="763"/>
            </a:xfrm>
            <a:custGeom>
              <a:avLst/>
              <a:gdLst>
                <a:gd name="G0" fmla="+- 1000 0 0"/>
                <a:gd name="G1" fmla="+- 1000 0 0"/>
                <a:gd name="G2" fmla="+- G0 0 G1"/>
                <a:gd name="G3" fmla="*/ G1 1 2"/>
                <a:gd name="G4" fmla="+- G0 0 G3"/>
                <a:gd name="T0" fmla="*/ 0 w 1000"/>
                <a:gd name="T1" fmla="*/ 0 h 1000"/>
                <a:gd name="T2" fmla="*/ 6538 w 1000"/>
                <a:gd name="T3" fmla="*/ 0 h 1000"/>
                <a:gd name="T4" fmla="*/ 7039 w 1000"/>
                <a:gd name="T5" fmla="*/ 500 h 1000"/>
                <a:gd name="T6" fmla="*/ 6539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39" h="1000">
                  <a:moveTo>
                    <a:pt x="0" y="0"/>
                  </a:moveTo>
                  <a:lnTo>
                    <a:pt x="6538" y="0"/>
                  </a:lnTo>
                  <a:cubicBezTo>
                    <a:pt x="6815" y="0"/>
                    <a:pt x="7039" y="223"/>
                    <a:pt x="7039" y="500"/>
                  </a:cubicBezTo>
                  <a:cubicBezTo>
                    <a:pt x="7039" y="776"/>
                    <a:pt x="6815" y="999"/>
                    <a:pt x="6539" y="1000"/>
                  </a:cubicBezTo>
                  <a:lnTo>
                    <a:pt x="0" y="1000"/>
                  </a:lnTo>
                  <a:close/>
                </a:path>
              </a:pathLst>
            </a:custGeom>
            <a:solidFill>
              <a:srgbClr val="6666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4" name="Line 4"/>
            <p:cNvSpPr>
              <a:spLocks noChangeShapeType="1"/>
            </p:cNvSpPr>
            <p:nvPr/>
          </p:nvSpPr>
          <p:spPr bwMode="auto">
            <a:xfrm>
              <a:off x="0" y="768"/>
              <a:ext cx="5083" cy="0"/>
            </a:xfrm>
            <a:prstGeom prst="line">
              <a:avLst/>
            </a:prstGeom>
            <a:noFill/>
            <a:ln w="381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245" name="Rectangle 5"/>
          <p:cNvSpPr>
            <a:spLocks noGrp="1" noChangeArrowheads="1"/>
          </p:cNvSpPr>
          <p:nvPr>
            <p:ph type="title"/>
          </p:nvPr>
        </p:nvSpPr>
        <p:spPr bwMode="auto">
          <a:xfrm>
            <a:off x="195263" y="228600"/>
            <a:ext cx="8007350"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46" name="Rectangle 6"/>
          <p:cNvSpPr>
            <a:spLocks noGrp="1" noChangeArrowheads="1"/>
          </p:cNvSpPr>
          <p:nvPr>
            <p:ph type="body" idx="1"/>
          </p:nvPr>
        </p:nvSpPr>
        <p:spPr bwMode="auto">
          <a:xfrm>
            <a:off x="609600" y="1600200"/>
            <a:ext cx="7916863" cy="441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47" name="Rectangle 7"/>
          <p:cNvSpPr>
            <a:spLocks noGrp="1" noChangeArrowheads="1"/>
          </p:cNvSpPr>
          <p:nvPr>
            <p:ph type="dt"/>
          </p:nvPr>
        </p:nvSpPr>
        <p:spPr bwMode="auto">
          <a:xfrm>
            <a:off x="457200" y="6248400"/>
            <a:ext cx="2125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09550">
              <a:buClrTx/>
              <a:buSzPct val="45000"/>
              <a:buFontTx/>
              <a:buNone/>
              <a:tabLst>
                <a:tab pos="457200" algn="l"/>
                <a:tab pos="914400" algn="l"/>
                <a:tab pos="1371600" algn="l"/>
                <a:tab pos="1828800" algn="l"/>
              </a:tabLst>
              <a:defRPr sz="1200">
                <a:solidFill>
                  <a:srgbClr val="000000"/>
                </a:solidFill>
                <a:latin typeface="Times New Roman" pitchFamily="16" charset="0"/>
              </a:defRPr>
            </a:lvl1pPr>
          </a:lstStyle>
          <a:p>
            <a:endParaRPr lang="en-US"/>
          </a:p>
        </p:txBody>
      </p:sp>
      <p:sp>
        <p:nvSpPr>
          <p:cNvPr id="10248" name="Rectangle 8"/>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09550" algn="ctr">
              <a:buClrTx/>
              <a:buSzPct val="45000"/>
              <a:buFontTx/>
              <a:buNone/>
              <a:tabLst>
                <a:tab pos="457200" algn="l"/>
                <a:tab pos="914400" algn="l"/>
                <a:tab pos="1371600" algn="l"/>
                <a:tab pos="1828800" algn="l"/>
                <a:tab pos="2286000" algn="l"/>
                <a:tab pos="2743200" algn="l"/>
              </a:tabLst>
              <a:defRPr sz="1200">
                <a:solidFill>
                  <a:srgbClr val="000000"/>
                </a:solidFill>
                <a:latin typeface="Times New Roman" pitchFamily="16" charset="0"/>
              </a:defRPr>
            </a:lvl1pPr>
          </a:lstStyle>
          <a:p>
            <a:endParaRPr lang="en-US"/>
          </a:p>
        </p:txBody>
      </p:sp>
      <p:sp>
        <p:nvSpPr>
          <p:cNvPr id="10249" name="Rectangle 9"/>
          <p:cNvSpPr>
            <a:spLocks noGrp="1" noChangeArrowheads="1"/>
          </p:cNvSpPr>
          <p:nvPr>
            <p:ph type="sldNum"/>
          </p:nvPr>
        </p:nvSpPr>
        <p:spPr bwMode="auto">
          <a:xfrm>
            <a:off x="6553200" y="6248400"/>
            <a:ext cx="2125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Arial Black" pitchFamily="32" charset="0"/>
              </a:defRPr>
            </a:lvl1pPr>
          </a:lstStyle>
          <a:p>
            <a:fld id="{37326FBB-44E2-4C43-BC78-B53D5C3FEC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457200" rtl="0" fontAlgn="base">
        <a:spcBef>
          <a:spcPct val="0"/>
        </a:spcBef>
        <a:spcAft>
          <a:spcPct val="0"/>
        </a:spcAft>
        <a:buClr>
          <a:srgbClr val="000000"/>
        </a:buClr>
        <a:buSzPct val="100000"/>
        <a:buFont typeface="Times New Roman" pitchFamily="16" charset="0"/>
        <a:defRPr sz="4200">
          <a:solidFill>
            <a:srgbClr val="FFFF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200">
          <a:solidFill>
            <a:srgbClr val="FFFFFF"/>
          </a:solidFill>
          <a:latin typeface="Arial"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200">
          <a:solidFill>
            <a:srgbClr val="FFFFFF"/>
          </a:solidFill>
          <a:latin typeface="Arial"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200">
          <a:solidFill>
            <a:srgbClr val="FFFFFF"/>
          </a:solidFill>
          <a:latin typeface="Arial"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200">
          <a:solidFill>
            <a:srgbClr val="FFFFFF"/>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200">
          <a:solidFill>
            <a:srgbClr val="FFFFFF"/>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200">
          <a:solidFill>
            <a:srgbClr val="FFFFFF"/>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200">
          <a:solidFill>
            <a:srgbClr val="FFFFFF"/>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200">
          <a:solidFill>
            <a:srgbClr val="FFFFFF"/>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457200" y="533400"/>
            <a:ext cx="8221663"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2290" name="Rectangle 2"/>
          <p:cNvSpPr>
            <a:spLocks noGrp="1" noChangeArrowheads="1"/>
          </p:cNvSpPr>
          <p:nvPr>
            <p:ph type="body" idx="1"/>
          </p:nvPr>
        </p:nvSpPr>
        <p:spPr bwMode="auto">
          <a:xfrm>
            <a:off x="457200" y="1828800"/>
            <a:ext cx="8221663" cy="429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2291" name="Rectangle 3"/>
          <p:cNvSpPr>
            <a:spLocks noGrp="1" noChangeArrowheads="1"/>
          </p:cNvSpPr>
          <p:nvPr>
            <p:ph type="dt"/>
          </p:nvPr>
        </p:nvSpPr>
        <p:spPr bwMode="auto">
          <a:xfrm>
            <a:off x="457200" y="6248400"/>
            <a:ext cx="16684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buClrTx/>
              <a:buSzPct val="45000"/>
              <a:buFontTx/>
              <a:buNone/>
              <a:tabLst>
                <a:tab pos="457200" algn="l"/>
                <a:tab pos="914400" algn="l"/>
                <a:tab pos="1371600" algn="l"/>
              </a:tabLst>
              <a:defRPr sz="1000">
                <a:solidFill>
                  <a:srgbClr val="000000"/>
                </a:solidFill>
                <a:latin typeface="+mn-lt"/>
              </a:defRPr>
            </a:lvl1pPr>
          </a:lstStyle>
          <a:p>
            <a:endParaRPr lang="en-US"/>
          </a:p>
        </p:txBody>
      </p:sp>
      <p:sp>
        <p:nvSpPr>
          <p:cNvPr id="12292" name="Rectangle 4"/>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lgn="ctr">
              <a:buClrTx/>
              <a:buSzPct val="45000"/>
              <a:buFontTx/>
              <a:buNone/>
              <a:tabLst>
                <a:tab pos="457200" algn="l"/>
                <a:tab pos="914400" algn="l"/>
                <a:tab pos="1371600" algn="l"/>
                <a:tab pos="1828800" algn="l"/>
                <a:tab pos="2286000" algn="l"/>
                <a:tab pos="2743200" algn="l"/>
              </a:tabLst>
              <a:defRPr sz="1000">
                <a:solidFill>
                  <a:srgbClr val="000000"/>
                </a:solidFill>
                <a:latin typeface="+mn-lt"/>
              </a:defRPr>
            </a:lvl1pPr>
          </a:lstStyle>
          <a:p>
            <a:endParaRPr lang="en-US"/>
          </a:p>
        </p:txBody>
      </p:sp>
      <p:sp>
        <p:nvSpPr>
          <p:cNvPr id="12293" name="Rectangle 5"/>
          <p:cNvSpPr>
            <a:spLocks noGrp="1" noChangeArrowheads="1"/>
          </p:cNvSpPr>
          <p:nvPr>
            <p:ph type="sldNum"/>
          </p:nvPr>
        </p:nvSpPr>
        <p:spPr bwMode="auto">
          <a:xfrm>
            <a:off x="67818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lgn="r">
              <a:buClrTx/>
              <a:buSzPct val="45000"/>
              <a:buFontTx/>
              <a:buNone/>
              <a:tabLst>
                <a:tab pos="457200" algn="l"/>
                <a:tab pos="914400" algn="l"/>
                <a:tab pos="1371600" algn="l"/>
                <a:tab pos="1828800" algn="l"/>
              </a:tabLst>
              <a:defRPr sz="1000">
                <a:solidFill>
                  <a:srgbClr val="000000"/>
                </a:solidFill>
                <a:latin typeface="+mn-lt"/>
              </a:defRPr>
            </a:lvl1pPr>
          </a:lstStyle>
          <a:p>
            <a:fld id="{42D2BC45-E7E4-4EFD-AA97-743DEEDFBE15}" type="slidenum">
              <a:rPr lang="en-US"/>
              <a:pPr/>
              <a:t>‹#›</a:t>
            </a:fld>
            <a:endParaRPr lang="en-US"/>
          </a:p>
        </p:txBody>
      </p:sp>
      <p:grpSp>
        <p:nvGrpSpPr>
          <p:cNvPr id="12294" name="Group 6"/>
          <p:cNvGrpSpPr>
            <a:grpSpLocks/>
          </p:cNvGrpSpPr>
          <p:nvPr/>
        </p:nvGrpSpPr>
        <p:grpSpPr bwMode="auto">
          <a:xfrm>
            <a:off x="279400" y="152400"/>
            <a:ext cx="8678863" cy="1592263"/>
            <a:chOff x="176" y="96"/>
            <a:chExt cx="5467" cy="1003"/>
          </a:xfrm>
        </p:grpSpPr>
        <p:sp>
          <p:nvSpPr>
            <p:cNvPr id="12295" name="Line 7"/>
            <p:cNvSpPr>
              <a:spLocks noChangeShapeType="1"/>
            </p:cNvSpPr>
            <p:nvPr/>
          </p:nvSpPr>
          <p:spPr bwMode="auto">
            <a:xfrm flipH="1">
              <a:off x="283" y="1100"/>
              <a:ext cx="5237" cy="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6" name="Rectangle 8"/>
            <p:cNvSpPr>
              <a:spLocks noChangeArrowheads="1"/>
            </p:cNvSpPr>
            <p:nvPr/>
          </p:nvSpPr>
          <p:spPr bwMode="auto">
            <a:xfrm>
              <a:off x="5504" y="96"/>
              <a:ext cx="139" cy="139"/>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7" name="Rectangle 9"/>
            <p:cNvSpPr>
              <a:spLocks noChangeArrowheads="1"/>
            </p:cNvSpPr>
            <p:nvPr/>
          </p:nvSpPr>
          <p:spPr bwMode="auto">
            <a:xfrm>
              <a:off x="176" y="96"/>
              <a:ext cx="5321" cy="139"/>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8" name="Rectangle 10"/>
            <p:cNvSpPr>
              <a:spLocks noChangeArrowheads="1"/>
            </p:cNvSpPr>
            <p:nvPr/>
          </p:nvSpPr>
          <p:spPr bwMode="auto">
            <a:xfrm>
              <a:off x="176" y="240"/>
              <a:ext cx="5321" cy="83"/>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9" name="Rectangle 11"/>
            <p:cNvSpPr>
              <a:spLocks noChangeArrowheads="1"/>
            </p:cNvSpPr>
            <p:nvPr/>
          </p:nvSpPr>
          <p:spPr bwMode="auto">
            <a:xfrm>
              <a:off x="5504" y="241"/>
              <a:ext cx="139" cy="81"/>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457200" rtl="0" fontAlgn="base">
        <a:spcBef>
          <a:spcPct val="0"/>
        </a:spcBef>
        <a:spcAft>
          <a:spcPct val="0"/>
        </a:spcAft>
        <a:buClr>
          <a:srgbClr val="000000"/>
        </a:buClr>
        <a:buSzPct val="100000"/>
        <a:buFont typeface="Times New Roman" pitchFamily="16" charset="0"/>
        <a:defRPr sz="4400">
          <a:solidFill>
            <a:srgbClr val="42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grpSp>
        <p:nvGrpSpPr>
          <p:cNvPr id="14337" name="Group 1"/>
          <p:cNvGrpSpPr>
            <a:grpSpLocks/>
          </p:cNvGrpSpPr>
          <p:nvPr/>
        </p:nvGrpSpPr>
        <p:grpSpPr bwMode="auto">
          <a:xfrm>
            <a:off x="0" y="0"/>
            <a:ext cx="8678863" cy="4868863"/>
            <a:chOff x="0" y="0"/>
            <a:chExt cx="5467" cy="3067"/>
          </a:xfrm>
        </p:grpSpPr>
        <p:sp>
          <p:nvSpPr>
            <p:cNvPr id="14338" name="Rectangle 2"/>
            <p:cNvSpPr>
              <a:spLocks noChangeArrowheads="1"/>
            </p:cNvSpPr>
            <p:nvPr/>
          </p:nvSpPr>
          <p:spPr bwMode="auto">
            <a:xfrm>
              <a:off x="0" y="0"/>
              <a:ext cx="379" cy="3067"/>
            </a:xfrm>
            <a:prstGeom prst="rect">
              <a:avLst/>
            </a:prstGeom>
            <a:solidFill>
              <a:srgbClr val="CCCC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4339" name="Group 3"/>
            <p:cNvGrpSpPr>
              <a:grpSpLocks/>
            </p:cNvGrpSpPr>
            <p:nvPr/>
          </p:nvGrpSpPr>
          <p:grpSpPr bwMode="auto">
            <a:xfrm>
              <a:off x="240" y="893"/>
              <a:ext cx="5227" cy="110"/>
              <a:chOff x="240" y="893"/>
              <a:chExt cx="5227" cy="110"/>
            </a:xfrm>
          </p:grpSpPr>
          <p:sp>
            <p:nvSpPr>
              <p:cNvPr id="14340" name="Rectangle 4"/>
              <p:cNvSpPr>
                <a:spLocks noChangeArrowheads="1"/>
              </p:cNvSpPr>
              <p:nvPr/>
            </p:nvSpPr>
            <p:spPr bwMode="auto">
              <a:xfrm>
                <a:off x="4320" y="893"/>
                <a:ext cx="1147" cy="110"/>
              </a:xfrm>
              <a:prstGeom prst="rect">
                <a:avLst/>
              </a:prstGeom>
              <a:solidFill>
                <a:srgbClr val="B2B2B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1" name="Line 5"/>
              <p:cNvSpPr>
                <a:spLocks noChangeShapeType="1"/>
              </p:cNvSpPr>
              <p:nvPr/>
            </p:nvSpPr>
            <p:spPr bwMode="auto">
              <a:xfrm>
                <a:off x="240" y="941"/>
                <a:ext cx="5227" cy="0"/>
              </a:xfrm>
              <a:prstGeom prst="line">
                <a:avLst/>
              </a:prstGeom>
              <a:noFill/>
              <a:ln w="19080" cap="sq">
                <a:solidFill>
                  <a:srgbClr val="33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4342" name="Rectangle 6"/>
          <p:cNvSpPr>
            <a:spLocks noGrp="1" noChangeArrowheads="1"/>
          </p:cNvSpPr>
          <p:nvPr>
            <p:ph type="title"/>
          </p:nvPr>
        </p:nvSpPr>
        <p:spPr bwMode="auto">
          <a:xfrm>
            <a:off x="914400" y="277813"/>
            <a:ext cx="77644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4343" name="Rectangle 7"/>
          <p:cNvSpPr>
            <a:spLocks noGrp="1" noChangeArrowheads="1"/>
          </p:cNvSpPr>
          <p:nvPr>
            <p:ph type="body" idx="1"/>
          </p:nvPr>
        </p:nvSpPr>
        <p:spPr bwMode="auto">
          <a:xfrm>
            <a:off x="914400" y="1600200"/>
            <a:ext cx="7764463"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4344" name="Rectangle 8"/>
          <p:cNvSpPr>
            <a:spLocks noGrp="1" noChangeArrowheads="1"/>
          </p:cNvSpPr>
          <p:nvPr>
            <p:ph type="dt"/>
          </p:nvPr>
        </p:nvSpPr>
        <p:spPr bwMode="auto">
          <a:xfrm>
            <a:off x="914400" y="6251575"/>
            <a:ext cx="19732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buClrTx/>
              <a:buSzPct val="45000"/>
              <a:buFontTx/>
              <a:buNone/>
              <a:tabLst>
                <a:tab pos="457200" algn="l"/>
                <a:tab pos="914400" algn="l"/>
                <a:tab pos="1371600" algn="l"/>
                <a:tab pos="1828800" algn="l"/>
              </a:tabLst>
              <a:defRPr sz="1000">
                <a:solidFill>
                  <a:srgbClr val="000000"/>
                </a:solidFill>
                <a:latin typeface="+mj-lt"/>
              </a:defRPr>
            </a:lvl1pPr>
          </a:lstStyle>
          <a:p>
            <a:endParaRPr lang="en-US"/>
          </a:p>
        </p:txBody>
      </p:sp>
      <p:sp>
        <p:nvSpPr>
          <p:cNvPr id="14345" name="Rectangle 9"/>
          <p:cNvSpPr>
            <a:spLocks noGrp="1" noChangeArrowheads="1"/>
          </p:cNvSpPr>
          <p:nvPr>
            <p:ph type="ftr"/>
          </p:nvPr>
        </p:nvSpPr>
        <p:spPr bwMode="auto">
          <a:xfrm>
            <a:off x="3352800" y="62484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lgn="ctr">
              <a:buClrTx/>
              <a:buSzPct val="45000"/>
              <a:buFontTx/>
              <a:buNone/>
              <a:tabLst>
                <a:tab pos="457200" algn="l"/>
                <a:tab pos="914400" algn="l"/>
                <a:tab pos="1371600" algn="l"/>
                <a:tab pos="1828800" algn="l"/>
                <a:tab pos="2286000" algn="l"/>
                <a:tab pos="2743200" algn="l"/>
              </a:tabLst>
              <a:defRPr sz="1000">
                <a:solidFill>
                  <a:srgbClr val="000000"/>
                </a:solidFill>
                <a:latin typeface="+mj-lt"/>
              </a:defRPr>
            </a:lvl1pPr>
          </a:lstStyle>
          <a:p>
            <a:endParaRPr lang="en-US"/>
          </a:p>
        </p:txBody>
      </p:sp>
      <p:sp>
        <p:nvSpPr>
          <p:cNvPr id="14346" name="Rectangle 10"/>
          <p:cNvSpPr>
            <a:spLocks noGrp="1" noChangeArrowheads="1"/>
          </p:cNvSpPr>
          <p:nvPr>
            <p:ph type="sldNum"/>
          </p:nvPr>
        </p:nvSpPr>
        <p:spPr bwMode="auto">
          <a:xfrm>
            <a:off x="67818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9550" algn="r">
              <a:buClrTx/>
              <a:buSzPct val="45000"/>
              <a:buFontTx/>
              <a:buNone/>
              <a:tabLst>
                <a:tab pos="457200" algn="l"/>
                <a:tab pos="914400" algn="l"/>
                <a:tab pos="1371600" algn="l"/>
                <a:tab pos="1828800" algn="l"/>
              </a:tabLst>
              <a:defRPr sz="1000">
                <a:solidFill>
                  <a:srgbClr val="000000"/>
                </a:solidFill>
                <a:latin typeface="+mj-lt"/>
              </a:defRPr>
            </a:lvl1pPr>
          </a:lstStyle>
          <a:p>
            <a:fld id="{8E0AE03F-318C-49BC-B600-009299FF8A82}" type="slidenum">
              <a:rPr lang="en-US"/>
              <a:pPr/>
              <a:t>‹#›</a:t>
            </a:fld>
            <a:endParaRPr lang="en-US"/>
          </a:p>
        </p:txBody>
      </p:sp>
      <p:sp>
        <p:nvSpPr>
          <p:cNvPr id="14347" name="Line 11"/>
          <p:cNvSpPr>
            <a:spLocks noChangeShapeType="1"/>
          </p:cNvSpPr>
          <p:nvPr/>
        </p:nvSpPr>
        <p:spPr bwMode="auto">
          <a:xfrm>
            <a:off x="0" y="4876800"/>
            <a:ext cx="609600" cy="1588"/>
          </a:xfrm>
          <a:prstGeom prst="line">
            <a:avLst/>
          </a:prstGeom>
          <a:noFill/>
          <a:ln w="44280" cap="sq">
            <a:solidFill>
              <a:srgbClr val="33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54" r:id="rId12"/>
    <p:sldLayoutId id="2147483855" r:id="rId13"/>
    <p:sldLayoutId id="2147483856" r:id="rId14"/>
  </p:sldLayoutIdLst>
  <p:txStyles>
    <p:titleStyle>
      <a:lvl1pPr algn="l" defTabSz="457200" rtl="0" fontAlgn="base">
        <a:spcBef>
          <a:spcPct val="0"/>
        </a:spcBef>
        <a:spcAft>
          <a:spcPct val="0"/>
        </a:spcAft>
        <a:buClr>
          <a:srgbClr val="000000"/>
        </a:buClr>
        <a:buSzPct val="100000"/>
        <a:buFont typeface="Times New Roman" pitchFamily="16" charset="0"/>
        <a:defRPr sz="4200">
          <a:solidFill>
            <a:srgbClr val="330033"/>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ea typeface="Microsoft YaHei" charset="-122"/>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000000"/>
          </a:solidFill>
          <a:latin typeface="+mn-lt"/>
          <a:ea typeface="+mn-ea"/>
        </a:defRPr>
      </a:lvl2pPr>
      <a:lvl3pPr marL="1143000" indent="-228600" algn="l" defTabSz="457200" rtl="0" fontAlgn="base">
        <a:spcBef>
          <a:spcPts val="575"/>
        </a:spcBef>
        <a:spcAft>
          <a:spcPct val="0"/>
        </a:spcAft>
        <a:buClr>
          <a:srgbClr val="000000"/>
        </a:buClr>
        <a:buSzPct val="100000"/>
        <a:buFont typeface="Times New Roman" pitchFamily="16" charset="0"/>
        <a:defRPr sz="23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385" name="Group 1"/>
          <p:cNvGrpSpPr>
            <a:grpSpLocks/>
          </p:cNvGrpSpPr>
          <p:nvPr/>
        </p:nvGrpSpPr>
        <p:grpSpPr bwMode="auto">
          <a:xfrm>
            <a:off x="-550863" y="-469900"/>
            <a:ext cx="3521076" cy="7369175"/>
            <a:chOff x="-347" y="-296"/>
            <a:chExt cx="2218" cy="4642"/>
          </a:xfrm>
        </p:grpSpPr>
        <p:sp>
          <p:nvSpPr>
            <p:cNvPr id="16386" name="Freeform 2"/>
            <p:cNvSpPr>
              <a:spLocks noChangeArrowheads="1"/>
            </p:cNvSpPr>
            <p:nvPr/>
          </p:nvSpPr>
          <p:spPr bwMode="auto">
            <a:xfrm>
              <a:off x="-55" y="3203"/>
              <a:ext cx="481" cy="841"/>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rgbClr val="F2DFFD">
                <a:alpha val="50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6387" name="Group 3"/>
            <p:cNvGrpSpPr>
              <a:grpSpLocks/>
            </p:cNvGrpSpPr>
            <p:nvPr/>
          </p:nvGrpSpPr>
          <p:grpSpPr bwMode="auto">
            <a:xfrm>
              <a:off x="-111" y="2226"/>
              <a:ext cx="906" cy="706"/>
              <a:chOff x="-111" y="2226"/>
              <a:chExt cx="906" cy="706"/>
            </a:xfrm>
          </p:grpSpPr>
          <p:sp>
            <p:nvSpPr>
              <p:cNvPr id="16388" name="Freeform 4"/>
              <p:cNvSpPr>
                <a:spLocks noChangeArrowheads="1"/>
              </p:cNvSpPr>
              <p:nvPr/>
            </p:nvSpPr>
            <p:spPr bwMode="auto">
              <a:xfrm rot="14940000" flipH="1">
                <a:off x="-56" y="2244"/>
                <a:ext cx="220" cy="265"/>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9" name="Freeform 5"/>
              <p:cNvSpPr>
                <a:spLocks noChangeArrowheads="1"/>
              </p:cNvSpPr>
              <p:nvPr/>
            </p:nvSpPr>
            <p:spPr bwMode="auto">
              <a:xfrm rot="14940000" flipH="1">
                <a:off x="106" y="2604"/>
                <a:ext cx="382" cy="220"/>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0" name="Freeform 6"/>
              <p:cNvSpPr>
                <a:spLocks noChangeArrowheads="1"/>
              </p:cNvSpPr>
              <p:nvPr/>
            </p:nvSpPr>
            <p:spPr bwMode="auto">
              <a:xfrm rot="14940000" flipH="1">
                <a:off x="473" y="2453"/>
                <a:ext cx="399" cy="108"/>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6391" name="Freeform 7"/>
            <p:cNvSpPr>
              <a:spLocks noChangeArrowheads="1"/>
            </p:cNvSpPr>
            <p:nvPr/>
          </p:nvSpPr>
          <p:spPr bwMode="auto">
            <a:xfrm>
              <a:off x="43" y="1593"/>
              <a:ext cx="726" cy="805"/>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rgbClr val="EBF7FF">
                <a:alpha val="50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6392" name="Group 8"/>
            <p:cNvGrpSpPr>
              <a:grpSpLocks/>
            </p:cNvGrpSpPr>
            <p:nvPr/>
          </p:nvGrpSpPr>
          <p:grpSpPr bwMode="auto">
            <a:xfrm>
              <a:off x="-347" y="1208"/>
              <a:ext cx="2218" cy="2359"/>
              <a:chOff x="-347" y="1208"/>
              <a:chExt cx="2218" cy="2359"/>
            </a:xfrm>
          </p:grpSpPr>
          <p:sp>
            <p:nvSpPr>
              <p:cNvPr id="16393" name="Freeform 9"/>
              <p:cNvSpPr>
                <a:spLocks noChangeArrowheads="1"/>
              </p:cNvSpPr>
              <p:nvPr/>
            </p:nvSpPr>
            <p:spPr bwMode="auto">
              <a:xfrm rot="780000" flipH="1">
                <a:off x="-55" y="1281"/>
                <a:ext cx="729" cy="75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rgbClr val="EBF7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4" name="Freeform 10"/>
              <p:cNvSpPr>
                <a:spLocks noChangeArrowheads="1"/>
              </p:cNvSpPr>
              <p:nvPr/>
            </p:nvSpPr>
            <p:spPr bwMode="auto">
              <a:xfrm rot="780000" flipH="1">
                <a:off x="-269" y="1388"/>
                <a:ext cx="609" cy="76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rgbClr val="EBF7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5" name="Freeform 11"/>
              <p:cNvSpPr>
                <a:spLocks noChangeArrowheads="1"/>
              </p:cNvSpPr>
              <p:nvPr/>
            </p:nvSpPr>
            <p:spPr bwMode="auto">
              <a:xfrm rot="780000" flipH="1">
                <a:off x="-76" y="1547"/>
                <a:ext cx="211" cy="38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rgbClr val="EBF7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6" name="Freeform 12"/>
              <p:cNvSpPr>
                <a:spLocks noChangeArrowheads="1"/>
              </p:cNvSpPr>
              <p:nvPr/>
            </p:nvSpPr>
            <p:spPr bwMode="auto">
              <a:xfrm rot="780000" flipH="1">
                <a:off x="320" y="2107"/>
                <a:ext cx="194" cy="228"/>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rgbClr val="EBF7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7" name="Freeform 13"/>
              <p:cNvSpPr>
                <a:spLocks noChangeArrowheads="1"/>
              </p:cNvSpPr>
              <p:nvPr/>
            </p:nvSpPr>
            <p:spPr bwMode="auto">
              <a:xfrm rot="780000" flipH="1">
                <a:off x="261" y="2154"/>
                <a:ext cx="45" cy="132"/>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rgbClr val="EBF7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6398" name="Group 14"/>
              <p:cNvGrpSpPr>
                <a:grpSpLocks/>
              </p:cNvGrpSpPr>
              <p:nvPr/>
            </p:nvGrpSpPr>
            <p:grpSpPr bwMode="auto">
              <a:xfrm>
                <a:off x="49" y="1406"/>
                <a:ext cx="1822" cy="2161"/>
                <a:chOff x="49" y="1406"/>
                <a:chExt cx="1822" cy="2161"/>
              </a:xfrm>
            </p:grpSpPr>
            <p:sp>
              <p:nvSpPr>
                <p:cNvPr id="16399" name="Freeform 15"/>
                <p:cNvSpPr>
                  <a:spLocks noChangeArrowheads="1"/>
                </p:cNvSpPr>
                <p:nvPr/>
              </p:nvSpPr>
              <p:spPr bwMode="auto">
                <a:xfrm rot="7140000" flipH="1">
                  <a:off x="388" y="1391"/>
                  <a:ext cx="645" cy="1158"/>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rgbClr val="EBF7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0" name="Freeform 16"/>
                <p:cNvSpPr>
                  <a:spLocks noChangeArrowheads="1"/>
                </p:cNvSpPr>
                <p:nvPr/>
              </p:nvSpPr>
              <p:spPr bwMode="auto">
                <a:xfrm rot="7140000" flipH="1">
                  <a:off x="1485" y="2655"/>
                  <a:ext cx="144" cy="473"/>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rgbClr val="EBF7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1" name="Freeform 17"/>
                <p:cNvSpPr>
                  <a:spLocks noChangeArrowheads="1"/>
                </p:cNvSpPr>
                <p:nvPr/>
              </p:nvSpPr>
              <p:spPr bwMode="auto">
                <a:xfrm rot="7140000" flipH="1">
                  <a:off x="1641" y="3395"/>
                  <a:ext cx="266" cy="74"/>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rgbClr val="EBF7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6402" name="Group 18"/>
            <p:cNvGrpSpPr>
              <a:grpSpLocks/>
            </p:cNvGrpSpPr>
            <p:nvPr/>
          </p:nvGrpSpPr>
          <p:grpSpPr bwMode="auto">
            <a:xfrm>
              <a:off x="122" y="3777"/>
              <a:ext cx="702" cy="569"/>
              <a:chOff x="122" y="3777"/>
              <a:chExt cx="702" cy="569"/>
            </a:xfrm>
          </p:grpSpPr>
          <p:sp>
            <p:nvSpPr>
              <p:cNvPr id="16403" name="Freeform 19"/>
              <p:cNvSpPr>
                <a:spLocks noChangeArrowheads="1"/>
              </p:cNvSpPr>
              <p:nvPr/>
            </p:nvSpPr>
            <p:spPr bwMode="auto">
              <a:xfrm rot="6240000">
                <a:off x="609" y="3779"/>
                <a:ext cx="176" cy="221"/>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4" name="Freeform 20"/>
              <p:cNvSpPr>
                <a:spLocks noChangeArrowheads="1"/>
              </p:cNvSpPr>
              <p:nvPr/>
            </p:nvSpPr>
            <p:spPr bwMode="auto">
              <a:xfrm rot="6240000">
                <a:off x="382" y="4085"/>
                <a:ext cx="303" cy="182"/>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5" name="Freeform 21"/>
              <p:cNvSpPr>
                <a:spLocks noChangeArrowheads="1"/>
              </p:cNvSpPr>
              <p:nvPr/>
            </p:nvSpPr>
            <p:spPr bwMode="auto">
              <a:xfrm rot="6240000">
                <a:off x="44" y="3991"/>
                <a:ext cx="319" cy="88"/>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6406" name="Group 22"/>
            <p:cNvGrpSpPr>
              <a:grpSpLocks/>
            </p:cNvGrpSpPr>
            <p:nvPr/>
          </p:nvGrpSpPr>
          <p:grpSpPr bwMode="auto">
            <a:xfrm>
              <a:off x="90" y="891"/>
              <a:ext cx="600" cy="546"/>
              <a:chOff x="90" y="891"/>
              <a:chExt cx="600" cy="546"/>
            </a:xfrm>
          </p:grpSpPr>
          <p:sp>
            <p:nvSpPr>
              <p:cNvPr id="16407" name="Freeform 23"/>
              <p:cNvSpPr>
                <a:spLocks noChangeArrowheads="1"/>
              </p:cNvSpPr>
              <p:nvPr/>
            </p:nvSpPr>
            <p:spPr bwMode="auto">
              <a:xfrm rot="4980000">
                <a:off x="490" y="873"/>
                <a:ext cx="160" cy="224"/>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8" name="Freeform 24"/>
              <p:cNvSpPr>
                <a:spLocks noChangeArrowheads="1"/>
              </p:cNvSpPr>
              <p:nvPr/>
            </p:nvSpPr>
            <p:spPr bwMode="auto">
              <a:xfrm rot="4980000">
                <a:off x="372" y="1193"/>
                <a:ext cx="279" cy="187"/>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9" name="Freeform 25"/>
              <p:cNvSpPr>
                <a:spLocks noChangeArrowheads="1"/>
              </p:cNvSpPr>
              <p:nvPr/>
            </p:nvSpPr>
            <p:spPr bwMode="auto">
              <a:xfrm rot="4980000">
                <a:off x="8" y="1233"/>
                <a:ext cx="292" cy="91"/>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6410" name="Group 26"/>
            <p:cNvGrpSpPr>
              <a:grpSpLocks/>
            </p:cNvGrpSpPr>
            <p:nvPr/>
          </p:nvGrpSpPr>
          <p:grpSpPr bwMode="auto">
            <a:xfrm>
              <a:off x="789" y="-239"/>
              <a:ext cx="349" cy="380"/>
              <a:chOff x="789" y="-239"/>
              <a:chExt cx="349" cy="380"/>
            </a:xfrm>
          </p:grpSpPr>
          <p:sp>
            <p:nvSpPr>
              <p:cNvPr id="16411" name="Freeform 27"/>
              <p:cNvSpPr>
                <a:spLocks noChangeArrowheads="1"/>
              </p:cNvSpPr>
              <p:nvPr/>
            </p:nvSpPr>
            <p:spPr bwMode="auto">
              <a:xfrm>
                <a:off x="789" y="-239"/>
                <a:ext cx="107" cy="141"/>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12" name="Freeform 28"/>
              <p:cNvSpPr>
                <a:spLocks noChangeArrowheads="1"/>
              </p:cNvSpPr>
              <p:nvPr/>
            </p:nvSpPr>
            <p:spPr bwMode="auto">
              <a:xfrm>
                <a:off x="951" y="-170"/>
                <a:ext cx="187" cy="114"/>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13" name="Freeform 29"/>
              <p:cNvSpPr>
                <a:spLocks noChangeArrowheads="1"/>
              </p:cNvSpPr>
              <p:nvPr/>
            </p:nvSpPr>
            <p:spPr bwMode="auto">
              <a:xfrm>
                <a:off x="912" y="85"/>
                <a:ext cx="195" cy="57"/>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6414" name="Freeform 30"/>
            <p:cNvSpPr>
              <a:spLocks noChangeArrowheads="1"/>
            </p:cNvSpPr>
            <p:nvPr/>
          </p:nvSpPr>
          <p:spPr bwMode="auto">
            <a:xfrm>
              <a:off x="39" y="-140"/>
              <a:ext cx="714" cy="792"/>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rgbClr val="EDFAD2">
                <a:alpha val="50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15" name="Freeform 31"/>
            <p:cNvSpPr>
              <a:spLocks noChangeArrowheads="1"/>
            </p:cNvSpPr>
            <p:nvPr/>
          </p:nvSpPr>
          <p:spPr bwMode="auto">
            <a:xfrm rot="840000">
              <a:off x="201" y="3351"/>
              <a:ext cx="131" cy="17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rgbClr val="F2DFF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16" name="Freeform 32"/>
            <p:cNvSpPr>
              <a:spLocks noChangeArrowheads="1"/>
            </p:cNvSpPr>
            <p:nvPr/>
          </p:nvSpPr>
          <p:spPr bwMode="auto">
            <a:xfrm rot="840000">
              <a:off x="228" y="3551"/>
              <a:ext cx="63" cy="39"/>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rgbClr val="F2DFF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17" name="Freeform 33"/>
            <p:cNvSpPr>
              <a:spLocks noChangeArrowheads="1"/>
            </p:cNvSpPr>
            <p:nvPr/>
          </p:nvSpPr>
          <p:spPr bwMode="auto">
            <a:xfrm>
              <a:off x="-38" y="4098"/>
              <a:ext cx="116" cy="216"/>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rgbClr val="F2DFF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18" name="Freeform 34"/>
            <p:cNvSpPr>
              <a:spLocks noChangeArrowheads="1"/>
            </p:cNvSpPr>
            <p:nvPr/>
          </p:nvSpPr>
          <p:spPr bwMode="auto">
            <a:xfrm>
              <a:off x="-50" y="3948"/>
              <a:ext cx="129" cy="131"/>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rgbClr val="F2DFF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19" name="Freeform 35"/>
            <p:cNvSpPr>
              <a:spLocks noChangeArrowheads="1"/>
            </p:cNvSpPr>
            <p:nvPr/>
          </p:nvSpPr>
          <p:spPr bwMode="auto">
            <a:xfrm>
              <a:off x="-50" y="3929"/>
              <a:ext cx="43" cy="85"/>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rgbClr val="F2DFF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20" name="Freeform 36"/>
            <p:cNvSpPr>
              <a:spLocks noChangeArrowheads="1"/>
            </p:cNvSpPr>
            <p:nvPr/>
          </p:nvSpPr>
          <p:spPr bwMode="auto">
            <a:xfrm>
              <a:off x="-50" y="3178"/>
              <a:ext cx="506" cy="775"/>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rgbClr val="F2DFF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21" name="Freeform 37"/>
            <p:cNvSpPr>
              <a:spLocks noChangeArrowheads="1"/>
            </p:cNvSpPr>
            <p:nvPr/>
          </p:nvSpPr>
          <p:spPr bwMode="auto">
            <a:xfrm rot="1560000">
              <a:off x="-27" y="190"/>
              <a:ext cx="349" cy="252"/>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rgbClr val="EDFAD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22" name="Freeform 38"/>
            <p:cNvSpPr>
              <a:spLocks noChangeArrowheads="1"/>
            </p:cNvSpPr>
            <p:nvPr/>
          </p:nvSpPr>
          <p:spPr bwMode="auto">
            <a:xfrm rot="1560000">
              <a:off x="202" y="5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rgbClr val="EDFAD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23" name="Freeform 39"/>
            <p:cNvSpPr>
              <a:spLocks noChangeArrowheads="1"/>
            </p:cNvSpPr>
            <p:nvPr/>
          </p:nvSpPr>
          <p:spPr bwMode="auto">
            <a:xfrm rot="1560000">
              <a:off x="542" y="60"/>
              <a:ext cx="146" cy="163"/>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rgbClr val="EDFAD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24" name="Freeform 40"/>
            <p:cNvSpPr>
              <a:spLocks noChangeArrowheads="1"/>
            </p:cNvSpPr>
            <p:nvPr/>
          </p:nvSpPr>
          <p:spPr bwMode="auto">
            <a:xfrm rot="1560000">
              <a:off x="194" y="518"/>
              <a:ext cx="59" cy="96"/>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rgbClr val="EDFAD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25" name="Freeform 41"/>
            <p:cNvSpPr>
              <a:spLocks noChangeArrowheads="1"/>
            </p:cNvSpPr>
            <p:nvPr/>
          </p:nvSpPr>
          <p:spPr bwMode="auto">
            <a:xfrm rot="1560000">
              <a:off x="554" y="249"/>
              <a:ext cx="69" cy="38"/>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rgbClr val="EDFAD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26" name="Freeform 42"/>
            <p:cNvSpPr>
              <a:spLocks noChangeArrowheads="1"/>
            </p:cNvSpPr>
            <p:nvPr/>
          </p:nvSpPr>
          <p:spPr bwMode="auto">
            <a:xfrm>
              <a:off x="-50" y="696"/>
              <a:ext cx="365" cy="681"/>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rgbClr val="EDFAD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27" name="Freeform 43"/>
            <p:cNvSpPr>
              <a:spLocks noChangeArrowheads="1"/>
            </p:cNvSpPr>
            <p:nvPr/>
          </p:nvSpPr>
          <p:spPr bwMode="auto">
            <a:xfrm rot="1560000">
              <a:off x="10" y="-152"/>
              <a:ext cx="823" cy="718"/>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rgbClr val="EDFAD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6428" name="Rectangle 44"/>
          <p:cNvSpPr>
            <a:spLocks noGrp="1" noChangeArrowheads="1"/>
          </p:cNvSpPr>
          <p:nvPr>
            <p:ph type="title"/>
          </p:nvPr>
        </p:nvSpPr>
        <p:spPr bwMode="auto">
          <a:xfrm>
            <a:off x="442913" y="103188"/>
            <a:ext cx="8235950" cy="130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6429" name="Rectangle 45"/>
          <p:cNvSpPr>
            <a:spLocks noGrp="1" noChangeArrowheads="1"/>
          </p:cNvSpPr>
          <p:nvPr>
            <p:ph type="body" idx="1"/>
          </p:nvPr>
        </p:nvSpPr>
        <p:spPr bwMode="auto">
          <a:xfrm>
            <a:off x="457200" y="1600200"/>
            <a:ext cx="8221663" cy="444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6430" name="Rectangle 46"/>
          <p:cNvSpPr>
            <a:spLocks noGrp="1" noChangeArrowheads="1"/>
          </p:cNvSpPr>
          <p:nvPr>
            <p:ph type="dt"/>
          </p:nvPr>
        </p:nvSpPr>
        <p:spPr bwMode="auto">
          <a:xfrm>
            <a:off x="457200" y="6243638"/>
            <a:ext cx="21256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400">
                <a:solidFill>
                  <a:srgbClr val="006699"/>
                </a:solidFill>
                <a:latin typeface="+mn-lt"/>
              </a:defRPr>
            </a:lvl1pPr>
          </a:lstStyle>
          <a:p>
            <a:endParaRPr lang="en-US"/>
          </a:p>
        </p:txBody>
      </p:sp>
      <p:sp>
        <p:nvSpPr>
          <p:cNvPr id="16431" name="Rectangle 47"/>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400">
                <a:solidFill>
                  <a:srgbClr val="006699"/>
                </a:solidFill>
                <a:latin typeface="+mn-lt"/>
              </a:defRPr>
            </a:lvl1pPr>
          </a:lstStyle>
          <a:p>
            <a:endParaRPr lang="en-US"/>
          </a:p>
        </p:txBody>
      </p:sp>
      <p:sp>
        <p:nvSpPr>
          <p:cNvPr id="16432" name="Rectangle 48"/>
          <p:cNvSpPr>
            <a:spLocks noGrp="1" noChangeArrowheads="1"/>
          </p:cNvSpPr>
          <p:nvPr>
            <p:ph type="sldNum"/>
          </p:nvPr>
        </p:nvSpPr>
        <p:spPr bwMode="auto">
          <a:xfrm>
            <a:off x="6553200" y="6243638"/>
            <a:ext cx="21256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400">
                <a:solidFill>
                  <a:srgbClr val="006699"/>
                </a:solidFill>
                <a:latin typeface="+mn-lt"/>
              </a:defRPr>
            </a:lvl1pPr>
          </a:lstStyle>
          <a:p>
            <a:fld id="{7EA316C8-D842-4FDB-A172-86B682F89C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mj-lt"/>
          <a:ea typeface="+mj-ea"/>
          <a:cs typeface="+mj-cs"/>
        </a:defRPr>
      </a:lvl1pPr>
      <a:lvl2pPr marL="742950" indent="-285750"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Verdana" pitchFamily="32" charset="0"/>
          <a:ea typeface="Microsoft YaHei" charset="-122"/>
        </a:defRPr>
      </a:lvl2pPr>
      <a:lvl3pPr marL="1143000" indent="-228600"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Verdana" pitchFamily="32" charset="0"/>
          <a:ea typeface="Microsoft YaHei" charset="-122"/>
        </a:defRPr>
      </a:lvl3pPr>
      <a:lvl4pPr marL="1600200" indent="-228600"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Verdana" pitchFamily="32" charset="0"/>
          <a:ea typeface="Microsoft YaHei" charset="-122"/>
        </a:defRPr>
      </a:lvl4pPr>
      <a:lvl5pPr marL="2057400" indent="-228600"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Verdana" pitchFamily="32" charset="0"/>
          <a:ea typeface="Microsoft YaHei" charset="-122"/>
        </a:defRPr>
      </a:lvl5pPr>
      <a:lvl6pPr marL="2514600" indent="-228600"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Verdana" pitchFamily="32" charset="0"/>
          <a:ea typeface="Microsoft YaHei" charset="-122"/>
        </a:defRPr>
      </a:lvl6pPr>
      <a:lvl7pPr marL="2971800" indent="-228600"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Verdana" pitchFamily="32" charset="0"/>
          <a:ea typeface="Microsoft YaHei" charset="-122"/>
        </a:defRPr>
      </a:lvl7pPr>
      <a:lvl8pPr marL="3429000" indent="-228600"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Verdana" pitchFamily="32" charset="0"/>
          <a:ea typeface="Microsoft YaHei" charset="-122"/>
        </a:defRPr>
      </a:lvl8pPr>
      <a:lvl9pPr marL="3886200" indent="-228600" algn="ctr" defTabSz="457200" rtl="0" fontAlgn="base">
        <a:lnSpc>
          <a:spcPct val="90000"/>
        </a:lnSpc>
        <a:spcBef>
          <a:spcPct val="0"/>
        </a:spcBef>
        <a:spcAft>
          <a:spcPct val="0"/>
        </a:spcAft>
        <a:buClr>
          <a:srgbClr val="000000"/>
        </a:buClr>
        <a:buSzPct val="100000"/>
        <a:buFont typeface="Times New Roman" pitchFamily="16" charset="0"/>
        <a:defRPr sz="4400">
          <a:solidFill>
            <a:srgbClr val="006666"/>
          </a:solidFill>
          <a:effectLst>
            <a:outerShdw blurRad="38100" dist="38100" dir="2700000" algn="tl">
              <a:srgbClr val="C0C0C0"/>
            </a:outerShdw>
          </a:effectLst>
          <a:latin typeface="Verdana" pitchFamily="32"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6699"/>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6699"/>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6699"/>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6699"/>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6699"/>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6699"/>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6699"/>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6699"/>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66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09C605-F627-4F21-ABBC-75B5FAF4236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741615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3.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3.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73.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3.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73.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73.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9.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1.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09600" y="533400"/>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t>Going West Unit 11</a:t>
            </a:r>
            <a:br>
              <a:rPr lang="en-US" sz="4000"/>
            </a:br>
            <a:r>
              <a:rPr lang="en-US" sz="4000"/>
              <a:t>Westward Expansion and the Populist Movement</a:t>
            </a:r>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914400" y="277813"/>
            <a:ext cx="7770813" cy="529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lgn="ctr">
              <a:spcBef>
                <a:spcPts val="700"/>
              </a:spcBef>
              <a:buClrTx/>
              <a:buFontTx/>
              <a:buNone/>
            </a:pPr>
            <a:r>
              <a:rPr lang="en-US" sz="4400"/>
              <a:t>Migrating for Freedom</a:t>
            </a:r>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457200" y="152400"/>
            <a:ext cx="8229600" cy="94615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t>Others Who  Went West For Freedom</a:t>
            </a:r>
          </a:p>
        </p:txBody>
      </p:sp>
      <p:sp>
        <p:nvSpPr>
          <p:cNvPr id="27650" name="Rectangle 2"/>
          <p:cNvSpPr>
            <a:spLocks noGrp="1" noChangeArrowheads="1"/>
          </p:cNvSpPr>
          <p:nvPr>
            <p:ph type="body" idx="1"/>
          </p:nvPr>
        </p:nvSpPr>
        <p:spPr>
          <a:xfrm>
            <a:off x="457200" y="1143000"/>
            <a:ext cx="8229600" cy="4983163"/>
          </a:xfrm>
          <a:ln/>
        </p:spPr>
        <p:txBody>
          <a:bodyPr/>
          <a:lstStyle/>
          <a:p>
            <a:pPr marL="601663" indent="-601663">
              <a:spcBef>
                <a:spcPts val="700"/>
              </a:spcBef>
              <a:buClr>
                <a:srgbClr val="660066"/>
              </a:buClr>
              <a:buFont typeface="Arial"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800"/>
              <a:t>Women enjoy greater freedom and flexibility</a:t>
            </a:r>
          </a:p>
          <a:p>
            <a:pPr marL="601663" indent="-601663">
              <a:spcBef>
                <a:spcPts val="700"/>
              </a:spcBef>
              <a:buClr>
                <a:srgbClr val="660066"/>
              </a:buClr>
              <a:buFont typeface="Arial"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800"/>
              <a:t>The Chinese were essential in building the railroad as it pushed East but were distrusted and discriminated against</a:t>
            </a:r>
          </a:p>
          <a:p>
            <a:pPr marL="601663" indent="-601663">
              <a:spcBef>
                <a:spcPts val="700"/>
              </a:spcBef>
              <a:buClr>
                <a:srgbClr val="660066"/>
              </a:buClr>
              <a:buFont typeface="Arial"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800"/>
              <a:t>The Irish worked on the Railroad as it pushed West and were often discriminated against </a:t>
            </a:r>
          </a:p>
          <a:p>
            <a:pPr marL="601663" indent="-601663">
              <a:spcBef>
                <a:spcPts val="700"/>
              </a:spcBef>
              <a:buClr>
                <a:srgbClr val="660066"/>
              </a:buClr>
              <a:buFont typeface="Arial"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800"/>
              <a:t>African American’s often went west to escape discrimination and for better opportunities they became Exodusters, cowboys, or soldiers, the most famous being the Buffalo Soldiers</a:t>
            </a:r>
          </a:p>
          <a:p>
            <a:pPr marL="608013" indent="-601663">
              <a:spcBef>
                <a:spcPts val="700"/>
              </a:spcBef>
              <a:buClrTx/>
              <a:buFontTx/>
              <a:buNone/>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endParaRPr lang="en-US" sz="280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animEffect transition="in" filter="checkerboard(across)">
                                      <p:cBhvr additive="repl">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7650">
                                            <p:txEl>
                                              <p:pRg st="1" end="1"/>
                                            </p:txEl>
                                          </p:spTgt>
                                        </p:tgtEl>
                                        <p:attrNameLst>
                                          <p:attrName>style.visibility</p:attrName>
                                        </p:attrNameLst>
                                      </p:cBhvr>
                                      <p:to>
                                        <p:strVal val="visible"/>
                                      </p:to>
                                    </p:set>
                                    <p:animEffect transition="in" filter="checkerboard(across)">
                                      <p:cBhvr additive="repl">
                                        <p:cTn id="12" dur="500"/>
                                        <p:tgtEl>
                                          <p:spTgt spid="276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7650">
                                            <p:txEl>
                                              <p:pRg st="2" end="2"/>
                                            </p:txEl>
                                          </p:spTgt>
                                        </p:tgtEl>
                                        <p:attrNameLst>
                                          <p:attrName>style.visibility</p:attrName>
                                        </p:attrNameLst>
                                      </p:cBhvr>
                                      <p:to>
                                        <p:strVal val="visible"/>
                                      </p:to>
                                    </p:set>
                                    <p:animEffect transition="in" filter="checkerboard(across)">
                                      <p:cBhvr additive="repl">
                                        <p:cTn id="17" dur="500"/>
                                        <p:tgtEl>
                                          <p:spTgt spid="276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7650">
                                            <p:txEl>
                                              <p:pRg st="3" end="3"/>
                                            </p:txEl>
                                          </p:spTgt>
                                        </p:tgtEl>
                                        <p:attrNameLst>
                                          <p:attrName>style.visibility</p:attrName>
                                        </p:attrNameLst>
                                      </p:cBhvr>
                                      <p:to>
                                        <p:strVal val="visible"/>
                                      </p:to>
                                    </p:set>
                                    <p:animEffect transition="in" filter="checkerboard(across)">
                                      <p:cBhvr additive="repl">
                                        <p:cTn id="22" dur="5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BBE0E3"/>
            </a:gs>
            <a:gs pos="100000">
              <a:srgbClr val="333399"/>
            </a:gs>
          </a:gsLst>
          <a:lin ang="5400000" scaled="1"/>
        </a:gra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74638"/>
            <a:ext cx="8229600" cy="1143000"/>
          </a:xfrm>
          <a:ln/>
        </p:spPr>
        <p:txBody>
          <a:bodyPr/>
          <a:lstStyle/>
          <a:p>
            <a:endParaRPr lang="en-US"/>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5410200" cy="3656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09600"/>
            <a:ext cx="3716338"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chhsfs01.jcs.local\home$\Staff\KennethGroh\American 2\Unit 1 The West and Populism\Chinese Railroad work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35649"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191000" y="304800"/>
            <a:ext cx="4538663" cy="209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a:t>Mining</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74625"/>
            <a:ext cx="3700462"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4037013"/>
            <a:ext cx="3771900" cy="2657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2965450"/>
            <a:ext cx="3600450"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277813"/>
            <a:ext cx="8229600" cy="11398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Mining</a:t>
            </a:r>
          </a:p>
        </p:txBody>
      </p:sp>
      <p:sp>
        <p:nvSpPr>
          <p:cNvPr id="32770" name="Rectangle 2"/>
          <p:cNvSpPr>
            <a:spLocks noGrp="1" noChangeArrowheads="1"/>
          </p:cNvSpPr>
          <p:nvPr>
            <p:ph type="body" idx="1"/>
          </p:nvPr>
        </p:nvSpPr>
        <p:spPr>
          <a:xfrm>
            <a:off x="228600" y="914401"/>
            <a:ext cx="8229600" cy="2057400"/>
          </a:xfrm>
          <a:ln/>
        </p:spPr>
        <p:txBody>
          <a:bodyPr/>
          <a:lstStyle/>
          <a:p>
            <a:pPr marL="334963" indent="-334963">
              <a:buClr>
                <a:srgbClr val="CC9900"/>
              </a:buClr>
              <a:buSzPct val="65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dirty="0"/>
              <a:t>1849 Gold Rush</a:t>
            </a:r>
          </a:p>
          <a:p>
            <a:pPr marL="334963" indent="-334963">
              <a:buClr>
                <a:srgbClr val="CC9900"/>
              </a:buClr>
              <a:buSzPct val="65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dirty="0"/>
              <a:t>The Comstock Lode, the largest discovery of silver was found in Nevada in 1859 thousands went there to try to strike it </a:t>
            </a:r>
            <a:r>
              <a:rPr lang="en-US" dirty="0" smtClean="0"/>
              <a:t>rich</a:t>
            </a:r>
          </a:p>
          <a:p>
            <a:pPr marL="0" indent="0">
              <a:buClr>
                <a:srgbClr val="CC9900"/>
              </a:buClr>
              <a:buSzPct val="65000"/>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endParaRPr lang="en-US" dirty="0"/>
          </a:p>
          <a:p>
            <a:pPr marL="334963" indent="-327025">
              <a:buClrTx/>
              <a:buSzPct val="65000"/>
              <a:buFontTx/>
              <a:buNone/>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endParaRPr lang="en-US" dirty="0"/>
          </a:p>
          <a:p>
            <a:pPr marL="334963" indent="-327025">
              <a:buClrTx/>
              <a:buSzPct val="65000"/>
              <a:buFontTx/>
              <a:buNone/>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dirty="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8879"/>
          <a:stretch>
            <a:fillRect/>
          </a:stretch>
        </p:blipFill>
        <p:spPr bwMode="auto">
          <a:xfrm>
            <a:off x="3739734" y="2971800"/>
            <a:ext cx="5404266" cy="3763963"/>
          </a:xfrm>
          <a:prstGeom prst="rect">
            <a:avLst/>
          </a:prstGeom>
          <a:noFill/>
          <a:ln>
            <a:noFill/>
          </a:ln>
          <a:effectLst/>
          <a:extLst>
            <a:ext uri="{909E8E84-426E-40DD-AFC4-6F175D3DCCD1}">
              <a14:hiddenFill xmlns:a14="http://schemas.microsoft.com/office/drawing/2010/main">
                <a:blipFill dpi="0" rotWithShape="0">
                  <a:blip/>
                  <a:srcRect l="8879"/>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381000" y="3124200"/>
            <a:ext cx="3276600" cy="2862322"/>
          </a:xfrm>
          <a:prstGeom prst="rect">
            <a:avLst/>
          </a:prstGeom>
          <a:noFill/>
        </p:spPr>
        <p:txBody>
          <a:bodyPr wrap="square" rtlCol="0">
            <a:spAutoFit/>
          </a:bodyPr>
          <a:lstStyle/>
          <a:p>
            <a:r>
              <a:rPr lang="en-US" sz="3000" dirty="0" smtClean="0">
                <a:solidFill>
                  <a:schemeClr val="tx1"/>
                </a:solidFill>
              </a:rPr>
              <a:t>This led to conflicts with the native Americans who believed that no one could own the land</a:t>
            </a:r>
            <a:endParaRPr lang="en-US" sz="3000" dirty="0"/>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914400" y="277813"/>
            <a:ext cx="7770813" cy="529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lgn="ctr">
              <a:spcBef>
                <a:spcPts val="700"/>
              </a:spcBef>
              <a:buClrTx/>
              <a:buFontTx/>
              <a:buNone/>
            </a:pPr>
            <a:r>
              <a:rPr lang="en-US" sz="4800"/>
              <a:t>Farming In The West</a:t>
            </a:r>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Land Grants: Homestead Act</a:t>
            </a:r>
          </a:p>
        </p:txBody>
      </p:sp>
      <p:sp>
        <p:nvSpPr>
          <p:cNvPr id="35842" name="Rectangle 2"/>
          <p:cNvSpPr>
            <a:spLocks noGrp="1" noChangeArrowheads="1"/>
          </p:cNvSpPr>
          <p:nvPr>
            <p:ph type="body" idx="1"/>
          </p:nvPr>
        </p:nvSpPr>
        <p:spPr>
          <a:xfrm>
            <a:off x="457200" y="1600200"/>
            <a:ext cx="8229600" cy="5029200"/>
          </a:xfrm>
          <a:ln/>
        </p:spPr>
        <p:txBody>
          <a:bodyPr/>
          <a:lstStyle/>
          <a:p>
            <a:pPr marL="601663" indent="-601663">
              <a:buClr>
                <a:srgbClr val="FFFFFF"/>
              </a:buClr>
              <a:buFont typeface="Times New Roman" pitchFamily="16"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400" dirty="0"/>
              <a:t>The Homestead act of 1862 made free land available in the prairie </a:t>
            </a:r>
          </a:p>
          <a:p>
            <a:pPr marL="601663" indent="-601663">
              <a:buClr>
                <a:srgbClr val="FFFFFF"/>
              </a:buClr>
              <a:buFont typeface="Times New Roman" pitchFamily="16"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400" dirty="0"/>
              <a:t>In order to get these 30 acres, you had to move to the land “improve the land with a structure” and farm the land</a:t>
            </a:r>
          </a:p>
          <a:p>
            <a:pPr marL="601663" indent="-601663">
              <a:buClr>
                <a:srgbClr val="FFFFFF"/>
              </a:buClr>
              <a:buFont typeface="Times New Roman" pitchFamily="16"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400" dirty="0"/>
              <a:t>This was very appealing to poor tenant farmers</a:t>
            </a:r>
          </a:p>
          <a:p>
            <a:pPr marL="601663" indent="-601663">
              <a:buClr>
                <a:srgbClr val="FFFFFF"/>
              </a:buClr>
              <a:buFont typeface="Times New Roman" pitchFamily="16"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400" dirty="0"/>
              <a:t>You had to maintain the land for 5 years in order to get the deed</a:t>
            </a:r>
          </a:p>
          <a:p>
            <a:pPr marL="601663" indent="-601663">
              <a:buClr>
                <a:srgbClr val="FFFFFF"/>
              </a:buClr>
              <a:buFont typeface="Times New Roman" pitchFamily="16"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400" dirty="0"/>
              <a:t>This will lead to a lot of foreign settlers, and poor farmers migrating to the prairie</a:t>
            </a:r>
          </a:p>
          <a:p>
            <a:pPr marL="601663" indent="-601663">
              <a:buClr>
                <a:srgbClr val="FFFFFF"/>
              </a:buClr>
              <a:buFont typeface="Times New Roman" pitchFamily="16" charset="0"/>
              <a:buChar cha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sz="2400" dirty="0"/>
              <a:t>This was supported by the development of the railroad</a:t>
            </a:r>
          </a:p>
          <a:p>
            <a:pPr marL="608013" indent="-601663">
              <a:buClrTx/>
              <a:buFontTx/>
              <a:buNone/>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endParaRPr lang="en-US" sz="24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5842">
                                            <p:txEl>
                                              <p:pRg st="0" end="0"/>
                                            </p:txEl>
                                          </p:spTgt>
                                        </p:tgtEl>
                                        <p:attrNameLst>
                                          <p:attrName>style.visibility</p:attrName>
                                        </p:attrNameLst>
                                      </p:cBhvr>
                                      <p:to>
                                        <p:strVal val="visible"/>
                                      </p:to>
                                    </p:set>
                                    <p:animEffect transition="in" filter="checkerboard(across)">
                                      <p:cBhvr additive="repl">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5842">
                                            <p:txEl>
                                              <p:pRg st="1" end="1"/>
                                            </p:txEl>
                                          </p:spTgt>
                                        </p:tgtEl>
                                        <p:attrNameLst>
                                          <p:attrName>style.visibility</p:attrName>
                                        </p:attrNameLst>
                                      </p:cBhvr>
                                      <p:to>
                                        <p:strVal val="visible"/>
                                      </p:to>
                                    </p:set>
                                    <p:animEffect transition="in" filter="checkerboard(across)">
                                      <p:cBhvr additive="repl">
                                        <p:cTn id="12" dur="500"/>
                                        <p:tgtEl>
                                          <p:spTgt spid="35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35842">
                                            <p:txEl>
                                              <p:pRg st="2" end="2"/>
                                            </p:txEl>
                                          </p:spTgt>
                                        </p:tgtEl>
                                        <p:attrNameLst>
                                          <p:attrName>style.visibility</p:attrName>
                                        </p:attrNameLst>
                                      </p:cBhvr>
                                      <p:to>
                                        <p:strVal val="visible"/>
                                      </p:to>
                                    </p:set>
                                    <p:animEffect transition="in" filter="checkerboard(across)">
                                      <p:cBhvr additive="repl">
                                        <p:cTn id="17" dur="500"/>
                                        <p:tgtEl>
                                          <p:spTgt spid="358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35842">
                                            <p:txEl>
                                              <p:pRg st="3" end="3"/>
                                            </p:txEl>
                                          </p:spTgt>
                                        </p:tgtEl>
                                        <p:attrNameLst>
                                          <p:attrName>style.visibility</p:attrName>
                                        </p:attrNameLst>
                                      </p:cBhvr>
                                      <p:to>
                                        <p:strVal val="visible"/>
                                      </p:to>
                                    </p:set>
                                    <p:animEffect transition="in" filter="checkerboard(across)">
                                      <p:cBhvr additive="repl">
                                        <p:cTn id="22" dur="500"/>
                                        <p:tgtEl>
                                          <p:spTgt spid="358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35842">
                                            <p:txEl>
                                              <p:pRg st="4" end="4"/>
                                            </p:txEl>
                                          </p:spTgt>
                                        </p:tgtEl>
                                        <p:attrNameLst>
                                          <p:attrName>style.visibility</p:attrName>
                                        </p:attrNameLst>
                                      </p:cBhvr>
                                      <p:to>
                                        <p:strVal val="visible"/>
                                      </p:to>
                                    </p:set>
                                    <p:animEffect transition="in" filter="checkerboard(across)">
                                      <p:cBhvr additive="repl">
                                        <p:cTn id="27" dur="500"/>
                                        <p:tgtEl>
                                          <p:spTgt spid="358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35842">
                                            <p:txEl>
                                              <p:pRg st="5" end="5"/>
                                            </p:txEl>
                                          </p:spTgt>
                                        </p:tgtEl>
                                        <p:attrNameLst>
                                          <p:attrName>style.visibility</p:attrName>
                                        </p:attrNameLst>
                                      </p:cBhvr>
                                      <p:to>
                                        <p:strVal val="visible"/>
                                      </p:to>
                                    </p:set>
                                    <p:animEffect transition="in" filter="checkerboard(across)">
                                      <p:cBhvr additive="repl">
                                        <p:cTn id="32" dur="500"/>
                                        <p:tgtEl>
                                          <p:spTgt spid="358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2400" b="1">
                <a:solidFill>
                  <a:srgbClr val="FFFFFF"/>
                </a:solidFill>
                <a:latin typeface="Times New Roman" pitchFamily="16" charset="0"/>
              </a:rPr>
              <a:t>Morill Land-Grant: The federal government gave land to the states in order to create technical and agricultural colleges</a:t>
            </a:r>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l="6000" t="28790" r="3996" b="22639"/>
          <a:stretch>
            <a:fillRect/>
          </a:stretch>
        </p:blipFill>
        <p:spPr bwMode="auto">
          <a:xfrm>
            <a:off x="185738" y="1417638"/>
            <a:ext cx="3429000" cy="1851025"/>
          </a:xfrm>
          <a:prstGeom prst="rect">
            <a:avLst/>
          </a:prstGeom>
          <a:noFill/>
          <a:ln>
            <a:noFill/>
          </a:ln>
          <a:effectLst/>
          <a:extLst>
            <a:ext uri="{909E8E84-426E-40DD-AFC4-6F175D3DCCD1}">
              <a14:hiddenFill xmlns:a14="http://schemas.microsoft.com/office/drawing/2010/main">
                <a:blipFill dpi="0" rotWithShape="0">
                  <a:blip/>
                  <a:srcRect l="6000" t="28790" r="3996" b="22639"/>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888" y="1096963"/>
            <a:ext cx="4781550" cy="5819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900" y="3875088"/>
            <a:ext cx="2482850" cy="2449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274638"/>
            <a:ext cx="8226425" cy="11398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Oklahoma Land Rush</a:t>
            </a:r>
          </a:p>
        </p:txBody>
      </p:sp>
      <p:sp>
        <p:nvSpPr>
          <p:cNvPr id="36866" name="Rectangle 2"/>
          <p:cNvSpPr>
            <a:spLocks noGrp="1" noChangeArrowheads="1"/>
          </p:cNvSpPr>
          <p:nvPr>
            <p:ph type="body" idx="1"/>
          </p:nvPr>
        </p:nvSpPr>
        <p:spPr>
          <a:xfrm>
            <a:off x="457200" y="1600200"/>
            <a:ext cx="8226425" cy="4522788"/>
          </a:xfrm>
          <a:ln/>
        </p:spPr>
        <p:txBody>
          <a:bodyPr/>
          <a:lstStyle/>
          <a:p>
            <a:pPr marL="0" indent="0">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smtClean="0"/>
              <a:t>- Oklahoma </a:t>
            </a:r>
            <a:r>
              <a:rPr lang="en-US" dirty="0"/>
              <a:t>Land Rush:  </a:t>
            </a:r>
          </a:p>
          <a:p>
            <a:pPr marL="0" indent="4763">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smtClean="0"/>
              <a:t>- Indian </a:t>
            </a:r>
            <a:r>
              <a:rPr lang="en-US" dirty="0"/>
              <a:t>Territory was opened to settlers</a:t>
            </a:r>
          </a:p>
          <a:p>
            <a:pPr marL="571500" indent="-571500">
              <a:buClrTx/>
              <a:buFontTx/>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smtClean="0"/>
              <a:t>It </a:t>
            </a:r>
            <a:r>
              <a:rPr lang="en-US" dirty="0"/>
              <a:t>was a race to see who could claim </a:t>
            </a:r>
            <a:r>
              <a:rPr lang="en-US" dirty="0" smtClean="0"/>
              <a:t>the </a:t>
            </a:r>
            <a:r>
              <a:rPr lang="en-US" dirty="0" smtClean="0"/>
              <a:t>land</a:t>
            </a:r>
            <a:r>
              <a:rPr lang="en-US" dirty="0"/>
              <a:t> </a:t>
            </a:r>
            <a:r>
              <a:rPr lang="en-US" dirty="0" smtClean="0"/>
              <a:t>that began</a:t>
            </a:r>
            <a:r>
              <a:rPr lang="en-US" dirty="0" smtClean="0"/>
              <a:t> </a:t>
            </a:r>
            <a:r>
              <a:rPr lang="en-US" dirty="0"/>
              <a:t>at </a:t>
            </a:r>
            <a:r>
              <a:rPr lang="en-US" dirty="0" smtClean="0"/>
              <a:t>12:00pm 4/22/1889 </a:t>
            </a:r>
          </a:p>
          <a:p>
            <a:pPr marL="571500" indent="-571500">
              <a:buClrTx/>
              <a:buFontTx/>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a:t>S</a:t>
            </a:r>
            <a:r>
              <a:rPr lang="en-US" dirty="0" smtClean="0"/>
              <a:t>ome </a:t>
            </a:r>
            <a:r>
              <a:rPr lang="en-US" dirty="0"/>
              <a:t>rode horses, bicycles, wagons, and walked to claim land</a:t>
            </a:r>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52400" y="0"/>
            <a:ext cx="8221663" cy="1135062"/>
          </a:xfrm>
        </p:spPr>
        <p:txBody>
          <a:bodyPr/>
          <a:lstStyle/>
          <a:p>
            <a:r>
              <a:rPr lang="en-US" dirty="0" smtClean="0"/>
              <a:t>Railroads</a:t>
            </a:r>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74638"/>
            <a:ext cx="8229600" cy="1143000"/>
          </a:xfrm>
          <a:ln/>
        </p:spPr>
        <p:txBody>
          <a:bodyPr/>
          <a:lstStyle/>
          <a:p>
            <a:endParaRPr lang="en-US"/>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305800" cy="321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81350"/>
            <a:ext cx="8382000" cy="3676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609600" y="277813"/>
            <a:ext cx="7770813" cy="816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lgn="ctr">
              <a:spcBef>
                <a:spcPts val="700"/>
              </a:spcBef>
              <a:buClrTx/>
              <a:buFontTx/>
              <a:buNone/>
            </a:pPr>
            <a:r>
              <a:rPr lang="en-US" sz="4400" dirty="0"/>
              <a:t>Ranching</a:t>
            </a:r>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2" y="1093830"/>
            <a:ext cx="9140825" cy="5761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914400" y="277813"/>
            <a:ext cx="7770813" cy="11414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Ranching</a:t>
            </a:r>
          </a:p>
        </p:txBody>
      </p:sp>
      <p:sp>
        <p:nvSpPr>
          <p:cNvPr id="41986" name="Rectangle 2"/>
          <p:cNvSpPr>
            <a:spLocks noGrp="1" noChangeArrowheads="1"/>
          </p:cNvSpPr>
          <p:nvPr>
            <p:ph type="body" idx="1"/>
          </p:nvPr>
        </p:nvSpPr>
        <p:spPr>
          <a:xfrm>
            <a:off x="914400" y="1600200"/>
            <a:ext cx="8229600" cy="4529138"/>
          </a:xfrm>
          <a:ln/>
        </p:spPr>
        <p:txBody>
          <a:bodyPr/>
          <a:lstStyle/>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a:t>- Ranching became popular particularly in Texas and New Mexico</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a:t>- Most ranchers either raised sheep or cattle</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a:t>- The cattle ranchers and sheep ranchers generally hated each other, even fighting and killing over grazing land</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a:t>- This grazing land was open government land and it was free to anyone who wanted to graze their animals on it</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a:t>- As time went on the government sold the land and eventually the new owners put up cheap barbed wire fences taking away the “open range”</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1986">
                                            <p:txEl>
                                              <p:pRg st="0" end="0"/>
                                            </p:txEl>
                                          </p:spTgt>
                                        </p:tgtEl>
                                        <p:attrNameLst>
                                          <p:attrName>style.visibility</p:attrName>
                                        </p:attrNameLst>
                                      </p:cBhvr>
                                      <p:to>
                                        <p:strVal val="visible"/>
                                      </p:to>
                                    </p:set>
                                    <p:animEffect transition="in" filter="checkerboard(across)">
                                      <p:cBhvr additive="repl">
                                        <p:cTn id="7" dur="500"/>
                                        <p:tgtEl>
                                          <p:spTgt spid="41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1986">
                                            <p:txEl>
                                              <p:pRg st="1" end="1"/>
                                            </p:txEl>
                                          </p:spTgt>
                                        </p:tgtEl>
                                        <p:attrNameLst>
                                          <p:attrName>style.visibility</p:attrName>
                                        </p:attrNameLst>
                                      </p:cBhvr>
                                      <p:to>
                                        <p:strVal val="visible"/>
                                      </p:to>
                                    </p:set>
                                    <p:animEffect transition="in" filter="checkerboard(across)">
                                      <p:cBhvr additive="repl">
                                        <p:cTn id="12" dur="500"/>
                                        <p:tgtEl>
                                          <p:spTgt spid="419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1986">
                                            <p:txEl>
                                              <p:pRg st="2" end="2"/>
                                            </p:txEl>
                                          </p:spTgt>
                                        </p:tgtEl>
                                        <p:attrNameLst>
                                          <p:attrName>style.visibility</p:attrName>
                                        </p:attrNameLst>
                                      </p:cBhvr>
                                      <p:to>
                                        <p:strVal val="visible"/>
                                      </p:to>
                                    </p:set>
                                    <p:animEffect transition="in" filter="checkerboard(across)">
                                      <p:cBhvr additive="repl">
                                        <p:cTn id="17" dur="500"/>
                                        <p:tgtEl>
                                          <p:spTgt spid="419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41986">
                                            <p:txEl>
                                              <p:pRg st="3" end="3"/>
                                            </p:txEl>
                                          </p:spTgt>
                                        </p:tgtEl>
                                        <p:attrNameLst>
                                          <p:attrName>style.visibility</p:attrName>
                                        </p:attrNameLst>
                                      </p:cBhvr>
                                      <p:to>
                                        <p:strVal val="visible"/>
                                      </p:to>
                                    </p:set>
                                    <p:animEffect transition="in" filter="checkerboard(across)">
                                      <p:cBhvr additive="repl">
                                        <p:cTn id="22" dur="500"/>
                                        <p:tgtEl>
                                          <p:spTgt spid="4198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41986">
                                            <p:txEl>
                                              <p:pRg st="4" end="4"/>
                                            </p:txEl>
                                          </p:spTgt>
                                        </p:tgtEl>
                                        <p:attrNameLst>
                                          <p:attrName>style.visibility</p:attrName>
                                        </p:attrNameLst>
                                      </p:cBhvr>
                                      <p:to>
                                        <p:strVal val="visible"/>
                                      </p:to>
                                    </p:set>
                                    <p:animEffect transition="in" filter="checkerboard(across)">
                                      <p:cBhvr additive="repl">
                                        <p:cTn id="27" dur="500"/>
                                        <p:tgtEl>
                                          <p:spTgt spid="419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914400" y="277813"/>
            <a:ext cx="7770813" cy="11414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Long Drive</a:t>
            </a:r>
          </a:p>
        </p:txBody>
      </p:sp>
      <p:sp>
        <p:nvSpPr>
          <p:cNvPr id="43010" name="Rectangle 2"/>
          <p:cNvSpPr>
            <a:spLocks noGrp="1" noChangeArrowheads="1"/>
          </p:cNvSpPr>
          <p:nvPr>
            <p:ph type="body" idx="1"/>
          </p:nvPr>
        </p:nvSpPr>
        <p:spPr>
          <a:xfrm>
            <a:off x="914400" y="1600200"/>
            <a:ext cx="8229600" cy="4529138"/>
          </a:xfrm>
          <a:ln/>
        </p:spPr>
        <p:txBody>
          <a:bodyPr/>
          <a:lstStyle/>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a:t>- Part of the myth of the west is the lone cowboy on the prairie driving cattle as far as the eye can </a:t>
            </a:r>
            <a:r>
              <a:rPr lang="en-US" sz="2000" dirty="0" smtClean="0"/>
              <a:t>see.</a:t>
            </a:r>
            <a:endParaRPr lang="en-US" sz="2000" dirty="0"/>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a:t>- This reflects the “long drive” which was when cattle were driven from Texas to Kansas in order to be shipped by rail to markets further </a:t>
            </a:r>
            <a:r>
              <a:rPr lang="en-US" sz="2000" dirty="0" smtClean="0"/>
              <a:t>east.</a:t>
            </a:r>
            <a:endParaRPr lang="en-US" sz="2000" dirty="0"/>
          </a:p>
          <a:p>
            <a:pPr marL="349250">
              <a:buClrTx/>
              <a:buFontTx/>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Most </a:t>
            </a:r>
            <a:r>
              <a:rPr lang="en-US" sz="2000" dirty="0"/>
              <a:t>drives occurred between 1866 and 1886 and the cowboy became an iconic image around the </a:t>
            </a:r>
            <a:r>
              <a:rPr lang="en-US" sz="2000" dirty="0" smtClean="0"/>
              <a:t>world.</a:t>
            </a:r>
          </a:p>
          <a:p>
            <a:pPr marL="349250">
              <a:buClrTx/>
              <a:buFontTx/>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This was made possible because the land on the drive was owned by the government and considered “open range” and free to use.</a:t>
            </a:r>
            <a:endParaRPr lang="en-US" sz="2000" dirty="0"/>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a:t>- The building of the railroad into Texas brought an end to the </a:t>
            </a:r>
            <a:r>
              <a:rPr lang="en-US" sz="2000" dirty="0" smtClean="0"/>
              <a:t>drive.</a:t>
            </a:r>
            <a:endParaRPr lang="en-US" sz="20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1000" fill="hold"/>
                                        <p:tgtEl>
                                          <p:spTgt spid="430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30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3010">
                                            <p:txEl>
                                              <p:pRg st="1" end="1"/>
                                            </p:txEl>
                                          </p:spTgt>
                                        </p:tgtEl>
                                        <p:attrNameLst>
                                          <p:attrName>style.visibility</p:attrName>
                                        </p:attrNameLst>
                                      </p:cBhvr>
                                      <p:to>
                                        <p:strVal val="visible"/>
                                      </p:to>
                                    </p:set>
                                    <p:anim calcmode="lin" valueType="num">
                                      <p:cBhvr>
                                        <p:cTn id="15" dur="1000" fill="hold"/>
                                        <p:tgtEl>
                                          <p:spTgt spid="4301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301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3010">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30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3010">
                                            <p:txEl>
                                              <p:pRg st="2" end="2"/>
                                            </p:txEl>
                                          </p:spTgt>
                                        </p:tgtEl>
                                        <p:attrNameLst>
                                          <p:attrName>style.visibility</p:attrName>
                                        </p:attrNameLst>
                                      </p:cBhvr>
                                      <p:to>
                                        <p:strVal val="visible"/>
                                      </p:to>
                                    </p:set>
                                    <p:anim calcmode="lin" valueType="num">
                                      <p:cBhvr>
                                        <p:cTn id="23" dur="1000" fill="hold"/>
                                        <p:tgtEl>
                                          <p:spTgt spid="4301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301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3010">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30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3010">
                                            <p:txEl>
                                              <p:pRg st="3" end="3"/>
                                            </p:txEl>
                                          </p:spTgt>
                                        </p:tgtEl>
                                        <p:attrNameLst>
                                          <p:attrName>style.visibility</p:attrName>
                                        </p:attrNameLst>
                                      </p:cBhvr>
                                      <p:to>
                                        <p:strVal val="visible"/>
                                      </p:to>
                                    </p:set>
                                    <p:anim calcmode="lin" valueType="num">
                                      <p:cBhvr>
                                        <p:cTn id="31" dur="1000" fill="hold"/>
                                        <p:tgtEl>
                                          <p:spTgt spid="43010">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3010">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3010">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30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3010">
                                            <p:txEl>
                                              <p:pRg st="4" end="4"/>
                                            </p:txEl>
                                          </p:spTgt>
                                        </p:tgtEl>
                                        <p:attrNameLst>
                                          <p:attrName>style.visibility</p:attrName>
                                        </p:attrNameLst>
                                      </p:cBhvr>
                                      <p:to>
                                        <p:strVal val="visible"/>
                                      </p:to>
                                    </p:set>
                                    <p:anim calcmode="lin" valueType="num">
                                      <p:cBhvr>
                                        <p:cTn id="39" dur="1000" fill="hold"/>
                                        <p:tgtEl>
                                          <p:spTgt spid="43010">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3010">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3010">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25450" y="-19050"/>
            <a:ext cx="8228013" cy="7635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Long Drive</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63" y="741363"/>
            <a:ext cx="5303837" cy="6116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457200" y="-15875"/>
            <a:ext cx="8228013" cy="7635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Cowboys</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93750"/>
            <a:ext cx="8094662" cy="6072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762000" y="152400"/>
            <a:ext cx="7772400" cy="1470025"/>
          </a:xfrm>
          <a:ln/>
        </p:spPr>
        <p:txBody>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FFCC"/>
                </a:solidFill>
              </a:rPr>
              <a:t>Conflicts With Natives</a:t>
            </a:r>
          </a:p>
        </p:txBody>
      </p:sp>
      <p:sp>
        <p:nvSpPr>
          <p:cNvPr id="47106" name="Rectangle 2"/>
          <p:cNvSpPr>
            <a:spLocks noGrp="1" noChangeArrowheads="1"/>
          </p:cNvSpPr>
          <p:nvPr>
            <p:ph type="subTitle" idx="4294967295"/>
          </p:nvPr>
        </p:nvSpPr>
        <p:spPr bwMode="auto">
          <a:xfrm>
            <a:off x="0" y="48768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Section 2</a:t>
            </a:r>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195263" y="228600"/>
            <a:ext cx="8015287" cy="914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Sand Creek Massacre</a:t>
            </a:r>
          </a:p>
        </p:txBody>
      </p:sp>
      <p:sp>
        <p:nvSpPr>
          <p:cNvPr id="52226" name="Rectangle 2"/>
          <p:cNvSpPr>
            <a:spLocks noGrp="1" noChangeArrowheads="1"/>
          </p:cNvSpPr>
          <p:nvPr>
            <p:ph type="body" idx="1"/>
          </p:nvPr>
        </p:nvSpPr>
        <p:spPr>
          <a:xfrm>
            <a:off x="609600" y="1600200"/>
            <a:ext cx="7924800" cy="4419600"/>
          </a:xfrm>
          <a:ln/>
        </p:spPr>
        <p:txBody>
          <a:bodyPr/>
          <a:lstStyle/>
          <a:p>
            <a:pPr marL="334963" indent="-334963">
              <a:lnSpc>
                <a:spcPct val="80000"/>
              </a:lnSpc>
              <a:spcBef>
                <a:spcPts val="600"/>
              </a:spcBef>
              <a:buClr>
                <a:srgbClr val="996666"/>
              </a:buClr>
              <a:buSzPct val="8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In 1864 the first of many western Massacres happened in Colorado on the Sand Creek River</a:t>
            </a:r>
          </a:p>
          <a:p>
            <a:pPr marL="334963" indent="-334963">
              <a:lnSpc>
                <a:spcPct val="80000"/>
              </a:lnSpc>
              <a:spcBef>
                <a:spcPts val="600"/>
              </a:spcBef>
              <a:buClr>
                <a:srgbClr val="996666"/>
              </a:buClr>
              <a:buSzPct val="8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Arapaho and Cheyenne Indians came to Fort Lyon Colorado to negotiate peace with the White Settlers </a:t>
            </a:r>
          </a:p>
          <a:p>
            <a:pPr marL="334963" indent="-334963">
              <a:lnSpc>
                <a:spcPct val="80000"/>
              </a:lnSpc>
              <a:spcBef>
                <a:spcPts val="600"/>
              </a:spcBef>
              <a:buClr>
                <a:srgbClr val="996666"/>
              </a:buClr>
              <a:buSzPct val="8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After negotiating a peace the Indians ran an American Flag up on their camp and men went away to hunt</a:t>
            </a:r>
          </a:p>
          <a:p>
            <a:pPr marL="334963" indent="-334963">
              <a:lnSpc>
                <a:spcPct val="80000"/>
              </a:lnSpc>
              <a:spcBef>
                <a:spcPts val="600"/>
              </a:spcBef>
              <a:buClr>
                <a:srgbClr val="996666"/>
              </a:buClr>
              <a:buSzPct val="8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The women, children, and old men who stayed back were attacked by Militia members and killed</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2226">
                                            <p:txEl>
                                              <p:pRg st="0" end="0"/>
                                            </p:txEl>
                                          </p:spTgt>
                                        </p:tgtEl>
                                        <p:attrNameLst>
                                          <p:attrName>style.visibility</p:attrName>
                                        </p:attrNameLst>
                                      </p:cBhvr>
                                      <p:to>
                                        <p:strVal val="visible"/>
                                      </p:to>
                                    </p:set>
                                    <p:animEffect transition="in" filter="checkerboard(across)">
                                      <p:cBhvr additive="repl">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52226">
                                            <p:txEl>
                                              <p:pRg st="1" end="1"/>
                                            </p:txEl>
                                          </p:spTgt>
                                        </p:tgtEl>
                                        <p:attrNameLst>
                                          <p:attrName>style.visibility</p:attrName>
                                        </p:attrNameLst>
                                      </p:cBhvr>
                                      <p:to>
                                        <p:strVal val="visible"/>
                                      </p:to>
                                    </p:set>
                                    <p:animEffect transition="in" filter="checkerboard(across)">
                                      <p:cBhvr additive="repl">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52226">
                                            <p:txEl>
                                              <p:pRg st="2" end="2"/>
                                            </p:txEl>
                                          </p:spTgt>
                                        </p:tgtEl>
                                        <p:attrNameLst>
                                          <p:attrName>style.visibility</p:attrName>
                                        </p:attrNameLst>
                                      </p:cBhvr>
                                      <p:to>
                                        <p:strVal val="visible"/>
                                      </p:to>
                                    </p:set>
                                    <p:animEffect transition="in" filter="checkerboard(across)">
                                      <p:cBhvr additive="repl">
                                        <p:cTn id="17" dur="500"/>
                                        <p:tgtEl>
                                          <p:spTgt spid="52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52226">
                                            <p:txEl>
                                              <p:pRg st="3" end="3"/>
                                            </p:txEl>
                                          </p:spTgt>
                                        </p:tgtEl>
                                        <p:attrNameLst>
                                          <p:attrName>style.visibility</p:attrName>
                                        </p:attrNameLst>
                                      </p:cBhvr>
                                      <p:to>
                                        <p:strVal val="visible"/>
                                      </p:to>
                                    </p:set>
                                    <p:animEffect transition="in" filter="checkerboard(across)">
                                      <p:cBhvr additive="repl">
                                        <p:cTn id="22" dur="500"/>
                                        <p:tgtEl>
                                          <p:spTgt spid="52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Sand Creek Massacre</a:t>
            </a: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464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Battle of the Little Big Horn</a:t>
            </a:r>
          </a:p>
        </p:txBody>
      </p:sp>
      <p:sp>
        <p:nvSpPr>
          <p:cNvPr id="54274" name="Rectangle 2"/>
          <p:cNvSpPr>
            <a:spLocks noGrp="1" noChangeArrowheads="1"/>
          </p:cNvSpPr>
          <p:nvPr>
            <p:ph type="body" idx="1"/>
          </p:nvPr>
        </p:nvSpPr>
        <p:spPr>
          <a:xfrm>
            <a:off x="457200" y="1828800"/>
            <a:ext cx="8229600" cy="4302125"/>
          </a:xfrm>
          <a:ln/>
        </p:spPr>
        <p:txBody>
          <a:bodyPr/>
          <a:lstStyle/>
          <a:p>
            <a:pPr marL="461963" indent="-461963">
              <a:lnSpc>
                <a:spcPct val="80000"/>
              </a:lnSpc>
              <a:spcBef>
                <a:spcPts val="700"/>
              </a:spcBef>
              <a:buClr>
                <a:srgbClr val="660000"/>
              </a:buClr>
              <a:buSzPct val="70000"/>
              <a:buFont typeface="Wingdings" charset="2"/>
              <a:buChar char=""/>
              <a:tabLst>
                <a:tab pos="461963" algn="l"/>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r>
              <a:rPr lang="en-US" sz="2800"/>
              <a:t>In 1868 the Treaty of Ft Laramie was signed giving the Black Hills in South Dakota to the Sioux </a:t>
            </a:r>
          </a:p>
          <a:p>
            <a:pPr marL="461963" indent="-461963">
              <a:lnSpc>
                <a:spcPct val="80000"/>
              </a:lnSpc>
              <a:spcBef>
                <a:spcPts val="700"/>
              </a:spcBef>
              <a:buClr>
                <a:srgbClr val="660000"/>
              </a:buClr>
              <a:buSzPct val="70000"/>
              <a:buFont typeface="Wingdings" charset="2"/>
              <a:buChar char=""/>
              <a:tabLst>
                <a:tab pos="461963" algn="l"/>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r>
              <a:rPr lang="en-US" sz="2800"/>
              <a:t>Soon after gold was discovered and men rushed to the black hills violating the treaty</a:t>
            </a:r>
          </a:p>
          <a:p>
            <a:pPr marL="461963" indent="-461963">
              <a:lnSpc>
                <a:spcPct val="80000"/>
              </a:lnSpc>
              <a:spcBef>
                <a:spcPts val="700"/>
              </a:spcBef>
              <a:buClr>
                <a:srgbClr val="660000"/>
              </a:buClr>
              <a:buSzPct val="70000"/>
              <a:buFont typeface="Wingdings" charset="2"/>
              <a:buChar char=""/>
              <a:tabLst>
                <a:tab pos="461963" algn="l"/>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r>
              <a:rPr lang="en-US" sz="2800"/>
              <a:t>The Indians will attack the settlers and miners, so Gen George Armstrong Custer was sent to protect the settlers</a:t>
            </a:r>
          </a:p>
          <a:p>
            <a:pPr marL="461963" indent="-461963">
              <a:lnSpc>
                <a:spcPct val="80000"/>
              </a:lnSpc>
              <a:spcBef>
                <a:spcPts val="700"/>
              </a:spcBef>
              <a:buClr>
                <a:srgbClr val="660000"/>
              </a:buClr>
              <a:buSzPct val="70000"/>
              <a:buFont typeface="Wingdings" charset="2"/>
              <a:buChar char=""/>
              <a:tabLst>
                <a:tab pos="461963" algn="l"/>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r>
              <a:rPr lang="en-US" sz="2800"/>
              <a:t>In 1876 the Indians won the battle of Little Big Horn, where thousands of Lakota Indians would surround and kill General George Custer’s cavalry brigade at the Little Big Horn River</a:t>
            </a:r>
          </a:p>
          <a:p>
            <a:pPr marL="468313" indent="-461963">
              <a:lnSpc>
                <a:spcPct val="80000"/>
              </a:lnSpc>
              <a:spcBef>
                <a:spcPts val="700"/>
              </a:spcBef>
              <a:buClrTx/>
              <a:buSzPct val="70000"/>
              <a:buFontTx/>
              <a:buNone/>
              <a:tabLst>
                <a:tab pos="461963" algn="l"/>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US" sz="280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4274">
                                            <p:txEl>
                                              <p:pRg st="0" end="0"/>
                                            </p:txEl>
                                          </p:spTgt>
                                        </p:tgtEl>
                                        <p:attrNameLst>
                                          <p:attrName>style.visibility</p:attrName>
                                        </p:attrNameLst>
                                      </p:cBhvr>
                                      <p:to>
                                        <p:strVal val="visible"/>
                                      </p:to>
                                    </p:set>
                                    <p:animEffect transition="in" filter="checkerboard(across)">
                                      <p:cBhvr additive="repl">
                                        <p:cTn id="7" dur="500"/>
                                        <p:tgtEl>
                                          <p:spTgt spid="542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54274">
                                            <p:txEl>
                                              <p:pRg st="1" end="1"/>
                                            </p:txEl>
                                          </p:spTgt>
                                        </p:tgtEl>
                                        <p:attrNameLst>
                                          <p:attrName>style.visibility</p:attrName>
                                        </p:attrNameLst>
                                      </p:cBhvr>
                                      <p:to>
                                        <p:strVal val="visible"/>
                                      </p:to>
                                    </p:set>
                                    <p:animEffect transition="in" filter="checkerboard(across)">
                                      <p:cBhvr additive="repl">
                                        <p:cTn id="12" dur="500"/>
                                        <p:tgtEl>
                                          <p:spTgt spid="542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54274">
                                            <p:txEl>
                                              <p:pRg st="2" end="2"/>
                                            </p:txEl>
                                          </p:spTgt>
                                        </p:tgtEl>
                                        <p:attrNameLst>
                                          <p:attrName>style.visibility</p:attrName>
                                        </p:attrNameLst>
                                      </p:cBhvr>
                                      <p:to>
                                        <p:strVal val="visible"/>
                                      </p:to>
                                    </p:set>
                                    <p:animEffect transition="in" filter="checkerboard(across)">
                                      <p:cBhvr additive="repl">
                                        <p:cTn id="17" dur="500"/>
                                        <p:tgtEl>
                                          <p:spTgt spid="542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54274">
                                            <p:txEl>
                                              <p:pRg st="3" end="3"/>
                                            </p:txEl>
                                          </p:spTgt>
                                        </p:tgtEl>
                                        <p:attrNameLst>
                                          <p:attrName>style.visibility</p:attrName>
                                        </p:attrNameLst>
                                      </p:cBhvr>
                                      <p:to>
                                        <p:strVal val="visible"/>
                                      </p:to>
                                    </p:set>
                                    <p:animEffect transition="in" filter="checkerboard(across)">
                                      <p:cBhvr additive="repl">
                                        <p:cTn id="22" dur="500"/>
                                        <p:tgtEl>
                                          <p:spTgt spid="542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914401" y="13855"/>
            <a:ext cx="7239000" cy="1135062"/>
          </a:xfrm>
        </p:spPr>
        <p:txBody>
          <a:bodyPr/>
          <a:lstStyle/>
          <a:p>
            <a:pPr algn="ctr"/>
            <a:r>
              <a:rPr lang="en-US" dirty="0" smtClean="0"/>
              <a:t>How The West Was Won</a:t>
            </a:r>
            <a:endParaRPr lang="en-US" dirty="0"/>
          </a:p>
        </p:txBody>
      </p:sp>
      <p:sp>
        <p:nvSpPr>
          <p:cNvPr id="48130" name="Rectangle 2"/>
          <p:cNvSpPr>
            <a:spLocks noGrp="1" noChangeArrowheads="1"/>
          </p:cNvSpPr>
          <p:nvPr>
            <p:ph idx="1"/>
          </p:nvPr>
        </p:nvSpPr>
        <p:spPr>
          <a:xfrm>
            <a:off x="0" y="1066800"/>
            <a:ext cx="9144000" cy="4522788"/>
          </a:xfrm>
        </p:spPr>
        <p:txBody>
          <a:bodyPr/>
          <a:lstStyle/>
          <a:p>
            <a:pPr marL="457200" indent="-457200">
              <a:buFont typeface="Arial" panose="020B0604020202020204" pitchFamily="34" charset="0"/>
              <a:buChar char="•"/>
            </a:pPr>
            <a:r>
              <a:rPr lang="en-US" dirty="0" smtClean="0"/>
              <a:t>On May 10th 1869 the first transcontinental railroad was completed when East and West lines met at Promontory Point Utah.</a:t>
            </a:r>
          </a:p>
          <a:p>
            <a:pPr marL="457200" indent="-457200">
              <a:buFont typeface="Arial" panose="020B0604020202020204" pitchFamily="34" charset="0"/>
              <a:buChar char="•"/>
            </a:pPr>
            <a:r>
              <a:rPr lang="en-US" dirty="0" smtClean="0"/>
              <a:t>A Golden spike was driven in at the point where they met.</a:t>
            </a:r>
          </a:p>
          <a:p>
            <a:pPr marL="457200" indent="-457200">
              <a:buFont typeface="Arial" panose="020B0604020202020204" pitchFamily="34" charset="0"/>
              <a:buChar char="•"/>
            </a:pPr>
            <a:r>
              <a:rPr lang="en-US" dirty="0" smtClean="0"/>
              <a:t>After the Civil War, America moved West developing ranching, mining, farming, and the railroad industries</a:t>
            </a:r>
            <a:endParaRPr lang="en-US" dirty="0"/>
          </a:p>
          <a:p>
            <a:pPr marL="457200" indent="-457200" algn="ctr">
              <a:buFont typeface="Arial" panose="020B0604020202020204" pitchFamily="34" charset="0"/>
              <a:buChar char="•"/>
            </a:pPr>
            <a:r>
              <a:rPr lang="en-US" dirty="0" smtClean="0"/>
              <a:t> NOTHING WAS MORE IMPORTANT TO THE DEVELOPMENT OF THE WEST THAN THE RAILROAD</a:t>
            </a:r>
          </a:p>
          <a:p>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8130">
                                            <p:txEl>
                                              <p:pRg st="0" end="0"/>
                                            </p:txEl>
                                          </p:spTgt>
                                        </p:tgtEl>
                                        <p:attrNameLst>
                                          <p:attrName>style.visibility</p:attrName>
                                        </p:attrNameLst>
                                      </p:cBhvr>
                                      <p:to>
                                        <p:strVal val="visible"/>
                                      </p:to>
                                    </p:set>
                                    <p:animEffect transition="in" filter="checkerboard(across)">
                                      <p:cBhvr additive="repl">
                                        <p:cTn id="7" dur="5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8130">
                                            <p:txEl>
                                              <p:pRg st="1" end="1"/>
                                            </p:txEl>
                                          </p:spTgt>
                                        </p:tgtEl>
                                        <p:attrNameLst>
                                          <p:attrName>style.visibility</p:attrName>
                                        </p:attrNameLst>
                                      </p:cBhvr>
                                      <p:to>
                                        <p:strVal val="visible"/>
                                      </p:to>
                                    </p:set>
                                    <p:animEffect transition="in" filter="checkerboard(across)">
                                      <p:cBhvr additive="repl">
                                        <p:cTn id="12" dur="500"/>
                                        <p:tgtEl>
                                          <p:spTgt spid="481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8130">
                                            <p:txEl>
                                              <p:pRg st="2" end="2"/>
                                            </p:txEl>
                                          </p:spTgt>
                                        </p:tgtEl>
                                        <p:attrNameLst>
                                          <p:attrName>style.visibility</p:attrName>
                                        </p:attrNameLst>
                                      </p:cBhvr>
                                      <p:to>
                                        <p:strVal val="visible"/>
                                      </p:to>
                                    </p:set>
                                    <p:animEffect transition="in" filter="checkerboard(across)">
                                      <p:cBhvr additive="repl">
                                        <p:cTn id="17" dur="500"/>
                                        <p:tgtEl>
                                          <p:spTgt spid="48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48130">
                                            <p:txEl>
                                              <p:pRg st="3" end="3"/>
                                            </p:txEl>
                                          </p:spTgt>
                                        </p:tgtEl>
                                        <p:attrNameLst>
                                          <p:attrName>style.visibility</p:attrName>
                                        </p:attrNameLst>
                                      </p:cBhvr>
                                      <p:to>
                                        <p:strVal val="visible"/>
                                      </p:to>
                                    </p:set>
                                    <p:animEffect transition="in" filter="checkerboard(across)">
                                      <p:cBhvr additive="repl">
                                        <p:cTn id="22" dur="500"/>
                                        <p:tgtEl>
                                          <p:spTgt spid="48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457200" y="274638"/>
            <a:ext cx="41370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Chief Red Cloud</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516313" cy="514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1335088"/>
            <a:ext cx="3571875" cy="5000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0" name="Text Box 4"/>
          <p:cNvSpPr txBox="1">
            <a:spLocks noChangeArrowheads="1"/>
          </p:cNvSpPr>
          <p:nvPr/>
        </p:nvSpPr>
        <p:spPr bwMode="auto">
          <a:xfrm>
            <a:off x="4724400" y="274638"/>
            <a:ext cx="4321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latin typeface="Calibri" pitchFamily="32" charset="0"/>
              </a:rPr>
              <a:t>Chief Crazy Horse</a:t>
            </a:r>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638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System of Destroying a People</a:t>
            </a:r>
          </a:p>
        </p:txBody>
      </p:sp>
      <p:sp>
        <p:nvSpPr>
          <p:cNvPr id="59394" name="Rectangle 2"/>
          <p:cNvSpPr>
            <a:spLocks noGrp="1" noChangeArrowheads="1"/>
          </p:cNvSpPr>
          <p:nvPr>
            <p:ph type="body" sz="half" idx="2"/>
          </p:nvPr>
        </p:nvSpPr>
        <p:spPr>
          <a:xfrm>
            <a:off x="5334000" y="1600200"/>
            <a:ext cx="3352800" cy="4525963"/>
          </a:xfrm>
          <a:ln/>
        </p:spPr>
        <p:txBody>
          <a:bodyPr/>
          <a:lstStyle/>
          <a:p>
            <a:pPr marL="334963" indent="-334963">
              <a:lnSpc>
                <a:spcPct val="90000"/>
              </a:lnSpc>
              <a:spcBef>
                <a:spcPts val="60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Shortly after the Civil War a system to destroy the Indians was developed it involved</a:t>
            </a:r>
          </a:p>
          <a:p>
            <a:pPr marL="334963" indent="-334963">
              <a:lnSpc>
                <a:spcPct val="90000"/>
              </a:lnSpc>
              <a:spcBef>
                <a:spcPts val="60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1. Destroying the Buffalo, </a:t>
            </a:r>
          </a:p>
          <a:p>
            <a:pPr marL="334963" indent="-334963">
              <a:lnSpc>
                <a:spcPct val="90000"/>
              </a:lnSpc>
              <a:spcBef>
                <a:spcPts val="60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Since it was their chief source of food and materials destroying the buffalo would hurt the Indians greatly</a:t>
            </a: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5410200" cy="421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59394">
                                            <p:txEl>
                                              <p:pRg st="0" end="0"/>
                                            </p:txEl>
                                          </p:spTgt>
                                        </p:tgtEl>
                                        <p:attrNameLst>
                                          <p:attrName>style.visibility</p:attrName>
                                        </p:attrNameLst>
                                      </p:cBhvr>
                                      <p:to>
                                        <p:strVal val="visible"/>
                                      </p:to>
                                    </p:set>
                                    <p:animEffect transition="in" filter="dissolve">
                                      <p:cBhvr additive="repl">
                                        <p:cTn id="7" dur="500"/>
                                        <p:tgtEl>
                                          <p:spTgt spid="59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59394">
                                            <p:txEl>
                                              <p:pRg st="1" end="1"/>
                                            </p:txEl>
                                          </p:spTgt>
                                        </p:tgtEl>
                                        <p:attrNameLst>
                                          <p:attrName>style.visibility</p:attrName>
                                        </p:attrNameLst>
                                      </p:cBhvr>
                                      <p:to>
                                        <p:strVal val="visible"/>
                                      </p:to>
                                    </p:set>
                                    <p:animEffect transition="in" filter="dissolve">
                                      <p:cBhvr additive="repl">
                                        <p:cTn id="12" dur="500"/>
                                        <p:tgtEl>
                                          <p:spTgt spid="593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59394">
                                            <p:txEl>
                                              <p:pRg st="2" end="2"/>
                                            </p:txEl>
                                          </p:spTgt>
                                        </p:tgtEl>
                                        <p:attrNameLst>
                                          <p:attrName>style.visibility</p:attrName>
                                        </p:attrNameLst>
                                      </p:cBhvr>
                                      <p:to>
                                        <p:strVal val="visible"/>
                                      </p:to>
                                    </p:set>
                                    <p:animEffect transition="in" filter="dissolve">
                                      <p:cBhvr additive="repl">
                                        <p:cTn id="17" dur="500"/>
                                        <p:tgtEl>
                                          <p:spTgt spid="59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BBE0E3"/>
            </a:gs>
            <a:gs pos="100000">
              <a:srgbClr val="333399"/>
            </a:gs>
          </a:gsLst>
          <a:lin ang="5400000" scaled="1"/>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533400" y="381000"/>
            <a:ext cx="8229600" cy="5821363"/>
          </a:xfrm>
          <a:ln/>
        </p:spPr>
        <p:txBody>
          <a:bodyPr/>
          <a:lstStyle/>
          <a:p>
            <a:pPr marL="334963" indent="-334963">
              <a:lnSpc>
                <a:spcPct val="90000"/>
              </a:lnSpc>
              <a:buClr>
                <a:srgbClr val="660066"/>
              </a:buClr>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dirty="0"/>
              <a:t>2. Barbed Wiring the </a:t>
            </a:r>
            <a:r>
              <a:rPr lang="en-US" dirty="0" smtClean="0"/>
              <a:t>land:</a:t>
            </a:r>
            <a:r>
              <a:rPr lang="en-US" dirty="0"/>
              <a:t> </a:t>
            </a:r>
            <a:r>
              <a:rPr lang="en-US" dirty="0" smtClean="0"/>
              <a:t>Barbed </a:t>
            </a:r>
            <a:r>
              <a:rPr lang="en-US" dirty="0"/>
              <a:t>wire prevented easy movement for Indians and animals making it harder to continue a nomadic lifestyle</a:t>
            </a:r>
          </a:p>
          <a:p>
            <a:pPr marL="334963" indent="-334963">
              <a:lnSpc>
                <a:spcPct val="90000"/>
              </a:lnSpc>
              <a:buClr>
                <a:srgbClr val="660066"/>
              </a:buClr>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dirty="0"/>
              <a:t>3. War: The Americans would kill Indians outright and force them into captivity</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000" b="1"/>
              <a:t>Chief Joseph and the Nez Perce Indians</a:t>
            </a: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3429000" cy="476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2492375"/>
            <a:ext cx="6000750" cy="371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4. Reservations</a:t>
            </a:r>
          </a:p>
        </p:txBody>
      </p:sp>
      <p:sp>
        <p:nvSpPr>
          <p:cNvPr id="63490" name="Rectangle 2"/>
          <p:cNvSpPr>
            <a:spLocks noGrp="1" noChangeArrowheads="1"/>
          </p:cNvSpPr>
          <p:nvPr>
            <p:ph type="body" sz="half" idx="2"/>
          </p:nvPr>
        </p:nvSpPr>
        <p:spPr>
          <a:xfrm>
            <a:off x="4648200" y="1600200"/>
            <a:ext cx="4038600" cy="4525963"/>
          </a:xfrm>
          <a:ln/>
        </p:spPr>
        <p:txBody>
          <a:bodyPr/>
          <a:lstStyle/>
          <a:p>
            <a:pPr marL="334963" indent="-334963">
              <a:lnSpc>
                <a:spcPct val="90000"/>
              </a:lnSpc>
              <a:spcBef>
                <a:spcPts val="50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000"/>
              <a:t>Reservations were places that Indians could be concentrated and controlled</a:t>
            </a:r>
          </a:p>
          <a:p>
            <a:pPr marL="334963" indent="-334963">
              <a:lnSpc>
                <a:spcPct val="90000"/>
              </a:lnSpc>
              <a:spcBef>
                <a:spcPts val="50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000"/>
              <a:t>Usually they were on worthless pieces of land, too small for the people living there, </a:t>
            </a:r>
          </a:p>
          <a:p>
            <a:pPr marL="334963" indent="-334963">
              <a:lnSpc>
                <a:spcPct val="90000"/>
              </a:lnSpc>
              <a:spcBef>
                <a:spcPts val="50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000"/>
              <a:t>Because they could not farm the Indians became dependent on the government food handouts</a:t>
            </a:r>
          </a:p>
          <a:p>
            <a:pPr marL="334963" indent="-334963">
              <a:lnSpc>
                <a:spcPct val="90000"/>
              </a:lnSpc>
              <a:spcBef>
                <a:spcPts val="50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000"/>
              <a:t>The Army would watch over the Indians there and would attempt to “Assimilate” them into white culture</a:t>
            </a:r>
          </a:p>
          <a:p>
            <a:pPr marL="334963" indent="-334963">
              <a:lnSpc>
                <a:spcPct val="90000"/>
              </a:lnSpc>
              <a:spcBef>
                <a:spcPts val="50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000"/>
              <a:t>Reservations were full of Alcohol and disease and did as much to destroy the Indians as any war</a:t>
            </a:r>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495800"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additive="repl">
                                        <p:cTn id="6" dur="1" fill="hold">
                                          <p:stCondLst>
                                            <p:cond delay="0"/>
                                          </p:stCondLst>
                                        </p:cTn>
                                        <p:tgtEl>
                                          <p:spTgt spid="63490">
                                            <p:txEl>
                                              <p:pRg st="0" end="0"/>
                                            </p:txEl>
                                          </p:spTgt>
                                        </p:tgtEl>
                                        <p:attrNameLst>
                                          <p:attrName>style.visibility</p:attrName>
                                        </p:attrNameLst>
                                      </p:cBhvr>
                                      <p:to>
                                        <p:strVal val="visible"/>
                                      </p:to>
                                    </p:set>
                                    <p:animEffect transition="in" filter="strips(downLeft)">
                                      <p:cBhvr additive="repl">
                                        <p:cTn id="7" dur="500"/>
                                        <p:tgtEl>
                                          <p:spTgt spid="63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additive="repl">
                                        <p:cTn id="11" dur="1" fill="hold">
                                          <p:stCondLst>
                                            <p:cond delay="0"/>
                                          </p:stCondLst>
                                        </p:cTn>
                                        <p:tgtEl>
                                          <p:spTgt spid="63490">
                                            <p:txEl>
                                              <p:pRg st="1" end="1"/>
                                            </p:txEl>
                                          </p:spTgt>
                                        </p:tgtEl>
                                        <p:attrNameLst>
                                          <p:attrName>style.visibility</p:attrName>
                                        </p:attrNameLst>
                                      </p:cBhvr>
                                      <p:to>
                                        <p:strVal val="visible"/>
                                      </p:to>
                                    </p:set>
                                    <p:animEffect transition="in" filter="strips(downLeft)">
                                      <p:cBhvr additive="repl">
                                        <p:cTn id="12" dur="500"/>
                                        <p:tgtEl>
                                          <p:spTgt spid="634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additive="repl">
                                        <p:cTn id="16" dur="1" fill="hold">
                                          <p:stCondLst>
                                            <p:cond delay="0"/>
                                          </p:stCondLst>
                                        </p:cTn>
                                        <p:tgtEl>
                                          <p:spTgt spid="63490">
                                            <p:txEl>
                                              <p:pRg st="2" end="2"/>
                                            </p:txEl>
                                          </p:spTgt>
                                        </p:tgtEl>
                                        <p:attrNameLst>
                                          <p:attrName>style.visibility</p:attrName>
                                        </p:attrNameLst>
                                      </p:cBhvr>
                                      <p:to>
                                        <p:strVal val="visible"/>
                                      </p:to>
                                    </p:set>
                                    <p:animEffect transition="in" filter="strips(downLeft)">
                                      <p:cBhvr additive="repl">
                                        <p:cTn id="17" dur="500"/>
                                        <p:tgtEl>
                                          <p:spTgt spid="634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additive="repl">
                                        <p:cTn id="21" dur="1" fill="hold">
                                          <p:stCondLst>
                                            <p:cond delay="0"/>
                                          </p:stCondLst>
                                        </p:cTn>
                                        <p:tgtEl>
                                          <p:spTgt spid="63490">
                                            <p:txEl>
                                              <p:pRg st="3" end="3"/>
                                            </p:txEl>
                                          </p:spTgt>
                                        </p:tgtEl>
                                        <p:attrNameLst>
                                          <p:attrName>style.visibility</p:attrName>
                                        </p:attrNameLst>
                                      </p:cBhvr>
                                      <p:to>
                                        <p:strVal val="visible"/>
                                      </p:to>
                                    </p:set>
                                    <p:animEffect transition="in" filter="strips(downLeft)">
                                      <p:cBhvr additive="repl">
                                        <p:cTn id="22" dur="500"/>
                                        <p:tgtEl>
                                          <p:spTgt spid="634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additive="repl">
                                        <p:cTn id="26" dur="1" fill="hold">
                                          <p:stCondLst>
                                            <p:cond delay="0"/>
                                          </p:stCondLst>
                                        </p:cTn>
                                        <p:tgtEl>
                                          <p:spTgt spid="63490">
                                            <p:txEl>
                                              <p:pRg st="4" end="4"/>
                                            </p:txEl>
                                          </p:spTgt>
                                        </p:tgtEl>
                                        <p:attrNameLst>
                                          <p:attrName>style.visibility</p:attrName>
                                        </p:attrNameLst>
                                      </p:cBhvr>
                                      <p:to>
                                        <p:strVal val="visible"/>
                                      </p:to>
                                    </p:set>
                                    <p:animEffect transition="in" filter="strips(downLeft)">
                                      <p:cBhvr additive="repl">
                                        <p:cTn id="27" dur="500"/>
                                        <p:tgtEl>
                                          <p:spTgt spid="634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Native Americans 1492</a:t>
            </a:r>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595438"/>
            <a:ext cx="6973887" cy="5192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Percentage of Population</a:t>
            </a:r>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603375"/>
            <a:ext cx="6538913" cy="512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Railroads to the West</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8229600" cy="4981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Indian Reservations Today</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5029200" cy="3736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438400"/>
            <a:ext cx="4895850" cy="3605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7585" name="Rectangle 1"/>
          <p:cNvSpPr>
            <a:spLocks noGrp="1" noChangeArrowheads="1"/>
          </p:cNvSpPr>
          <p:nvPr>
            <p:ph type="title" idx="4294967295"/>
          </p:nvPr>
        </p:nvSpPr>
        <p:spPr>
          <a:xfrm>
            <a:off x="1066800" y="274638"/>
            <a:ext cx="7620000" cy="7159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Wounded Knee</a:t>
            </a:r>
          </a:p>
        </p:txBody>
      </p:sp>
      <p:sp>
        <p:nvSpPr>
          <p:cNvPr id="67586" name="Rectangle 2"/>
          <p:cNvSpPr>
            <a:spLocks noGrp="1" noChangeArrowheads="1"/>
          </p:cNvSpPr>
          <p:nvPr>
            <p:ph type="body" idx="1"/>
          </p:nvPr>
        </p:nvSpPr>
        <p:spPr>
          <a:xfrm>
            <a:off x="457200" y="990600"/>
            <a:ext cx="8229600" cy="5135563"/>
          </a:xfrm>
          <a:ln/>
        </p:spPr>
        <p:txBody>
          <a:bodyPr/>
          <a:lstStyle/>
          <a:p>
            <a:pPr marL="334963" indent="-334963">
              <a:lnSpc>
                <a:spcPct val="90000"/>
              </a:lnSpc>
              <a:spcBef>
                <a:spcPts val="600"/>
              </a:spcBef>
              <a:buClr>
                <a:srgbClr val="660066"/>
              </a:buClr>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The final event of the Indian Wars was the Massacre of Wounded Knee</a:t>
            </a:r>
          </a:p>
          <a:p>
            <a:pPr marL="334963" indent="-334963">
              <a:lnSpc>
                <a:spcPct val="90000"/>
              </a:lnSpc>
              <a:spcBef>
                <a:spcPts val="600"/>
              </a:spcBef>
              <a:buClr>
                <a:srgbClr val="660066"/>
              </a:buClr>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In 1890 350 Sioux Indians camped at Wounded Knee Creek where they were surrounded by U.S. cavalry whose job it was to arrest their leader</a:t>
            </a:r>
          </a:p>
          <a:p>
            <a:pPr marL="334963" indent="-334963">
              <a:lnSpc>
                <a:spcPct val="90000"/>
              </a:lnSpc>
              <a:spcBef>
                <a:spcPts val="600"/>
              </a:spcBef>
              <a:buClr>
                <a:srgbClr val="660066"/>
              </a:buClr>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Some Indians practiced the “Ghost Dance” that some believed could bring back the dead, already Chief Sitting Bull had been killed in an attempt to arrest him to stop the dances</a:t>
            </a:r>
          </a:p>
          <a:p>
            <a:pPr marL="334963" indent="-334963">
              <a:lnSpc>
                <a:spcPct val="90000"/>
              </a:lnSpc>
              <a:spcBef>
                <a:spcPts val="600"/>
              </a:spcBef>
              <a:buClr>
                <a:srgbClr val="660066"/>
              </a:buClr>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When the Indians began a Ghost Dance at wounded knee nervous soldiers attempted to stop them, the result was the Soldiers killing 300 Indians, this ended the Ghost Dance movement and the Indian Wars</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67586">
                                            <p:txEl>
                                              <p:pRg st="0" end="0"/>
                                            </p:txEl>
                                          </p:spTgt>
                                        </p:tgtEl>
                                        <p:attrNameLst>
                                          <p:attrName>style.visibility</p:attrName>
                                        </p:attrNameLst>
                                      </p:cBhvr>
                                      <p:to>
                                        <p:strVal val="visible"/>
                                      </p:to>
                                    </p:set>
                                    <p:animEffect transition="in" filter="blinds(horizontal)">
                                      <p:cBhvr additive="repl">
                                        <p:cTn id="7" dur="500"/>
                                        <p:tgtEl>
                                          <p:spTgt spid="675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67586">
                                            <p:txEl>
                                              <p:pRg st="1" end="1"/>
                                            </p:txEl>
                                          </p:spTgt>
                                        </p:tgtEl>
                                        <p:attrNameLst>
                                          <p:attrName>style.visibility</p:attrName>
                                        </p:attrNameLst>
                                      </p:cBhvr>
                                      <p:to>
                                        <p:strVal val="visible"/>
                                      </p:to>
                                    </p:set>
                                    <p:animEffect transition="in" filter="blinds(horizontal)">
                                      <p:cBhvr additive="repl">
                                        <p:cTn id="12" dur="500"/>
                                        <p:tgtEl>
                                          <p:spTgt spid="675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67586">
                                            <p:txEl>
                                              <p:pRg st="2" end="2"/>
                                            </p:txEl>
                                          </p:spTgt>
                                        </p:tgtEl>
                                        <p:attrNameLst>
                                          <p:attrName>style.visibility</p:attrName>
                                        </p:attrNameLst>
                                      </p:cBhvr>
                                      <p:to>
                                        <p:strVal val="visible"/>
                                      </p:to>
                                    </p:set>
                                    <p:animEffect transition="in" filter="blinds(horizontal)">
                                      <p:cBhvr additive="repl">
                                        <p:cTn id="17" dur="500"/>
                                        <p:tgtEl>
                                          <p:spTgt spid="675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67586">
                                            <p:txEl>
                                              <p:pRg st="3" end="3"/>
                                            </p:txEl>
                                          </p:spTgt>
                                        </p:tgtEl>
                                        <p:attrNameLst>
                                          <p:attrName>style.visibility</p:attrName>
                                        </p:attrNameLst>
                                      </p:cBhvr>
                                      <p:to>
                                        <p:strVal val="visible"/>
                                      </p:to>
                                    </p:set>
                                    <p:animEffect transition="in" filter="blinds(horizontal)">
                                      <p:cBhvr additive="repl">
                                        <p:cTn id="22" dur="500"/>
                                        <p:tgtEl>
                                          <p:spTgt spid="675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Battle of Wounded Knee</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495425"/>
            <a:ext cx="2576512" cy="4643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1" name="Text Box 3"/>
          <p:cNvSpPr txBox="1">
            <a:spLocks noChangeArrowheads="1"/>
          </p:cNvSpPr>
          <p:nvPr/>
        </p:nvSpPr>
        <p:spPr bwMode="auto">
          <a:xfrm>
            <a:off x="457200" y="6138863"/>
            <a:ext cx="33416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3200" b="1">
                <a:latin typeface="Calibri" pitchFamily="32" charset="0"/>
              </a:rPr>
              <a:t>Chief Sitting Bull</a:t>
            </a:r>
          </a:p>
        </p:txBody>
      </p:sp>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2071688"/>
            <a:ext cx="4762500" cy="351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buClrTx/>
              <a:buFontTx/>
              <a:buNone/>
            </a:pPr>
            <a:r>
              <a:rPr lang="en-US" sz="4400" b="1">
                <a:solidFill>
                  <a:srgbClr val="420000"/>
                </a:solidFill>
                <a:latin typeface="Times New Roman" pitchFamily="16" charset="0"/>
              </a:rPr>
              <a:t>A Century of Dishonor</a:t>
            </a:r>
          </a:p>
        </p:txBody>
      </p:sp>
      <p:sp>
        <p:nvSpPr>
          <p:cNvPr id="70658" name="Text Box 2"/>
          <p:cNvSpPr txBox="1">
            <a:spLocks noChangeArrowheads="1"/>
          </p:cNvSpPr>
          <p:nvPr/>
        </p:nvSpPr>
        <p:spPr bwMode="auto">
          <a:xfrm>
            <a:off x="457200" y="1752600"/>
            <a:ext cx="8229600" cy="488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06413" indent="-506413">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1pPr>
            <a:lvl2pPr marL="914400" indent="-514350">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2pPr>
            <a:lvl3pPr>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3pPr>
            <a:lvl4pPr>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4pPr>
            <a:lvl5pPr>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 pos="9650413" algn="l"/>
              </a:tabLst>
              <a:defRPr>
                <a:solidFill>
                  <a:srgbClr val="000000"/>
                </a:solidFill>
                <a:latin typeface="Arial" charset="0"/>
                <a:ea typeface="Microsoft YaHei" charset="-122"/>
              </a:defRPr>
            </a:lvl9pPr>
          </a:lstStyle>
          <a:p>
            <a:pPr>
              <a:lnSpc>
                <a:spcPct val="90000"/>
              </a:lnSpc>
              <a:spcBef>
                <a:spcPts val="800"/>
              </a:spcBef>
              <a:buClr>
                <a:srgbClr val="660000"/>
              </a:buClr>
              <a:buSzPct val="70000"/>
              <a:buFont typeface="Times New Roman" pitchFamily="16" charset="0"/>
              <a:buAutoNum type="arabicPeriod"/>
            </a:pPr>
            <a:r>
              <a:rPr lang="en-US" sz="2400" dirty="0">
                <a:latin typeface="Times New Roman" pitchFamily="16" charset="0"/>
              </a:rPr>
              <a:t>Dawes Act:  passed to assimilate Native Americans into mainstream culture</a:t>
            </a:r>
          </a:p>
          <a:p>
            <a:pPr lvl="1">
              <a:lnSpc>
                <a:spcPct val="90000"/>
              </a:lnSpc>
              <a:spcBef>
                <a:spcPts val="700"/>
              </a:spcBef>
              <a:buClr>
                <a:srgbClr val="999966"/>
              </a:buClr>
              <a:buSzPct val="75000"/>
              <a:buFont typeface="Times New Roman" pitchFamily="16" charset="0"/>
              <a:buAutoNum type="alphaLcPeriod"/>
            </a:pPr>
            <a:r>
              <a:rPr lang="en-US" sz="2400" dirty="0">
                <a:latin typeface="Times New Roman" pitchFamily="16" charset="0"/>
              </a:rPr>
              <a:t>Ends the treaty system that treated the tribes as their own nations (this had been around since the revolution) and divided reservations and gave each Indian family land </a:t>
            </a:r>
          </a:p>
          <a:p>
            <a:pPr lvl="1">
              <a:lnSpc>
                <a:spcPct val="90000"/>
              </a:lnSpc>
              <a:spcBef>
                <a:spcPts val="700"/>
              </a:spcBef>
              <a:buClr>
                <a:srgbClr val="999966"/>
              </a:buClr>
              <a:buSzPct val="75000"/>
              <a:buFont typeface="Times New Roman" pitchFamily="16" charset="0"/>
              <a:buAutoNum type="alphaLcPeriod"/>
            </a:pPr>
            <a:r>
              <a:rPr lang="en-US" sz="2400" dirty="0">
                <a:latin typeface="Times New Roman" pitchFamily="16" charset="0"/>
              </a:rPr>
              <a:t>Population decreased due to poverty and disease</a:t>
            </a:r>
          </a:p>
          <a:p>
            <a:pPr lvl="1">
              <a:lnSpc>
                <a:spcPct val="90000"/>
              </a:lnSpc>
              <a:spcBef>
                <a:spcPts val="700"/>
              </a:spcBef>
              <a:buClr>
                <a:srgbClr val="999966"/>
              </a:buClr>
              <a:buSzPct val="75000"/>
              <a:buFont typeface="Times New Roman" pitchFamily="16" charset="0"/>
              <a:buAutoNum type="alphaLcPeriod"/>
            </a:pPr>
            <a:r>
              <a:rPr lang="en-US" sz="2400" dirty="0">
                <a:latin typeface="Times New Roman" pitchFamily="16" charset="0"/>
              </a:rPr>
              <a:t>The </a:t>
            </a:r>
            <a:r>
              <a:rPr lang="en-US" sz="2400" dirty="0" smtClean="0">
                <a:latin typeface="Times New Roman" pitchFamily="16" charset="0"/>
              </a:rPr>
              <a:t>Dawes General Allotment </a:t>
            </a:r>
            <a:r>
              <a:rPr lang="en-US" sz="2400" dirty="0">
                <a:latin typeface="Times New Roman" pitchFamily="16" charset="0"/>
              </a:rPr>
              <a:t>Act destroys what is left of tribal society</a:t>
            </a:r>
          </a:p>
          <a:p>
            <a:pPr lvl="1">
              <a:lnSpc>
                <a:spcPct val="90000"/>
              </a:lnSpc>
              <a:spcBef>
                <a:spcPts val="700"/>
              </a:spcBef>
              <a:buClr>
                <a:srgbClr val="999966"/>
              </a:buClr>
              <a:buSzPct val="75000"/>
              <a:buFont typeface="Times New Roman" pitchFamily="16" charset="0"/>
              <a:buAutoNum type="alphaLcPeriod"/>
            </a:pPr>
            <a:r>
              <a:rPr lang="en-US" sz="2400" dirty="0">
                <a:latin typeface="Times New Roman" pitchFamily="16" charset="0"/>
              </a:rPr>
              <a:t>This act will cost the natives over 70% of their land as speculators came in and bought the land from native families who didn't know how much the land was worth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70658">
                                            <p:txEl>
                                              <p:pRg st="0" end="0"/>
                                            </p:txEl>
                                          </p:spTgt>
                                        </p:tgtEl>
                                        <p:attrNameLst>
                                          <p:attrName>style.visibility</p:attrName>
                                        </p:attrNameLst>
                                      </p:cBhvr>
                                      <p:to>
                                        <p:strVal val="visible"/>
                                      </p:to>
                                    </p:set>
                                    <p:animEffect transition="in" filter="checkerboard(across)">
                                      <p:cBhvr additive="repl">
                                        <p:cTn id="7" dur="500"/>
                                        <p:tgtEl>
                                          <p:spTgt spid="706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70658">
                                            <p:txEl>
                                              <p:pRg st="1" end="1"/>
                                            </p:txEl>
                                          </p:spTgt>
                                        </p:tgtEl>
                                        <p:attrNameLst>
                                          <p:attrName>style.visibility</p:attrName>
                                        </p:attrNameLst>
                                      </p:cBhvr>
                                      <p:to>
                                        <p:strVal val="visible"/>
                                      </p:to>
                                    </p:set>
                                    <p:animEffect transition="in" filter="checkerboard(across)">
                                      <p:cBhvr additive="repl">
                                        <p:cTn id="12" dur="500"/>
                                        <p:tgtEl>
                                          <p:spTgt spid="706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70658">
                                            <p:txEl>
                                              <p:pRg st="2" end="2"/>
                                            </p:txEl>
                                          </p:spTgt>
                                        </p:tgtEl>
                                        <p:attrNameLst>
                                          <p:attrName>style.visibility</p:attrName>
                                        </p:attrNameLst>
                                      </p:cBhvr>
                                      <p:to>
                                        <p:strVal val="visible"/>
                                      </p:to>
                                    </p:set>
                                    <p:animEffect transition="in" filter="checkerboard(across)">
                                      <p:cBhvr additive="repl">
                                        <p:cTn id="17" dur="500"/>
                                        <p:tgtEl>
                                          <p:spTgt spid="706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70658">
                                            <p:txEl>
                                              <p:pRg st="3" end="3"/>
                                            </p:txEl>
                                          </p:spTgt>
                                        </p:tgtEl>
                                        <p:attrNameLst>
                                          <p:attrName>style.visibility</p:attrName>
                                        </p:attrNameLst>
                                      </p:cBhvr>
                                      <p:to>
                                        <p:strVal val="visible"/>
                                      </p:to>
                                    </p:set>
                                    <p:animEffect transition="in" filter="checkerboard(across)">
                                      <p:cBhvr additive="repl">
                                        <p:cTn id="22" dur="500"/>
                                        <p:tgtEl>
                                          <p:spTgt spid="706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70658">
                                            <p:txEl>
                                              <p:pRg st="4" end="4"/>
                                            </p:txEl>
                                          </p:spTgt>
                                        </p:tgtEl>
                                        <p:attrNameLst>
                                          <p:attrName>style.visibility</p:attrName>
                                        </p:attrNameLst>
                                      </p:cBhvr>
                                      <p:to>
                                        <p:strVal val="visible"/>
                                      </p:to>
                                    </p:set>
                                    <p:animEffect transition="in" filter="checkerboard(across)">
                                      <p:cBhvr additive="repl">
                                        <p:cTn id="27" dur="500"/>
                                        <p:tgtEl>
                                          <p:spTgt spid="706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Helen Hunt Jackson</a:t>
            </a: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3" y="1670050"/>
            <a:ext cx="33909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981200"/>
            <a:ext cx="2447925"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27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800000"/>
            </a:gs>
          </a:gsLst>
          <a:lin ang="2700000" scaled="1"/>
        </a:gra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dirty="0" smtClean="0">
                <a:effectLst>
                  <a:outerShdw blurRad="38100" dist="38100" dir="2700000" algn="tl">
                    <a:srgbClr val="C0C0C0"/>
                  </a:outerShdw>
                </a:effectLst>
              </a:rPr>
              <a:t>The </a:t>
            </a:r>
            <a:r>
              <a:rPr lang="en-US" sz="4400" b="1" dirty="0">
                <a:effectLst>
                  <a:outerShdw blurRad="38100" dist="38100" dir="2700000" algn="tl">
                    <a:srgbClr val="C0C0C0"/>
                  </a:outerShdw>
                </a:effectLst>
              </a:rPr>
              <a:t>Rise of Populism</a:t>
            </a:r>
          </a:p>
        </p:txBody>
      </p:sp>
      <p:sp>
        <p:nvSpPr>
          <p:cNvPr id="73730" name="Text Box 2"/>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spcBef>
                <a:spcPts val="800"/>
              </a:spcBef>
              <a:buClrTx/>
              <a:buFontTx/>
              <a:buNone/>
            </a:pPr>
            <a:r>
              <a:rPr lang="en-US" sz="3200"/>
              <a:t>Section 3</a:t>
            </a:r>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76801" name="Rectangle 1"/>
          <p:cNvSpPr>
            <a:spLocks noGrp="1" noChangeArrowheads="1"/>
          </p:cNvSpPr>
          <p:nvPr>
            <p:ph type="title" idx="4294967295"/>
          </p:nvPr>
        </p:nvSpPr>
        <p:spPr>
          <a:xfrm>
            <a:off x="914400" y="277813"/>
            <a:ext cx="7772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Farming Out West</a:t>
            </a:r>
          </a:p>
        </p:txBody>
      </p:sp>
      <p:sp>
        <p:nvSpPr>
          <p:cNvPr id="76802" name="Rectangle 2"/>
          <p:cNvSpPr>
            <a:spLocks noGrp="1" noChangeArrowheads="1"/>
          </p:cNvSpPr>
          <p:nvPr>
            <p:ph type="body" idx="1"/>
          </p:nvPr>
        </p:nvSpPr>
        <p:spPr>
          <a:xfrm>
            <a:off x="914400" y="1600200"/>
            <a:ext cx="7772400" cy="4530725"/>
          </a:xfrm>
          <a:ln/>
        </p:spPr>
        <p:txBody>
          <a:bodyPr/>
          <a:lstStyle/>
          <a:p>
            <a:pPr marL="601663" indent="-601663">
              <a:buClr>
                <a:srgbClr val="B2B2B2"/>
              </a:buClr>
              <a:buSzPct val="90000"/>
              <a:buFont typeface="Times New Roman" pitchFamily="16" charset="0"/>
              <a:buAutoNum type="arabicPeriod"/>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a:t>The transcontinental railroad will open up western farmers to eastern markets</a:t>
            </a:r>
          </a:p>
          <a:p>
            <a:pPr marL="601663" indent="-601663">
              <a:buClr>
                <a:srgbClr val="B2B2B2"/>
              </a:buClr>
              <a:buSzPct val="90000"/>
              <a:buFont typeface="Times New Roman" pitchFamily="16" charset="0"/>
              <a:buAutoNum type="arabicPeriod"/>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a:t>Technology makes farming easier</a:t>
            </a:r>
          </a:p>
          <a:p>
            <a:pPr marL="982663" lvl="1" indent="-525463">
              <a:buSzPct val="75000"/>
              <a:buFont typeface="Times New Roman" pitchFamily="16" charset="0"/>
              <a:buAutoNum type="alphaLcParen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a:t>Steel plow</a:t>
            </a:r>
            <a:r>
              <a:rPr lang="en-US">
                <a:latin typeface="Wingdings" charset="2"/>
              </a:rPr>
              <a:t></a:t>
            </a:r>
            <a:r>
              <a:rPr lang="en-US"/>
              <a:t> John Deere</a:t>
            </a:r>
          </a:p>
          <a:p>
            <a:pPr marL="982663" lvl="1" indent="-525463">
              <a:buSzPct val="75000"/>
              <a:buFont typeface="Times New Roman" pitchFamily="16" charset="0"/>
              <a:buAutoNum type="alphaLcParen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a:t>Windmills</a:t>
            </a:r>
            <a:r>
              <a:rPr lang="en-US">
                <a:latin typeface="Wingdings" charset="2"/>
              </a:rPr>
              <a:t></a:t>
            </a:r>
            <a:r>
              <a:rPr lang="en-US"/>
              <a:t> farmers could harness wind power to pump water</a:t>
            </a:r>
          </a:p>
          <a:p>
            <a:pPr marL="982663" lvl="1" indent="-525463">
              <a:buSzPct val="75000"/>
              <a:buFont typeface="Times New Roman" pitchFamily="16" charset="0"/>
              <a:buAutoNum type="alphaLcParen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a:t>Barbed Wire</a:t>
            </a:r>
            <a:r>
              <a:rPr lang="en-US">
                <a:latin typeface="Wingdings" charset="2"/>
              </a:rPr>
              <a:t></a:t>
            </a:r>
            <a:r>
              <a:rPr lang="en-US"/>
              <a:t> cheap way to fence in livestock, led to the end of the buffalo</a:t>
            </a:r>
          </a:p>
          <a:p>
            <a:pPr marL="982663" lvl="1" indent="-525463">
              <a:buSzPct val="75000"/>
              <a:buFont typeface="Times New Roman" pitchFamily="16" charset="0"/>
              <a:buAutoNum type="alphaLcParen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a:t>Railroads</a:t>
            </a:r>
            <a:r>
              <a:rPr lang="en-US">
                <a:latin typeface="Wingdings" charset="2"/>
              </a:rPr>
              <a:t></a:t>
            </a:r>
            <a:r>
              <a:rPr lang="en-US"/>
              <a:t> transport goods</a:t>
            </a:r>
          </a:p>
          <a:p>
            <a:pPr marL="982663" lvl="1" indent="-525463">
              <a:buSzPct val="75000"/>
              <a:buFont typeface="Times New Roman" pitchFamily="16" charset="0"/>
              <a:buAutoNum type="alphaLcParen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a:t>The tractor increased yields</a:t>
            </a:r>
          </a:p>
          <a:p>
            <a:pPr marL="982663" lvl="1" indent="-525463">
              <a:buSzPct val="75000"/>
              <a:buFont typeface="Times New Roman" pitchFamily="16" charset="0"/>
              <a:buAutoNum type="alphaLcParenR"/>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a:t>Fertilizer increased yields</a:t>
            </a:r>
          </a:p>
          <a:p>
            <a:pPr marL="989013" lvl="1" indent="-525463">
              <a:buClrTx/>
              <a:buSzPct val="75000"/>
              <a:buFontTx/>
              <a:buNone/>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endParaRPr lang="en-US"/>
          </a:p>
          <a:p>
            <a:pPr marL="990600" lvl="1" indent="-525463">
              <a:buClrTx/>
              <a:buSzPct val="75000"/>
              <a:buFontTx/>
              <a:buNone/>
              <a:tabLst>
                <a:tab pos="601663" algn="l"/>
                <a:tab pos="714375" algn="l"/>
                <a:tab pos="1171575" algn="l"/>
                <a:tab pos="1628775" algn="l"/>
                <a:tab pos="2085975" algn="l"/>
                <a:tab pos="2543175" algn="l"/>
                <a:tab pos="3000375" algn="l"/>
                <a:tab pos="3457575" algn="l"/>
                <a:tab pos="3914775" algn="l"/>
                <a:tab pos="4371975" algn="l"/>
                <a:tab pos="4829175" algn="l"/>
                <a:tab pos="5286375" algn="l"/>
                <a:tab pos="5743575" algn="l"/>
                <a:tab pos="6200775" algn="l"/>
                <a:tab pos="6657975" algn="l"/>
                <a:tab pos="7115175" algn="l"/>
                <a:tab pos="7572375" algn="l"/>
                <a:tab pos="8029575" algn="l"/>
                <a:tab pos="8486775" algn="l"/>
                <a:tab pos="8943975" algn="l"/>
                <a:tab pos="9401175" algn="l"/>
              </a:tabLst>
            </a:pPr>
            <a:r>
              <a:rPr lang="en-US" i="1"/>
              <a:t>How could mechanization hurt the farmer</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76802">
                                            <p:txEl>
                                              <p:pRg st="0" end="0"/>
                                            </p:txEl>
                                          </p:spTgt>
                                        </p:tgtEl>
                                        <p:attrNameLst>
                                          <p:attrName>style.visibility</p:attrName>
                                        </p:attrNameLst>
                                      </p:cBhvr>
                                      <p:to>
                                        <p:strVal val="visible"/>
                                      </p:to>
                                    </p:set>
                                    <p:animEffect transition="in" filter="checkerboard(across)">
                                      <p:cBhvr additive="repl">
                                        <p:cTn id="7" dur="500"/>
                                        <p:tgtEl>
                                          <p:spTgt spid="76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76802">
                                            <p:txEl>
                                              <p:pRg st="1" end="1"/>
                                            </p:txEl>
                                          </p:spTgt>
                                        </p:tgtEl>
                                        <p:attrNameLst>
                                          <p:attrName>style.visibility</p:attrName>
                                        </p:attrNameLst>
                                      </p:cBhvr>
                                      <p:to>
                                        <p:strVal val="visible"/>
                                      </p:to>
                                    </p:set>
                                    <p:animEffect transition="in" filter="checkerboard(across)">
                                      <p:cBhvr additive="repl">
                                        <p:cTn id="12" dur="500"/>
                                        <p:tgtEl>
                                          <p:spTgt spid="768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76802">
                                            <p:txEl>
                                              <p:pRg st="2" end="2"/>
                                            </p:txEl>
                                          </p:spTgt>
                                        </p:tgtEl>
                                        <p:attrNameLst>
                                          <p:attrName>style.visibility</p:attrName>
                                        </p:attrNameLst>
                                      </p:cBhvr>
                                      <p:to>
                                        <p:strVal val="visible"/>
                                      </p:to>
                                    </p:set>
                                    <p:animEffect transition="in" filter="checkerboard(across)">
                                      <p:cBhvr additive="repl">
                                        <p:cTn id="17" dur="500"/>
                                        <p:tgtEl>
                                          <p:spTgt spid="768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76802">
                                            <p:txEl>
                                              <p:pRg st="3" end="3"/>
                                            </p:txEl>
                                          </p:spTgt>
                                        </p:tgtEl>
                                        <p:attrNameLst>
                                          <p:attrName>style.visibility</p:attrName>
                                        </p:attrNameLst>
                                      </p:cBhvr>
                                      <p:to>
                                        <p:strVal val="visible"/>
                                      </p:to>
                                    </p:set>
                                    <p:animEffect transition="in" filter="checkerboard(across)">
                                      <p:cBhvr additive="repl">
                                        <p:cTn id="22" dur="500"/>
                                        <p:tgtEl>
                                          <p:spTgt spid="768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76802">
                                            <p:txEl>
                                              <p:pRg st="4" end="4"/>
                                            </p:txEl>
                                          </p:spTgt>
                                        </p:tgtEl>
                                        <p:attrNameLst>
                                          <p:attrName>style.visibility</p:attrName>
                                        </p:attrNameLst>
                                      </p:cBhvr>
                                      <p:to>
                                        <p:strVal val="visible"/>
                                      </p:to>
                                    </p:set>
                                    <p:animEffect transition="in" filter="checkerboard(across)">
                                      <p:cBhvr additive="repl">
                                        <p:cTn id="27" dur="500"/>
                                        <p:tgtEl>
                                          <p:spTgt spid="7680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76802">
                                            <p:txEl>
                                              <p:pRg st="5" end="5"/>
                                            </p:txEl>
                                          </p:spTgt>
                                        </p:tgtEl>
                                        <p:attrNameLst>
                                          <p:attrName>style.visibility</p:attrName>
                                        </p:attrNameLst>
                                      </p:cBhvr>
                                      <p:to>
                                        <p:strVal val="visible"/>
                                      </p:to>
                                    </p:set>
                                    <p:animEffect transition="in" filter="checkerboard(across)">
                                      <p:cBhvr additive="repl">
                                        <p:cTn id="32" dur="500"/>
                                        <p:tgtEl>
                                          <p:spTgt spid="7680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additive="repl">
                                        <p:cTn id="36" dur="1" fill="hold">
                                          <p:stCondLst>
                                            <p:cond delay="0"/>
                                          </p:stCondLst>
                                        </p:cTn>
                                        <p:tgtEl>
                                          <p:spTgt spid="76802">
                                            <p:txEl>
                                              <p:pRg st="6" end="6"/>
                                            </p:txEl>
                                          </p:spTgt>
                                        </p:tgtEl>
                                        <p:attrNameLst>
                                          <p:attrName>style.visibility</p:attrName>
                                        </p:attrNameLst>
                                      </p:cBhvr>
                                      <p:to>
                                        <p:strVal val="visible"/>
                                      </p:to>
                                    </p:set>
                                    <p:animEffect transition="in" filter="checkerboard(across)">
                                      <p:cBhvr additive="repl">
                                        <p:cTn id="37" dur="500"/>
                                        <p:tgtEl>
                                          <p:spTgt spid="7680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additive="repl">
                                        <p:cTn id="41" dur="1" fill="hold">
                                          <p:stCondLst>
                                            <p:cond delay="0"/>
                                          </p:stCondLst>
                                        </p:cTn>
                                        <p:tgtEl>
                                          <p:spTgt spid="76802">
                                            <p:txEl>
                                              <p:pRg st="7" end="7"/>
                                            </p:txEl>
                                          </p:spTgt>
                                        </p:tgtEl>
                                        <p:attrNameLst>
                                          <p:attrName>style.visibility</p:attrName>
                                        </p:attrNameLst>
                                      </p:cBhvr>
                                      <p:to>
                                        <p:strVal val="visible"/>
                                      </p:to>
                                    </p:set>
                                    <p:animEffect transition="in" filter="checkerboard(across)">
                                      <p:cBhvr additive="repl">
                                        <p:cTn id="42" dur="500"/>
                                        <p:tgtEl>
                                          <p:spTgt spid="7680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additive="repl">
                                        <p:cTn id="46" dur="1" fill="hold">
                                          <p:stCondLst>
                                            <p:cond delay="0"/>
                                          </p:stCondLst>
                                        </p:cTn>
                                        <p:tgtEl>
                                          <p:spTgt spid="76802">
                                            <p:txEl>
                                              <p:pRg st="9" end="9"/>
                                            </p:txEl>
                                          </p:spTgt>
                                        </p:tgtEl>
                                        <p:attrNameLst>
                                          <p:attrName>style.visibility</p:attrName>
                                        </p:attrNameLst>
                                      </p:cBhvr>
                                      <p:to>
                                        <p:strVal val="visible"/>
                                      </p:to>
                                    </p:set>
                                    <p:animEffect transition="in" filter="checkerboard(across)">
                                      <p:cBhvr additive="repl">
                                        <p:cTn id="47" dur="500"/>
                                        <p:tgtEl>
                                          <p:spTgt spid="768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77825" name="Rectangle 1"/>
          <p:cNvSpPr>
            <a:spLocks noGrp="1" noChangeArrowheads="1"/>
          </p:cNvSpPr>
          <p:nvPr>
            <p:ph type="title" idx="4294967295"/>
          </p:nvPr>
        </p:nvSpPr>
        <p:spPr>
          <a:xfrm>
            <a:off x="914400" y="277813"/>
            <a:ext cx="7772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Plight of the Farmer</a:t>
            </a:r>
          </a:p>
        </p:txBody>
      </p:sp>
      <p:sp>
        <p:nvSpPr>
          <p:cNvPr id="77826" name="Rectangle 2"/>
          <p:cNvSpPr>
            <a:spLocks noGrp="1" noChangeArrowheads="1"/>
          </p:cNvSpPr>
          <p:nvPr>
            <p:ph type="body" idx="1"/>
          </p:nvPr>
        </p:nvSpPr>
        <p:spPr>
          <a:xfrm>
            <a:off x="914400" y="1600200"/>
            <a:ext cx="7772400" cy="4530725"/>
          </a:xfrm>
          <a:ln/>
        </p:spPr>
        <p:txBody>
          <a:bodyPr/>
          <a:lstStyle/>
          <a:p>
            <a:pPr marL="334963" indent="-334963">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a:t>In the late 1800’s farmers found themselves in large financial troubles</a:t>
            </a:r>
          </a:p>
          <a:p>
            <a:pPr marL="334963" indent="-334963">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a:t>America is too good: </a:t>
            </a:r>
          </a:p>
          <a:p>
            <a:pPr marL="334963" indent="-334963">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a:t>We did such a good job increasing farm production with new inventions that we started to overproduce, driving prices down.</a:t>
            </a:r>
          </a:p>
          <a:p>
            <a:pPr marL="334963" indent="-334963">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a:t>Railroads and banks will take advantage of farmers</a:t>
            </a:r>
          </a:p>
          <a:p>
            <a:pPr marL="341313" indent="-334963">
              <a:buClrTx/>
              <a:buSzPct val="90000"/>
              <a:buFontTx/>
              <a:buNone/>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endParaRPr lang="en-US"/>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77826">
                                            <p:txEl>
                                              <p:pRg st="0" end="0"/>
                                            </p:txEl>
                                          </p:spTgt>
                                        </p:tgtEl>
                                        <p:attrNameLst>
                                          <p:attrName>style.visibility</p:attrName>
                                        </p:attrNameLst>
                                      </p:cBhvr>
                                      <p:to>
                                        <p:strVal val="visible"/>
                                      </p:to>
                                    </p:set>
                                    <p:animEffect transition="in" filter="dissolve">
                                      <p:cBhvr additive="repl">
                                        <p:cTn id="7" dur="500"/>
                                        <p:tgtEl>
                                          <p:spTgt spid="778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77826">
                                            <p:txEl>
                                              <p:pRg st="1" end="1"/>
                                            </p:txEl>
                                          </p:spTgt>
                                        </p:tgtEl>
                                        <p:attrNameLst>
                                          <p:attrName>style.visibility</p:attrName>
                                        </p:attrNameLst>
                                      </p:cBhvr>
                                      <p:to>
                                        <p:strVal val="visible"/>
                                      </p:to>
                                    </p:set>
                                    <p:animEffect transition="in" filter="dissolve">
                                      <p:cBhvr additive="repl">
                                        <p:cTn id="12" dur="500"/>
                                        <p:tgtEl>
                                          <p:spTgt spid="778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77826">
                                            <p:txEl>
                                              <p:pRg st="2" end="2"/>
                                            </p:txEl>
                                          </p:spTgt>
                                        </p:tgtEl>
                                        <p:attrNameLst>
                                          <p:attrName>style.visibility</p:attrName>
                                        </p:attrNameLst>
                                      </p:cBhvr>
                                      <p:to>
                                        <p:strVal val="visible"/>
                                      </p:to>
                                    </p:set>
                                    <p:animEffect transition="in" filter="dissolve">
                                      <p:cBhvr additive="repl">
                                        <p:cTn id="17" dur="500"/>
                                        <p:tgtEl>
                                          <p:spTgt spid="778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77826">
                                            <p:txEl>
                                              <p:pRg st="3" end="3"/>
                                            </p:txEl>
                                          </p:spTgt>
                                        </p:tgtEl>
                                        <p:attrNameLst>
                                          <p:attrName>style.visibility</p:attrName>
                                        </p:attrNameLst>
                                      </p:cBhvr>
                                      <p:to>
                                        <p:strVal val="visible"/>
                                      </p:to>
                                    </p:set>
                                    <p:animEffect transition="in" filter="dissolve">
                                      <p:cBhvr additive="repl">
                                        <p:cTn id="22" dur="500"/>
                                        <p:tgtEl>
                                          <p:spTgt spid="778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US" sz="4400" b="1"/>
              <a:t>Transcontinental Railroad</a:t>
            </a:r>
          </a:p>
        </p:txBody>
      </p:sp>
      <p:sp>
        <p:nvSpPr>
          <p:cNvPr id="7475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9144000" cy="565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 Grange</a:t>
            </a:r>
          </a:p>
        </p:txBody>
      </p:sp>
      <p:sp>
        <p:nvSpPr>
          <p:cNvPr id="4099" name="Rectangle 3"/>
          <p:cNvSpPr>
            <a:spLocks noGrp="1" noChangeArrowheads="1"/>
          </p:cNvSpPr>
          <p:nvPr>
            <p:ph type="body" idx="1"/>
          </p:nvPr>
        </p:nvSpPr>
        <p:spPr>
          <a:xfrm>
            <a:off x="533400" y="1524000"/>
            <a:ext cx="8229600" cy="4906963"/>
          </a:xfrm>
        </p:spPr>
        <p:txBody>
          <a:bodyPr/>
          <a:lstStyle/>
          <a:p>
            <a:pPr>
              <a:lnSpc>
                <a:spcPct val="90000"/>
              </a:lnSpc>
              <a:buFont typeface="Wingdings" pitchFamily="2" charset="2"/>
              <a:buChar char="§"/>
            </a:pPr>
            <a:r>
              <a:rPr lang="en-US" sz="2400" dirty="0"/>
              <a:t>Goal: to improve the lives of farmers in a small, local way</a:t>
            </a:r>
          </a:p>
          <a:p>
            <a:pPr>
              <a:lnSpc>
                <a:spcPct val="90000"/>
              </a:lnSpc>
              <a:buFont typeface="Wingdings" pitchFamily="2" charset="2"/>
              <a:buChar char="§"/>
            </a:pPr>
            <a:r>
              <a:rPr lang="en-US" sz="2400" dirty="0"/>
              <a:t>Pooling of savings as an alternative to dependence on corrupt banks</a:t>
            </a:r>
          </a:p>
          <a:p>
            <a:pPr>
              <a:lnSpc>
                <a:spcPct val="90000"/>
              </a:lnSpc>
              <a:buFont typeface="Wingdings" pitchFamily="2" charset="2"/>
              <a:buChar char="§"/>
            </a:pPr>
            <a:r>
              <a:rPr lang="en-US" sz="2400" dirty="0"/>
              <a:t>Cooperative grain elevators to hold non-perishable crops until the optimal times to sell </a:t>
            </a:r>
          </a:p>
          <a:p>
            <a:pPr>
              <a:lnSpc>
                <a:spcPct val="90000"/>
              </a:lnSpc>
              <a:buFont typeface="Wingdings" pitchFamily="2" charset="2"/>
              <a:buChar char="§"/>
            </a:pPr>
            <a:r>
              <a:rPr lang="en-US" sz="2400" dirty="0"/>
              <a:t>An effort to manufacture farm equipment; this depleted the Granger organization's funds and was why it declined</a:t>
            </a:r>
          </a:p>
          <a:p>
            <a:pPr>
              <a:lnSpc>
                <a:spcPct val="90000"/>
              </a:lnSpc>
              <a:buFont typeface="Wingdings" pitchFamily="2" charset="2"/>
              <a:buChar char="§"/>
            </a:pPr>
            <a:r>
              <a:rPr lang="en-US" sz="2400" dirty="0"/>
              <a:t>In the end the movement never addressed the key problem, overproduction </a:t>
            </a:r>
          </a:p>
          <a:p>
            <a:pPr>
              <a:lnSpc>
                <a:spcPct val="90000"/>
              </a:lnSpc>
              <a:buFont typeface="Wingdings" pitchFamily="2" charset="2"/>
              <a:buChar char="§"/>
            </a:pPr>
            <a:r>
              <a:rPr lang="en-US" sz="2400" dirty="0"/>
              <a:t>The power of the grange peeked in 1875 then declined, it still exists today but it is more of a social club</a:t>
            </a:r>
          </a:p>
          <a:p>
            <a:pPr>
              <a:lnSpc>
                <a:spcPct val="90000"/>
              </a:lnSpc>
              <a:buFontTx/>
              <a:buNone/>
            </a:pPr>
            <a:endParaRPr lang="en-US" sz="2400" dirty="0"/>
          </a:p>
        </p:txBody>
      </p:sp>
    </p:spTree>
    <p:extLst>
      <p:ext uri="{BB962C8B-B14F-4D97-AF65-F5344CB8AC3E}">
        <p14:creationId xmlns:p14="http://schemas.microsoft.com/office/powerpoint/2010/main" val="380828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grang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1232218"/>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a:spLocks noGrp="1" noChangeArrowheads="1"/>
          </p:cNvSpPr>
          <p:nvPr>
            <p:ph type="title" idx="4294967295"/>
          </p:nvPr>
        </p:nvSpPr>
        <p:spPr>
          <a:xfrm>
            <a:off x="457200" y="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Farmer’s Alliances</a:t>
            </a:r>
          </a:p>
        </p:txBody>
      </p:sp>
      <p:sp>
        <p:nvSpPr>
          <p:cNvPr id="78850" name="Rectangle 2"/>
          <p:cNvSpPr>
            <a:spLocks noGrp="1" noChangeArrowheads="1"/>
          </p:cNvSpPr>
          <p:nvPr>
            <p:ph type="body" idx="1"/>
          </p:nvPr>
        </p:nvSpPr>
        <p:spPr>
          <a:xfrm>
            <a:off x="457200" y="1219200"/>
            <a:ext cx="8229600" cy="5334000"/>
          </a:xfrm>
          <a:ln/>
        </p:spPr>
        <p:txBody>
          <a:bodyPr/>
          <a:lstStyle/>
          <a:p>
            <a:pPr marL="334963" indent="-334963">
              <a:lnSpc>
                <a:spcPct val="90000"/>
              </a:lnSpc>
              <a:buClr>
                <a:srgbClr val="006699"/>
              </a:buClr>
              <a:buFont typeface="Verdana" pitchFamily="32"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u="sng"/>
              <a:t>National Farmers Alliance (NFA):</a:t>
            </a:r>
            <a:r>
              <a:rPr lang="en-US"/>
              <a:t> a national attempt to unite farmers and combat corrupt banks and railroads</a:t>
            </a:r>
          </a:p>
          <a:p>
            <a:pPr marL="334963" indent="-334963">
              <a:lnSpc>
                <a:spcPct val="90000"/>
              </a:lnSpc>
              <a:buClr>
                <a:srgbClr val="006699"/>
              </a:buClr>
              <a:buFont typeface="Verdana" pitchFamily="32"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a:t>The goal was to promote higher prices for the crops and make sure that the farmers got fair treatment</a:t>
            </a:r>
          </a:p>
          <a:p>
            <a:pPr marL="334963" indent="-334963">
              <a:lnSpc>
                <a:spcPct val="90000"/>
              </a:lnSpc>
              <a:buClr>
                <a:srgbClr val="006699"/>
              </a:buClr>
              <a:buFont typeface="Verdana" pitchFamily="32"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a:t>Started in 1876 it grew in power until the mid 1880’s when it was destroyed, however the populist party will rise from it</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78850">
                                            <p:txEl>
                                              <p:pRg st="0" end="0"/>
                                            </p:txEl>
                                          </p:spTgt>
                                        </p:tgtEl>
                                        <p:attrNameLst>
                                          <p:attrName>style.visibility</p:attrName>
                                        </p:attrNameLst>
                                      </p:cBhvr>
                                      <p:to>
                                        <p:strVal val="visible"/>
                                      </p:to>
                                    </p:set>
                                    <p:animEffect transition="in" filter="blinds(horizontal)">
                                      <p:cBhvr additive="repl">
                                        <p:cTn id="7" dur="500"/>
                                        <p:tgtEl>
                                          <p:spTgt spid="788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78850">
                                            <p:txEl>
                                              <p:pRg st="1" end="1"/>
                                            </p:txEl>
                                          </p:spTgt>
                                        </p:tgtEl>
                                        <p:attrNameLst>
                                          <p:attrName>style.visibility</p:attrName>
                                        </p:attrNameLst>
                                      </p:cBhvr>
                                      <p:to>
                                        <p:strVal val="visible"/>
                                      </p:to>
                                    </p:set>
                                    <p:animEffect transition="in" filter="blinds(horizontal)">
                                      <p:cBhvr additive="repl">
                                        <p:cTn id="12" dur="500"/>
                                        <p:tgtEl>
                                          <p:spTgt spid="788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78850">
                                            <p:txEl>
                                              <p:pRg st="2" end="2"/>
                                            </p:txEl>
                                          </p:spTgt>
                                        </p:tgtEl>
                                        <p:attrNameLst>
                                          <p:attrName>style.visibility</p:attrName>
                                        </p:attrNameLst>
                                      </p:cBhvr>
                                      <p:to>
                                        <p:strVal val="visible"/>
                                      </p:to>
                                    </p:set>
                                    <p:animEffect transition="in" filter="blinds(horizontal)">
                                      <p:cBhvr additive="repl">
                                        <p:cTn id="17" dur="500"/>
                                        <p:tgtEl>
                                          <p:spTgt spid="788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79873" name="Rectangle 1"/>
          <p:cNvSpPr>
            <a:spLocks noGrp="1" noChangeArrowheads="1"/>
          </p:cNvSpPr>
          <p:nvPr>
            <p:ph type="title" idx="4294967295"/>
          </p:nvPr>
        </p:nvSpPr>
        <p:spPr>
          <a:xfrm>
            <a:off x="914400" y="277813"/>
            <a:ext cx="7772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Populist Party</a:t>
            </a:r>
          </a:p>
        </p:txBody>
      </p:sp>
      <p:sp>
        <p:nvSpPr>
          <p:cNvPr id="79874" name="Rectangle 2"/>
          <p:cNvSpPr>
            <a:spLocks noGrp="1" noChangeArrowheads="1"/>
          </p:cNvSpPr>
          <p:nvPr>
            <p:ph type="body" idx="1"/>
          </p:nvPr>
        </p:nvSpPr>
        <p:spPr>
          <a:xfrm>
            <a:off x="914400" y="1600200"/>
            <a:ext cx="7772400" cy="4530725"/>
          </a:xfrm>
          <a:ln/>
        </p:spPr>
        <p:txBody>
          <a:bodyPr/>
          <a:lstStyle/>
          <a:p>
            <a:pPr indent="-334963">
              <a:spcBef>
                <a:spcPts val="600"/>
              </a:spcBef>
              <a:buClrTx/>
              <a:buSzPct val="9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t>-   The </a:t>
            </a:r>
            <a:r>
              <a:rPr lang="en-US" sz="2400" i="1" u="sng"/>
              <a:t>Populist Party</a:t>
            </a:r>
            <a:r>
              <a:rPr lang="en-US" sz="2400"/>
              <a:t> was a political party meant to help the poor farmers in America receive better treatment</a:t>
            </a:r>
          </a:p>
          <a:p>
            <a:pPr marL="334963" indent="-327025">
              <a:spcBef>
                <a:spcPts val="600"/>
              </a:spcBef>
              <a:buClr>
                <a:srgbClr val="B2B2B2"/>
              </a:buClr>
              <a:buSzPct val="90000"/>
              <a:buFont typeface="Wingdings"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t>Farmers were being treated poorly by banks, and by railroad companies </a:t>
            </a:r>
          </a:p>
          <a:p>
            <a:pPr marL="334963" indent="-327025">
              <a:spcBef>
                <a:spcPts val="600"/>
              </a:spcBef>
              <a:buClr>
                <a:srgbClr val="B2B2B2"/>
              </a:buClr>
              <a:buSzPct val="90000"/>
              <a:buFont typeface="Wingdings"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t>The problem is there are not enough farmers anymore to be a large party, more people live in the cities for the first time in American History</a:t>
            </a:r>
          </a:p>
          <a:p>
            <a:pPr marL="334963" indent="-327025">
              <a:spcBef>
                <a:spcPts val="600"/>
              </a:spcBef>
              <a:buClr>
                <a:srgbClr val="B2B2B2"/>
              </a:buClr>
              <a:buSzPct val="90000"/>
              <a:buFont typeface="Wingdings"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t>The populist party will be led by William Jennings Bryan who will run for president 3 times</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79874">
                                            <p:txEl>
                                              <p:pRg st="0" end="0"/>
                                            </p:txEl>
                                          </p:spTgt>
                                        </p:tgtEl>
                                        <p:attrNameLst>
                                          <p:attrName>style.visibility</p:attrName>
                                        </p:attrNameLst>
                                      </p:cBhvr>
                                      <p:to>
                                        <p:strVal val="visible"/>
                                      </p:to>
                                    </p:set>
                                    <p:animEffect transition="in" filter="dissolve">
                                      <p:cBhvr additive="repl">
                                        <p:cTn id="7" dur="500"/>
                                        <p:tgtEl>
                                          <p:spTgt spid="79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79874">
                                            <p:txEl>
                                              <p:pRg st="1" end="1"/>
                                            </p:txEl>
                                          </p:spTgt>
                                        </p:tgtEl>
                                        <p:attrNameLst>
                                          <p:attrName>style.visibility</p:attrName>
                                        </p:attrNameLst>
                                      </p:cBhvr>
                                      <p:to>
                                        <p:strVal val="visible"/>
                                      </p:to>
                                    </p:set>
                                    <p:animEffect transition="in" filter="dissolve">
                                      <p:cBhvr additive="repl">
                                        <p:cTn id="12" dur="500"/>
                                        <p:tgtEl>
                                          <p:spTgt spid="798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79874">
                                            <p:txEl>
                                              <p:pRg st="2" end="2"/>
                                            </p:txEl>
                                          </p:spTgt>
                                        </p:tgtEl>
                                        <p:attrNameLst>
                                          <p:attrName>style.visibility</p:attrName>
                                        </p:attrNameLst>
                                      </p:cBhvr>
                                      <p:to>
                                        <p:strVal val="visible"/>
                                      </p:to>
                                    </p:set>
                                    <p:animEffect transition="in" filter="dissolve">
                                      <p:cBhvr additive="repl">
                                        <p:cTn id="17" dur="500"/>
                                        <p:tgtEl>
                                          <p:spTgt spid="798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79874">
                                            <p:txEl>
                                              <p:pRg st="3" end="3"/>
                                            </p:txEl>
                                          </p:spTgt>
                                        </p:tgtEl>
                                        <p:attrNameLst>
                                          <p:attrName>style.visibility</p:attrName>
                                        </p:attrNameLst>
                                      </p:cBhvr>
                                      <p:to>
                                        <p:strVal val="visible"/>
                                      </p:to>
                                    </p:set>
                                    <p:animEffect transition="in" filter="dissolve">
                                      <p:cBhvr additive="repl">
                                        <p:cTn id="22" dur="500"/>
                                        <p:tgtEl>
                                          <p:spTgt spid="798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a:spLocks noGrp="1" noChangeArrowheads="1"/>
          </p:cNvSpPr>
          <p:nvPr>
            <p:ph type="title"/>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William Jennings Bryan</a:t>
            </a: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13" y="1600200"/>
            <a:ext cx="3330575"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81921" name="Rectangle 1"/>
          <p:cNvSpPr>
            <a:spLocks noGrp="1" noChangeArrowheads="1"/>
          </p:cNvSpPr>
          <p:nvPr>
            <p:ph type="title" idx="4294967295"/>
          </p:nvPr>
        </p:nvSpPr>
        <p:spPr>
          <a:xfrm>
            <a:off x="914400" y="277813"/>
            <a:ext cx="7772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Bimetalism (free silver)</a:t>
            </a:r>
          </a:p>
        </p:txBody>
      </p:sp>
      <p:sp>
        <p:nvSpPr>
          <p:cNvPr id="81922" name="Rectangle 2"/>
          <p:cNvSpPr>
            <a:spLocks noGrp="1" noChangeArrowheads="1"/>
          </p:cNvSpPr>
          <p:nvPr>
            <p:ph type="body" idx="1"/>
          </p:nvPr>
        </p:nvSpPr>
        <p:spPr>
          <a:xfrm>
            <a:off x="457200" y="1447800"/>
            <a:ext cx="8229600" cy="5105400"/>
          </a:xfrm>
          <a:ln/>
        </p:spPr>
        <p:txBody>
          <a:bodyPr/>
          <a:lstStyle/>
          <a:p>
            <a:pPr marL="334963" indent="-334963">
              <a:lnSpc>
                <a:spcPct val="90000"/>
              </a:lnSpc>
              <a:spcBef>
                <a:spcPts val="600"/>
              </a:spcBef>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In the 18</a:t>
            </a:r>
            <a:r>
              <a:rPr lang="en-US" sz="2400" baseline="30000"/>
              <a:t>th</a:t>
            </a:r>
            <a:r>
              <a:rPr lang="en-US" sz="2400"/>
              <a:t> and 19</a:t>
            </a:r>
            <a:r>
              <a:rPr lang="en-US" sz="2400" baseline="30000"/>
              <a:t>th</a:t>
            </a:r>
            <a:r>
              <a:rPr lang="en-US" sz="2400"/>
              <a:t> century all of American money will be backed by gold. This was known as the gold standard  </a:t>
            </a:r>
          </a:p>
          <a:p>
            <a:pPr marL="334963" indent="-334963">
              <a:lnSpc>
                <a:spcPct val="90000"/>
              </a:lnSpc>
              <a:spcBef>
                <a:spcPts val="600"/>
              </a:spcBef>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This would help prevent inflation by making sure there was always a stable money supply and the government could back up its promise.</a:t>
            </a:r>
          </a:p>
          <a:p>
            <a:pPr marL="334963" indent="-334963">
              <a:lnSpc>
                <a:spcPct val="90000"/>
              </a:lnSpc>
              <a:spcBef>
                <a:spcPts val="600"/>
              </a:spcBef>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Farmers hated this because it would often lead to deflation, making their debts harder to pay back.</a:t>
            </a:r>
          </a:p>
          <a:p>
            <a:pPr marL="334963" indent="-334963">
              <a:lnSpc>
                <a:spcPct val="90000"/>
              </a:lnSpc>
              <a:spcBef>
                <a:spcPts val="600"/>
              </a:spcBef>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Farmers therefore supported Bimetalism, where gold and silver back up paper money, this would create inflation</a:t>
            </a:r>
          </a:p>
          <a:p>
            <a:pPr marL="334963" indent="-334963">
              <a:lnSpc>
                <a:spcPct val="90000"/>
              </a:lnSpc>
              <a:spcBef>
                <a:spcPts val="600"/>
              </a:spcBef>
              <a:buClr>
                <a:srgbClr val="B2B2B2"/>
              </a:buClr>
              <a:buSzPct val="9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If inflation was increased the farmers could pay their debts back easier because they would get more money for their crops</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81922">
                                            <p:txEl>
                                              <p:pRg st="0" end="0"/>
                                            </p:txEl>
                                          </p:spTgt>
                                        </p:tgtEl>
                                        <p:attrNameLst>
                                          <p:attrName>style.visibility</p:attrName>
                                        </p:attrNameLst>
                                      </p:cBhvr>
                                      <p:to>
                                        <p:strVal val="visible"/>
                                      </p:to>
                                    </p:set>
                                    <p:animEffect transition="in" filter="dissolve">
                                      <p:cBhvr additive="repl">
                                        <p:cTn id="7" dur="500"/>
                                        <p:tgtEl>
                                          <p:spTgt spid="81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81922">
                                            <p:txEl>
                                              <p:pRg st="1" end="1"/>
                                            </p:txEl>
                                          </p:spTgt>
                                        </p:tgtEl>
                                        <p:attrNameLst>
                                          <p:attrName>style.visibility</p:attrName>
                                        </p:attrNameLst>
                                      </p:cBhvr>
                                      <p:to>
                                        <p:strVal val="visible"/>
                                      </p:to>
                                    </p:set>
                                    <p:animEffect transition="in" filter="dissolve">
                                      <p:cBhvr additive="repl">
                                        <p:cTn id="12" dur="500"/>
                                        <p:tgtEl>
                                          <p:spTgt spid="819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81922">
                                            <p:txEl>
                                              <p:pRg st="2" end="2"/>
                                            </p:txEl>
                                          </p:spTgt>
                                        </p:tgtEl>
                                        <p:attrNameLst>
                                          <p:attrName>style.visibility</p:attrName>
                                        </p:attrNameLst>
                                      </p:cBhvr>
                                      <p:to>
                                        <p:strVal val="visible"/>
                                      </p:to>
                                    </p:set>
                                    <p:animEffect transition="in" filter="dissolve">
                                      <p:cBhvr additive="repl">
                                        <p:cTn id="17" dur="500"/>
                                        <p:tgtEl>
                                          <p:spTgt spid="819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81922">
                                            <p:txEl>
                                              <p:pRg st="3" end="3"/>
                                            </p:txEl>
                                          </p:spTgt>
                                        </p:tgtEl>
                                        <p:attrNameLst>
                                          <p:attrName>style.visibility</p:attrName>
                                        </p:attrNameLst>
                                      </p:cBhvr>
                                      <p:to>
                                        <p:strVal val="visible"/>
                                      </p:to>
                                    </p:set>
                                    <p:animEffect transition="in" filter="dissolve">
                                      <p:cBhvr additive="repl">
                                        <p:cTn id="22" dur="500"/>
                                        <p:tgtEl>
                                          <p:spTgt spid="819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81922">
                                            <p:txEl>
                                              <p:pRg st="4" end="4"/>
                                            </p:txEl>
                                          </p:spTgt>
                                        </p:tgtEl>
                                        <p:attrNameLst>
                                          <p:attrName>style.visibility</p:attrName>
                                        </p:attrNameLst>
                                      </p:cBhvr>
                                      <p:to>
                                        <p:strVal val="visible"/>
                                      </p:to>
                                    </p:set>
                                    <p:animEffect transition="in" filter="dissolve">
                                      <p:cBhvr additive="repl">
                                        <p:cTn id="27" dur="500"/>
                                        <p:tgtEl>
                                          <p:spTgt spid="819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990600"/>
          </a:xfrm>
        </p:spPr>
        <p:txBody>
          <a:bodyPr/>
          <a:lstStyle/>
          <a:p>
            <a:pPr eaLnBrk="1" hangingPunct="1"/>
            <a:r>
              <a:rPr lang="en-US" altLang="en-US" smtClean="0"/>
              <a:t>Interstate Commerce Act (1886)</a:t>
            </a:r>
          </a:p>
        </p:txBody>
      </p:sp>
      <p:sp>
        <p:nvSpPr>
          <p:cNvPr id="41987" name="Rectangle 3"/>
          <p:cNvSpPr>
            <a:spLocks noGrp="1" noChangeArrowheads="1"/>
          </p:cNvSpPr>
          <p:nvPr>
            <p:ph type="body" sz="half" idx="1"/>
          </p:nvPr>
        </p:nvSpPr>
        <p:spPr>
          <a:xfrm>
            <a:off x="0" y="990600"/>
            <a:ext cx="4495800" cy="5334000"/>
          </a:xfrm>
        </p:spPr>
        <p:txBody>
          <a:bodyPr/>
          <a:lstStyle/>
          <a:p>
            <a:pPr eaLnBrk="1" hangingPunct="1"/>
            <a:r>
              <a:rPr lang="en-US" altLang="en-US" sz="2400" smtClean="0"/>
              <a:t>State laws could really only regulate the short-hauls, not across state lines</a:t>
            </a:r>
          </a:p>
          <a:p>
            <a:pPr eaLnBrk="1" hangingPunct="1"/>
            <a:r>
              <a:rPr lang="en-US" altLang="en-US" sz="2400" i="1" smtClean="0"/>
              <a:t>Wabash v. Illinois (1886): individual states could not regulate interstate commerce</a:t>
            </a:r>
          </a:p>
          <a:p>
            <a:pPr eaLnBrk="1" hangingPunct="1"/>
            <a:r>
              <a:rPr lang="en-US" altLang="en-US" sz="2400" smtClean="0"/>
              <a:t>Established the Interstate Commerce Commission: power to investigate and prosecute pool and rebates</a:t>
            </a:r>
          </a:p>
          <a:p>
            <a:pPr eaLnBrk="1" hangingPunct="1"/>
            <a:r>
              <a:rPr lang="en-US" altLang="en-US" sz="2400" smtClean="0"/>
              <a:t>RR rates had to be “reasonable and just”</a:t>
            </a:r>
          </a:p>
        </p:txBody>
      </p:sp>
      <p:pic>
        <p:nvPicPr>
          <p:cNvPr id="4198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92601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Ocala platform</a:t>
            </a:r>
          </a:p>
        </p:txBody>
      </p:sp>
      <p:sp>
        <p:nvSpPr>
          <p:cNvPr id="52227" name="Rectangle 3"/>
          <p:cNvSpPr>
            <a:spLocks noGrp="1" noChangeArrowheads="1"/>
          </p:cNvSpPr>
          <p:nvPr>
            <p:ph type="body" idx="1"/>
          </p:nvPr>
        </p:nvSpPr>
        <p:spPr/>
        <p:txBody>
          <a:bodyPr/>
          <a:lstStyle/>
          <a:p>
            <a:pPr eaLnBrk="1" hangingPunct="1">
              <a:lnSpc>
                <a:spcPct val="80000"/>
              </a:lnSpc>
            </a:pPr>
            <a:r>
              <a:rPr lang="en-US" altLang="en-US" sz="2800" smtClean="0"/>
              <a:t>National Alliance</a:t>
            </a:r>
          </a:p>
          <a:p>
            <a:pPr lvl="1" eaLnBrk="1" hangingPunct="1">
              <a:lnSpc>
                <a:spcPct val="80000"/>
              </a:lnSpc>
            </a:pPr>
            <a:r>
              <a:rPr lang="en-US" altLang="en-US" sz="2400" smtClean="0"/>
              <a:t>Attacked major parties as being subservient to Wall Street and big business</a:t>
            </a:r>
          </a:p>
          <a:p>
            <a:pPr lvl="1" eaLnBrk="1" hangingPunct="1">
              <a:lnSpc>
                <a:spcPct val="80000"/>
              </a:lnSpc>
            </a:pPr>
            <a:r>
              <a:rPr lang="en-US" altLang="en-US" sz="2400" smtClean="0"/>
              <a:t>Supported direct election of U.S. senators</a:t>
            </a:r>
          </a:p>
          <a:p>
            <a:pPr lvl="1" eaLnBrk="1" hangingPunct="1">
              <a:lnSpc>
                <a:spcPct val="80000"/>
              </a:lnSpc>
            </a:pPr>
            <a:r>
              <a:rPr lang="en-US" altLang="en-US" sz="2400" smtClean="0"/>
              <a:t>Lower tariff rates</a:t>
            </a:r>
          </a:p>
          <a:p>
            <a:pPr lvl="1" eaLnBrk="1" hangingPunct="1">
              <a:lnSpc>
                <a:spcPct val="80000"/>
              </a:lnSpc>
            </a:pPr>
            <a:r>
              <a:rPr lang="en-US" altLang="en-US" sz="2400" smtClean="0"/>
              <a:t>Graduated income tax</a:t>
            </a:r>
          </a:p>
          <a:p>
            <a:pPr lvl="1" eaLnBrk="1" hangingPunct="1">
              <a:lnSpc>
                <a:spcPct val="80000"/>
              </a:lnSpc>
            </a:pPr>
            <a:r>
              <a:rPr lang="en-US" altLang="en-US" sz="2400" smtClean="0"/>
              <a:t>New banking system regulated by the federal government</a:t>
            </a:r>
          </a:p>
          <a:p>
            <a:pPr lvl="1" eaLnBrk="1" hangingPunct="1">
              <a:lnSpc>
                <a:spcPct val="80000"/>
              </a:lnSpc>
            </a:pPr>
            <a:r>
              <a:rPr lang="en-US" altLang="en-US" sz="2400" smtClean="0"/>
              <a:t>Treasury notes and silver be used to increase the amount of money in circulation</a:t>
            </a:r>
          </a:p>
          <a:p>
            <a:pPr lvl="1" eaLnBrk="1" hangingPunct="1">
              <a:lnSpc>
                <a:spcPct val="80000"/>
              </a:lnSpc>
            </a:pPr>
            <a:r>
              <a:rPr lang="en-US" altLang="en-US" sz="2400" smtClean="0"/>
              <a:t>Wanted to create inflation and raise crop prices</a:t>
            </a:r>
          </a:p>
          <a:p>
            <a:pPr lvl="1" eaLnBrk="1" hangingPunct="1">
              <a:lnSpc>
                <a:spcPct val="80000"/>
              </a:lnSpc>
            </a:pPr>
            <a:r>
              <a:rPr lang="en-US" altLang="en-US" sz="2400" smtClean="0"/>
              <a:t>Many of these ideas would become part of the Populist movement in 1892 and 1896</a:t>
            </a:r>
          </a:p>
        </p:txBody>
      </p:sp>
    </p:spTree>
    <p:extLst>
      <p:ext uri="{BB962C8B-B14F-4D97-AF65-F5344CB8AC3E}">
        <p14:creationId xmlns:p14="http://schemas.microsoft.com/office/powerpoint/2010/main" val="45199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stCondLst>
                                            <p:cond delay="0"/>
                                          </p:stCondLst>
                                        </p:cTn>
                                        <p:tgtEl>
                                          <p:spTgt spid="522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fade">
                                      <p:cBhvr>
                                        <p:cTn id="17" dur="1000">
                                          <p:stCondLst>
                                            <p:cond delay="0"/>
                                          </p:stCondLst>
                                        </p:cTn>
                                        <p:tgtEl>
                                          <p:spTgt spid="522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227">
                                            <p:txEl>
                                              <p:pRg st="2" end="2"/>
                                            </p:txEl>
                                          </p:spTgt>
                                        </p:tgtEl>
                                        <p:attrNameLst>
                                          <p:attrName>style.visibility</p:attrName>
                                        </p:attrNameLst>
                                      </p:cBhvr>
                                      <p:to>
                                        <p:strVal val="visible"/>
                                      </p:to>
                                    </p:set>
                                    <p:animEffect transition="in" filter="fade">
                                      <p:cBhvr>
                                        <p:cTn id="20" dur="1000">
                                          <p:stCondLst>
                                            <p:cond delay="0"/>
                                          </p:stCondLst>
                                        </p:cTn>
                                        <p:tgtEl>
                                          <p:spTgt spid="522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227">
                                            <p:txEl>
                                              <p:pRg st="3" end="3"/>
                                            </p:txEl>
                                          </p:spTgt>
                                        </p:tgtEl>
                                        <p:attrNameLst>
                                          <p:attrName>style.visibility</p:attrName>
                                        </p:attrNameLst>
                                      </p:cBhvr>
                                      <p:to>
                                        <p:strVal val="visible"/>
                                      </p:to>
                                    </p:set>
                                    <p:animEffect transition="in" filter="fade">
                                      <p:cBhvr>
                                        <p:cTn id="23" dur="1000">
                                          <p:stCondLst>
                                            <p:cond delay="0"/>
                                          </p:stCondLst>
                                        </p:cTn>
                                        <p:tgtEl>
                                          <p:spTgt spid="522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227">
                                            <p:txEl>
                                              <p:pRg st="4" end="4"/>
                                            </p:txEl>
                                          </p:spTgt>
                                        </p:tgtEl>
                                        <p:attrNameLst>
                                          <p:attrName>style.visibility</p:attrName>
                                        </p:attrNameLst>
                                      </p:cBhvr>
                                      <p:to>
                                        <p:strVal val="visible"/>
                                      </p:to>
                                    </p:set>
                                    <p:animEffect transition="in" filter="fade">
                                      <p:cBhvr>
                                        <p:cTn id="26" dur="1000">
                                          <p:stCondLst>
                                            <p:cond delay="0"/>
                                          </p:stCondLst>
                                        </p:cTn>
                                        <p:tgtEl>
                                          <p:spTgt spid="52227">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227">
                                            <p:txEl>
                                              <p:pRg st="5" end="5"/>
                                            </p:txEl>
                                          </p:spTgt>
                                        </p:tgtEl>
                                        <p:attrNameLst>
                                          <p:attrName>style.visibility</p:attrName>
                                        </p:attrNameLst>
                                      </p:cBhvr>
                                      <p:to>
                                        <p:strVal val="visible"/>
                                      </p:to>
                                    </p:set>
                                    <p:animEffect transition="in" filter="fade">
                                      <p:cBhvr>
                                        <p:cTn id="29" dur="1000">
                                          <p:stCondLst>
                                            <p:cond delay="0"/>
                                          </p:stCondLst>
                                        </p:cTn>
                                        <p:tgtEl>
                                          <p:spTgt spid="52227">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227">
                                            <p:txEl>
                                              <p:pRg st="6" end="6"/>
                                            </p:txEl>
                                          </p:spTgt>
                                        </p:tgtEl>
                                        <p:attrNameLst>
                                          <p:attrName>style.visibility</p:attrName>
                                        </p:attrNameLst>
                                      </p:cBhvr>
                                      <p:to>
                                        <p:strVal val="visible"/>
                                      </p:to>
                                    </p:set>
                                    <p:animEffect transition="in" filter="fade">
                                      <p:cBhvr>
                                        <p:cTn id="32" dur="1000">
                                          <p:stCondLst>
                                            <p:cond delay="0"/>
                                          </p:stCondLst>
                                        </p:cTn>
                                        <p:tgtEl>
                                          <p:spTgt spid="52227">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animEffect transition="in" filter="fade">
                                      <p:cBhvr>
                                        <p:cTn id="35" dur="1000">
                                          <p:stCondLst>
                                            <p:cond delay="0"/>
                                          </p:stCondLst>
                                        </p:cTn>
                                        <p:tgtEl>
                                          <p:spTgt spid="52227">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227">
                                            <p:txEl>
                                              <p:pRg st="8" end="8"/>
                                            </p:txEl>
                                          </p:spTgt>
                                        </p:tgtEl>
                                        <p:attrNameLst>
                                          <p:attrName>style.visibility</p:attrName>
                                        </p:attrNameLst>
                                      </p:cBhvr>
                                      <p:to>
                                        <p:strVal val="visible"/>
                                      </p:to>
                                    </p:set>
                                    <p:animEffect transition="in" filter="fade">
                                      <p:cBhvr>
                                        <p:cTn id="38" dur="1000">
                                          <p:stCondLst>
                                            <p:cond delay="0"/>
                                          </p:stCondLst>
                                        </p:cTn>
                                        <p:tgtEl>
                                          <p:spTgt spid="52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Court Cases</a:t>
            </a:r>
          </a:p>
        </p:txBody>
      </p:sp>
      <p:sp>
        <p:nvSpPr>
          <p:cNvPr id="9219" name="Rectangle 3"/>
          <p:cNvSpPr>
            <a:spLocks noGrp="1" noChangeArrowheads="1"/>
          </p:cNvSpPr>
          <p:nvPr>
            <p:ph type="body" sz="half" idx="2"/>
          </p:nvPr>
        </p:nvSpPr>
        <p:spPr>
          <a:xfrm>
            <a:off x="4648200" y="1447800"/>
            <a:ext cx="4495800" cy="5181600"/>
          </a:xfrm>
        </p:spPr>
        <p:txBody>
          <a:bodyPr/>
          <a:lstStyle/>
          <a:p>
            <a:r>
              <a:rPr lang="en-US" sz="2400" i="1"/>
              <a:t>Munn V Illinois</a:t>
            </a:r>
            <a:r>
              <a:rPr lang="en-US" sz="2400"/>
              <a:t>: Stated that the government could regulate railroads as a public utility, allowed for the Interstate Commerce Act </a:t>
            </a:r>
          </a:p>
          <a:p>
            <a:r>
              <a:rPr lang="en-US" sz="2400" i="1"/>
              <a:t>Wabash V Illinois</a:t>
            </a:r>
            <a:r>
              <a:rPr lang="en-US" sz="2400"/>
              <a:t>: Stated that the states could not regulate trade between states, only the federal government has that right. However states could set safety standards and other “indirect burdens”</a:t>
            </a:r>
          </a:p>
        </p:txBody>
      </p:sp>
      <p:pic>
        <p:nvPicPr>
          <p:cNvPr id="9221" name="Picture 5" descr="chp_suprem_cour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905000"/>
            <a:ext cx="342900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8257170"/>
      </p:ext>
    </p:extLst>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953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Impact of the Railroad</a:t>
            </a:r>
          </a:p>
        </p:txBody>
      </p:sp>
      <p:sp>
        <p:nvSpPr>
          <p:cNvPr id="51202" name="Rectangle 2"/>
          <p:cNvSpPr>
            <a:spLocks noGrp="1" noChangeArrowheads="1"/>
          </p:cNvSpPr>
          <p:nvPr>
            <p:ph type="body" idx="1"/>
          </p:nvPr>
        </p:nvSpPr>
        <p:spPr>
          <a:xfrm>
            <a:off x="457200" y="1600200"/>
            <a:ext cx="8229600" cy="4530725"/>
          </a:xfrm>
          <a:ln/>
        </p:spPr>
        <p:txBody>
          <a:bodyPr/>
          <a:lstStyle/>
          <a:p>
            <a:pPr marL="334963" indent="-334963">
              <a:buClr>
                <a:srgbClr val="CCCCFF"/>
              </a:buClr>
              <a:buSzPct val="8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dirty="0"/>
              <a:t>The movement west by railroad would cut through Indian lands and bring an unlimited amount of American Settlers to take the </a:t>
            </a:r>
            <a:r>
              <a:rPr lang="en-US" dirty="0" smtClean="0"/>
              <a:t>land.</a:t>
            </a:r>
            <a:endParaRPr lang="en-US" dirty="0"/>
          </a:p>
          <a:p>
            <a:pPr marL="334963" indent="-334963">
              <a:buClr>
                <a:srgbClr val="CCCCFF"/>
              </a:buClr>
              <a:buSzPct val="80000"/>
              <a:buFont typeface="Wingdings"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dirty="0"/>
              <a:t>Finally it made it easier for soldiers to move across country to </a:t>
            </a:r>
            <a:r>
              <a:rPr lang="en-US" dirty="0" smtClean="0"/>
              <a:t>fight </a:t>
            </a:r>
            <a:r>
              <a:rPr lang="en-US" dirty="0"/>
              <a:t>the </a:t>
            </a:r>
            <a:r>
              <a:rPr lang="en-US" dirty="0" smtClean="0"/>
              <a:t>Indians.</a:t>
            </a:r>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1202">
                                            <p:txEl>
                                              <p:pRg st="0" end="0"/>
                                            </p:txEl>
                                          </p:spTgt>
                                        </p:tgtEl>
                                        <p:attrNameLst>
                                          <p:attrName>style.visibility</p:attrName>
                                        </p:attrNameLst>
                                      </p:cBhvr>
                                      <p:to>
                                        <p:strVal val="visible"/>
                                      </p:to>
                                    </p:set>
                                    <p:animEffect transition="in" filter="checkerboard(across)">
                                      <p:cBhvr additive="repl">
                                        <p:cTn id="7" dur="500"/>
                                        <p:tgtEl>
                                          <p:spTgt spid="512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51202">
                                            <p:txEl>
                                              <p:pRg st="1" end="1"/>
                                            </p:txEl>
                                          </p:spTgt>
                                        </p:tgtEl>
                                        <p:attrNameLst>
                                          <p:attrName>style.visibility</p:attrName>
                                        </p:attrNameLst>
                                      </p:cBhvr>
                                      <p:to>
                                        <p:strVal val="visible"/>
                                      </p:to>
                                    </p:set>
                                    <p:animEffect transition="in" filter="checkerboard(across)">
                                      <p:cBhvr additive="repl">
                                        <p:cTn id="12" dur="500"/>
                                        <p:tgtEl>
                                          <p:spTgt spid="512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39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953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The New South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3492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Economic Progress</a:t>
            </a:r>
          </a:p>
        </p:txBody>
      </p:sp>
      <p:pic>
        <p:nvPicPr>
          <p:cNvPr id="23555"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p:pic>
      <p:sp>
        <p:nvSpPr>
          <p:cNvPr id="23556" name="Rectangle 3"/>
          <p:cNvSpPr>
            <a:spLocks noGrp="1" noChangeArrowheads="1"/>
          </p:cNvSpPr>
          <p:nvPr>
            <p:ph type="body" sz="half" idx="2"/>
          </p:nvPr>
        </p:nvSpPr>
        <p:spPr/>
        <p:txBody>
          <a:bodyPr/>
          <a:lstStyle/>
          <a:p>
            <a:pPr eaLnBrk="1" hangingPunct="1"/>
            <a:r>
              <a:rPr lang="en-US" altLang="en-US" sz="2400" smtClean="0"/>
              <a:t>Birmingham, AL: leading steel center</a:t>
            </a:r>
          </a:p>
          <a:p>
            <a:pPr eaLnBrk="1" hangingPunct="1"/>
            <a:r>
              <a:rPr lang="en-US" altLang="en-US" sz="2400" smtClean="0"/>
              <a:t>Memphis, TN: growing lumber industry</a:t>
            </a:r>
          </a:p>
          <a:p>
            <a:pPr eaLnBrk="1" hangingPunct="1"/>
            <a:r>
              <a:rPr lang="en-US" altLang="en-US" sz="2400" smtClean="0"/>
              <a:t>Richmond, VA: center of tobacco industry</a:t>
            </a:r>
          </a:p>
          <a:p>
            <a:pPr eaLnBrk="1" hangingPunct="1"/>
            <a:r>
              <a:rPr lang="en-US" altLang="en-US" sz="2400" smtClean="0"/>
              <a:t>Cheap labor allowed GA, NC, and SC to become chief producers of textiles</a:t>
            </a:r>
          </a:p>
          <a:p>
            <a:pPr eaLnBrk="1" hangingPunct="1"/>
            <a:r>
              <a:rPr lang="en-US" altLang="en-US" sz="2400" smtClean="0"/>
              <a:t>Southern RR companies converted to standard gauge</a:t>
            </a:r>
          </a:p>
        </p:txBody>
      </p:sp>
    </p:spTree>
    <p:extLst>
      <p:ext uri="{BB962C8B-B14F-4D97-AF65-F5344CB8AC3E}">
        <p14:creationId xmlns:p14="http://schemas.microsoft.com/office/powerpoint/2010/main" val="514891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Continued Poverty</a:t>
            </a:r>
          </a:p>
        </p:txBody>
      </p:sp>
      <p:pic>
        <p:nvPicPr>
          <p:cNvPr id="24579"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p:pic>
      <p:sp>
        <p:nvSpPr>
          <p:cNvPr id="24580" name="Rectangle 3"/>
          <p:cNvSpPr>
            <a:spLocks noGrp="1" noChangeArrowheads="1"/>
          </p:cNvSpPr>
          <p:nvPr>
            <p:ph type="body" sz="half" idx="2"/>
          </p:nvPr>
        </p:nvSpPr>
        <p:spPr/>
        <p:txBody>
          <a:bodyPr/>
          <a:lstStyle/>
          <a:p>
            <a:pPr eaLnBrk="1" hangingPunct="1">
              <a:lnSpc>
                <a:spcPct val="90000"/>
              </a:lnSpc>
            </a:pPr>
            <a:r>
              <a:rPr lang="en-US" altLang="en-US" sz="2000" smtClean="0"/>
              <a:t>Remained largely agricultural</a:t>
            </a:r>
          </a:p>
          <a:p>
            <a:pPr eaLnBrk="1" hangingPunct="1">
              <a:lnSpc>
                <a:spcPct val="90000"/>
              </a:lnSpc>
            </a:pPr>
            <a:r>
              <a:rPr lang="en-US" altLang="en-US" sz="2000" smtClean="0"/>
              <a:t>Northern investors controlled ¾ of the southern railroads and by 1900 had control of the steel industry</a:t>
            </a:r>
          </a:p>
          <a:p>
            <a:pPr eaLnBrk="1" hangingPunct="1">
              <a:lnSpc>
                <a:spcPct val="90000"/>
              </a:lnSpc>
            </a:pPr>
            <a:r>
              <a:rPr lang="en-US" altLang="en-US" sz="2000" smtClean="0"/>
              <a:t>Industrial workers (94% were white) in the S. earned ½ the national average</a:t>
            </a:r>
          </a:p>
          <a:p>
            <a:pPr eaLnBrk="1" hangingPunct="1">
              <a:lnSpc>
                <a:spcPct val="90000"/>
              </a:lnSpc>
            </a:pPr>
            <a:r>
              <a:rPr lang="en-US" altLang="en-US" sz="2000" smtClean="0"/>
              <a:t>Most remained in traditional roles of sharecropping and farming</a:t>
            </a:r>
          </a:p>
        </p:txBody>
      </p:sp>
    </p:spTree>
    <p:extLst>
      <p:ext uri="{BB962C8B-B14F-4D97-AF65-F5344CB8AC3E}">
        <p14:creationId xmlns:p14="http://schemas.microsoft.com/office/powerpoint/2010/main" val="1239530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ltLang="en-US" smtClean="0"/>
          </a:p>
        </p:txBody>
      </p:sp>
      <p:pic>
        <p:nvPicPr>
          <p:cNvPr id="2560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28600"/>
            <a:ext cx="8229600" cy="5897563"/>
          </a:xfrm>
        </p:spPr>
      </p:pic>
    </p:spTree>
    <p:extLst>
      <p:ext uri="{BB962C8B-B14F-4D97-AF65-F5344CB8AC3E}">
        <p14:creationId xmlns:p14="http://schemas.microsoft.com/office/powerpoint/2010/main" val="1243459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smtClean="0"/>
              <a:t>Why did the South remain poverty-stricken?</a:t>
            </a:r>
          </a:p>
        </p:txBody>
      </p:sp>
      <p:sp>
        <p:nvSpPr>
          <p:cNvPr id="26627" name="Rectangle 3"/>
          <p:cNvSpPr>
            <a:spLocks noGrp="1" noChangeArrowheads="1"/>
          </p:cNvSpPr>
          <p:nvPr>
            <p:ph type="body" idx="1"/>
          </p:nvPr>
        </p:nvSpPr>
        <p:spPr/>
        <p:txBody>
          <a:bodyPr/>
          <a:lstStyle/>
          <a:p>
            <a:pPr eaLnBrk="1" hangingPunct="1"/>
            <a:r>
              <a:rPr lang="en-US" altLang="en-US" smtClean="0"/>
              <a:t>South’s late start at industrialization</a:t>
            </a:r>
          </a:p>
          <a:p>
            <a:pPr eaLnBrk="1" hangingPunct="1"/>
            <a:r>
              <a:rPr lang="en-US" altLang="en-US" smtClean="0"/>
              <a:t>Poorly educated workforce</a:t>
            </a:r>
          </a:p>
          <a:p>
            <a:pPr eaLnBrk="1" hangingPunct="1"/>
            <a:r>
              <a:rPr lang="en-US" altLang="en-US" smtClean="0"/>
              <a:t>Failed to invest in technical and engineering schools</a:t>
            </a:r>
          </a:p>
          <a:p>
            <a:pPr eaLnBrk="1" hangingPunct="1"/>
            <a:r>
              <a:rPr lang="en-US" altLang="en-US" smtClean="0"/>
              <a:t>Political leadership provided little support for the education of either poor whites or African Americans</a:t>
            </a:r>
          </a:p>
        </p:txBody>
      </p:sp>
    </p:spTree>
    <p:extLst>
      <p:ext uri="{BB962C8B-B14F-4D97-AF65-F5344CB8AC3E}">
        <p14:creationId xmlns:p14="http://schemas.microsoft.com/office/powerpoint/2010/main" val="370980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Agriculture</a:t>
            </a:r>
          </a:p>
        </p:txBody>
      </p:sp>
      <p:pic>
        <p:nvPicPr>
          <p:cNvPr id="27651"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9800" y="1600200"/>
            <a:ext cx="4876800" cy="2185988"/>
          </a:xfrm>
        </p:spPr>
      </p:pic>
      <p:sp>
        <p:nvSpPr>
          <p:cNvPr id="27652" name="Rectangle 3"/>
          <p:cNvSpPr>
            <a:spLocks noGrp="1" noChangeArrowheads="1"/>
          </p:cNvSpPr>
          <p:nvPr>
            <p:ph type="body" sz="half" idx="2"/>
          </p:nvPr>
        </p:nvSpPr>
        <p:spPr/>
        <p:txBody>
          <a:bodyPr/>
          <a:lstStyle/>
          <a:p>
            <a:pPr eaLnBrk="1" hangingPunct="1">
              <a:lnSpc>
                <a:spcPct val="90000"/>
              </a:lnSpc>
            </a:pPr>
            <a:r>
              <a:rPr lang="en-US" altLang="en-US" sz="2000" smtClean="0"/>
              <a:t>Remained tied to cotton; 1870-1890 cotton acres more than doubled</a:t>
            </a:r>
          </a:p>
          <a:p>
            <a:pPr eaLnBrk="1" hangingPunct="1">
              <a:lnSpc>
                <a:spcPct val="90000"/>
              </a:lnSpc>
            </a:pPr>
            <a:r>
              <a:rPr lang="en-US" altLang="en-US" sz="2000" smtClean="0"/>
              <a:t>Overproduction caused cotton prices to decline by more than 50% by the 1890s</a:t>
            </a:r>
          </a:p>
          <a:p>
            <a:pPr eaLnBrk="1" hangingPunct="1">
              <a:lnSpc>
                <a:spcPct val="90000"/>
              </a:lnSpc>
            </a:pPr>
            <a:r>
              <a:rPr lang="en-US" altLang="en-US" sz="2000" smtClean="0"/>
              <a:t>Per capita income declined and farmers lost their farms</a:t>
            </a:r>
          </a:p>
          <a:p>
            <a:pPr eaLnBrk="1" hangingPunct="1">
              <a:lnSpc>
                <a:spcPct val="90000"/>
              </a:lnSpc>
            </a:pPr>
            <a:r>
              <a:rPr lang="en-US" altLang="en-US" sz="2000" smtClean="0"/>
              <a:t>By 1900, over ½ of white farmers and ¾ of black farmers were tenants (sharecropping)</a:t>
            </a:r>
          </a:p>
          <a:p>
            <a:pPr eaLnBrk="1" hangingPunct="1">
              <a:lnSpc>
                <a:spcPct val="90000"/>
              </a:lnSpc>
              <a:buFontTx/>
              <a:buNone/>
            </a:pPr>
            <a:endParaRPr lang="en-US" altLang="en-US" sz="2000" smtClean="0"/>
          </a:p>
        </p:txBody>
      </p:sp>
    </p:spTree>
    <p:extLst>
      <p:ext uri="{BB962C8B-B14F-4D97-AF65-F5344CB8AC3E}">
        <p14:creationId xmlns:p14="http://schemas.microsoft.com/office/powerpoint/2010/main" val="3122326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Attempt at Diversification</a:t>
            </a:r>
          </a:p>
        </p:txBody>
      </p:sp>
      <p:pic>
        <p:nvPicPr>
          <p:cNvPr id="28675"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p:pic>
      <p:sp>
        <p:nvSpPr>
          <p:cNvPr id="28676" name="Rectangle 3"/>
          <p:cNvSpPr>
            <a:spLocks noGrp="1" noChangeArrowheads="1"/>
          </p:cNvSpPr>
          <p:nvPr>
            <p:ph type="body" sz="half" idx="2"/>
          </p:nvPr>
        </p:nvSpPr>
        <p:spPr/>
        <p:txBody>
          <a:bodyPr/>
          <a:lstStyle/>
          <a:p>
            <a:pPr eaLnBrk="1" hangingPunct="1"/>
            <a:r>
              <a:rPr lang="en-US" altLang="en-US" sz="2800" smtClean="0"/>
              <a:t>George Washington Carver</a:t>
            </a:r>
          </a:p>
          <a:p>
            <a:pPr lvl="1" eaLnBrk="1" hangingPunct="1"/>
            <a:r>
              <a:rPr lang="en-US" altLang="en-US" sz="2400" smtClean="0"/>
              <a:t>African American scientist at the Tuskegee Institute in Alabama promoted the growing of peanuts, sweet potatoes, and soybean</a:t>
            </a:r>
          </a:p>
        </p:txBody>
      </p:sp>
    </p:spTree>
    <p:extLst>
      <p:ext uri="{BB962C8B-B14F-4D97-AF65-F5344CB8AC3E}">
        <p14:creationId xmlns:p14="http://schemas.microsoft.com/office/powerpoint/2010/main" val="1920203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a:t>
            </a:r>
            <a:endParaRPr lang="en-US" dirty="0"/>
          </a:p>
        </p:txBody>
      </p:sp>
      <p:sp>
        <p:nvSpPr>
          <p:cNvPr id="3" name="Content Placeholder 2"/>
          <p:cNvSpPr>
            <a:spLocks noGrp="1"/>
          </p:cNvSpPr>
          <p:nvPr>
            <p:ph idx="4294967295"/>
          </p:nvPr>
        </p:nvSpPr>
        <p:spPr>
          <a:xfrm>
            <a:off x="533400" y="1371600"/>
            <a:ext cx="8221663" cy="5334000"/>
          </a:xfrm>
        </p:spPr>
        <p:txBody>
          <a:bodyPr/>
          <a:lstStyle/>
          <a:p>
            <a:pPr marL="457200" indent="-457200">
              <a:buFontTx/>
              <a:buChar char="-"/>
            </a:pPr>
            <a:r>
              <a:rPr lang="en-US" sz="2800" dirty="0" smtClean="0"/>
              <a:t>After Reconstruction Jim Crow Laws were introduced by “redeemers” who felt they were redeeming the South for white rule.</a:t>
            </a:r>
            <a:endParaRPr lang="en-US" sz="2800" dirty="0" smtClean="0"/>
          </a:p>
          <a:p>
            <a:pPr marL="457200" indent="-457200">
              <a:buFontTx/>
              <a:buChar char="-"/>
            </a:pPr>
            <a:r>
              <a:rPr lang="en-US" sz="2800" dirty="0" smtClean="0"/>
              <a:t>White </a:t>
            </a:r>
            <a:r>
              <a:rPr lang="en-US" sz="2800" dirty="0" smtClean="0"/>
              <a:t>southerners at the time did not accept the idea of socially equal African </a:t>
            </a:r>
            <a:r>
              <a:rPr lang="en-US" sz="2800" dirty="0" smtClean="0"/>
              <a:t>Americans.</a:t>
            </a:r>
            <a:endParaRPr lang="en-US" sz="2800" dirty="0"/>
          </a:p>
          <a:p>
            <a:pPr marL="457200" indent="-457200">
              <a:buFontTx/>
              <a:buChar char="-"/>
            </a:pPr>
            <a:r>
              <a:rPr lang="en-US" sz="2800" dirty="0" smtClean="0"/>
              <a:t>Plessey </a:t>
            </a:r>
            <a:r>
              <a:rPr lang="en-US" sz="2800" dirty="0" smtClean="0"/>
              <a:t>v Fergusson in 1898 was an attempt by African Americans to sue in court for equal </a:t>
            </a:r>
            <a:r>
              <a:rPr lang="en-US" sz="2800" dirty="0" smtClean="0"/>
              <a:t>rights.</a:t>
            </a:r>
            <a:endParaRPr lang="en-US" sz="2800" dirty="0"/>
          </a:p>
          <a:p>
            <a:pPr marL="457200" indent="-457200">
              <a:buFontTx/>
              <a:buChar char="-"/>
            </a:pPr>
            <a:r>
              <a:rPr lang="en-US" sz="2800" dirty="0" smtClean="0"/>
              <a:t>The court responded by saying it was legal to have “separate but equal” facilities.</a:t>
            </a:r>
          </a:p>
        </p:txBody>
      </p:sp>
    </p:spTree>
    <p:extLst>
      <p:ext uri="{BB962C8B-B14F-4D97-AF65-F5344CB8AC3E}">
        <p14:creationId xmlns:p14="http://schemas.microsoft.com/office/powerpoint/2010/main" val="38932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Loss of civil rights</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sz="2800" smtClean="0"/>
              <a:t>Voter registration dropped</a:t>
            </a:r>
          </a:p>
          <a:p>
            <a:pPr lvl="1" eaLnBrk="1" hangingPunct="1">
              <a:lnSpc>
                <a:spcPct val="90000"/>
              </a:lnSpc>
            </a:pPr>
            <a:r>
              <a:rPr lang="en-US" altLang="en-US" sz="2400" smtClean="0"/>
              <a:t>Ex.: 130,334 registered in LA in 1896 and only 1.342 in 1904</a:t>
            </a:r>
          </a:p>
          <a:p>
            <a:pPr lvl="1" eaLnBrk="1" hangingPunct="1">
              <a:lnSpc>
                <a:spcPct val="90000"/>
              </a:lnSpc>
            </a:pPr>
            <a:r>
              <a:rPr lang="en-US" altLang="en-US" sz="2400" smtClean="0"/>
              <a:t>Literacy tests, poll taxes, “whites-only” primaries, grandfather clauses</a:t>
            </a:r>
          </a:p>
          <a:p>
            <a:pPr lvl="1" eaLnBrk="1" hangingPunct="1">
              <a:lnSpc>
                <a:spcPct val="90000"/>
              </a:lnSpc>
            </a:pPr>
            <a:r>
              <a:rPr lang="en-US" altLang="en-US" sz="2400" smtClean="0"/>
              <a:t>Barred from serving on juries</a:t>
            </a:r>
          </a:p>
          <a:p>
            <a:pPr lvl="1" eaLnBrk="1" hangingPunct="1">
              <a:lnSpc>
                <a:spcPct val="90000"/>
              </a:lnSpc>
            </a:pPr>
            <a:r>
              <a:rPr lang="en-US" altLang="en-US" sz="2400" smtClean="0"/>
              <a:t>Stiffer penalties for crimes committed by African Americans</a:t>
            </a:r>
          </a:p>
          <a:p>
            <a:pPr lvl="1" eaLnBrk="1" hangingPunct="1">
              <a:lnSpc>
                <a:spcPct val="90000"/>
              </a:lnSpc>
            </a:pPr>
            <a:r>
              <a:rPr lang="en-US" altLang="en-US" sz="2400" smtClean="0"/>
              <a:t>Lynch mobs killed over 1400 men in the 1890s</a:t>
            </a:r>
          </a:p>
          <a:p>
            <a:pPr lvl="1" eaLnBrk="1" hangingPunct="1">
              <a:lnSpc>
                <a:spcPct val="90000"/>
              </a:lnSpc>
            </a:pPr>
            <a:r>
              <a:rPr lang="en-US" altLang="en-US" sz="2400" smtClean="0"/>
              <a:t>Remained in farming jobs and low-paying domestic work</a:t>
            </a:r>
          </a:p>
        </p:txBody>
      </p:sp>
    </p:spTree>
    <p:extLst>
      <p:ext uri="{BB962C8B-B14F-4D97-AF65-F5344CB8AC3E}">
        <p14:creationId xmlns:p14="http://schemas.microsoft.com/office/powerpoint/2010/main" val="49570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9525"/>
            <a:ext cx="8223250" cy="763588"/>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Myth</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5813"/>
            <a:ext cx="9145588" cy="6072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990600"/>
          </a:xfrm>
        </p:spPr>
        <p:txBody>
          <a:bodyPr/>
          <a:lstStyle/>
          <a:p>
            <a:pPr eaLnBrk="1" hangingPunct="1"/>
            <a:r>
              <a:rPr lang="en-US" altLang="en-US" smtClean="0"/>
              <a:t>Responding to segregation</a:t>
            </a:r>
          </a:p>
        </p:txBody>
      </p:sp>
      <p:sp>
        <p:nvSpPr>
          <p:cNvPr id="34819" name="Rectangle 3"/>
          <p:cNvSpPr>
            <a:spLocks noGrp="1" noChangeArrowheads="1"/>
          </p:cNvSpPr>
          <p:nvPr>
            <p:ph type="body" sz="half" idx="2"/>
          </p:nvPr>
        </p:nvSpPr>
        <p:spPr>
          <a:xfrm>
            <a:off x="4648200" y="1066800"/>
            <a:ext cx="4038600" cy="5181600"/>
          </a:xfrm>
        </p:spPr>
        <p:txBody>
          <a:bodyPr/>
          <a:lstStyle/>
          <a:p>
            <a:pPr eaLnBrk="1" hangingPunct="1"/>
            <a:r>
              <a:rPr lang="en-US" altLang="en-US" sz="2400" smtClean="0"/>
              <a:t>International Migration Society</a:t>
            </a:r>
          </a:p>
          <a:p>
            <a:pPr eaLnBrk="1" hangingPunct="1"/>
            <a:r>
              <a:rPr lang="en-US" altLang="en-US" sz="2400" smtClean="0"/>
              <a:t>Booker T. Washington</a:t>
            </a:r>
          </a:p>
          <a:p>
            <a:pPr lvl="1" eaLnBrk="1" hangingPunct="1"/>
            <a:r>
              <a:rPr lang="en-US" altLang="en-US" sz="2000" smtClean="0"/>
              <a:t>Established Tuskegee Institute</a:t>
            </a:r>
          </a:p>
          <a:p>
            <a:pPr lvl="2" eaLnBrk="1" hangingPunct="1"/>
            <a:r>
              <a:rPr lang="en-US" altLang="en-US" sz="1800" smtClean="0"/>
              <a:t>Largest and best-known industrial school in the nation</a:t>
            </a:r>
          </a:p>
          <a:p>
            <a:pPr lvl="2" eaLnBrk="1" hangingPunct="1"/>
            <a:r>
              <a:rPr lang="en-US" altLang="en-US" sz="1800" smtClean="0"/>
              <a:t>Organized the National Negro Business League</a:t>
            </a:r>
          </a:p>
          <a:p>
            <a:pPr lvl="2" eaLnBrk="1" hangingPunct="1"/>
            <a:r>
              <a:rPr lang="en-US" altLang="en-US" sz="1800" smtClean="0"/>
              <a:t>Racial harmony and economic cooperation</a:t>
            </a:r>
          </a:p>
          <a:p>
            <a:pPr lvl="2" eaLnBrk="1" hangingPunct="1"/>
            <a:r>
              <a:rPr lang="en-US" altLang="en-US" sz="1800" smtClean="0"/>
              <a:t>Would rise up through education (W.E.B. Du Bois would later argue against this)</a:t>
            </a:r>
          </a:p>
        </p:txBody>
      </p:sp>
      <p:pic>
        <p:nvPicPr>
          <p:cNvPr id="34820" name="Picture 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066800"/>
            <a:ext cx="4038600" cy="5059363"/>
          </a:xfrm>
        </p:spPr>
      </p:pic>
    </p:spTree>
    <p:extLst>
      <p:ext uri="{BB962C8B-B14F-4D97-AF65-F5344CB8AC3E}">
        <p14:creationId xmlns:p14="http://schemas.microsoft.com/office/powerpoint/2010/main" val="1004611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Tuskegee Institute</a:t>
            </a:r>
          </a:p>
        </p:txBody>
      </p:sp>
      <p:pic>
        <p:nvPicPr>
          <p:cNvPr id="35843"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524000"/>
            <a:ext cx="7848600" cy="5334000"/>
          </a:xfrm>
          <a:noFill/>
        </p:spPr>
      </p:pic>
    </p:spTree>
    <p:extLst>
      <p:ext uri="{BB962C8B-B14F-4D97-AF65-F5344CB8AC3E}">
        <p14:creationId xmlns:p14="http://schemas.microsoft.com/office/powerpoint/2010/main" val="376422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762000" y="457200"/>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Western Migration</a:t>
            </a:r>
          </a:p>
        </p:txBody>
      </p:sp>
      <p:sp>
        <p:nvSpPr>
          <p:cNvPr id="21506" name="Rectangle 2"/>
          <p:cNvSpPr>
            <a:spLocks noGrp="1" noChangeArrowheads="1"/>
          </p:cNvSpPr>
          <p:nvPr>
            <p:ph type="subTitle" idx="4294967295"/>
          </p:nvPr>
        </p:nvSpPr>
        <p:spPr bwMode="auto">
          <a:xfrm>
            <a:off x="0" y="4648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Section 1</a:t>
            </a:r>
          </a:p>
        </p:txBody>
      </p:sp>
    </p:spTree>
  </p:cSld>
  <p:clrMapOvr>
    <a:masterClrMapping/>
  </p:clrMapOvr>
  <p:transition>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914400" y="277813"/>
            <a:ext cx="7770813" cy="11414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t>Why People Went West	</a:t>
            </a:r>
          </a:p>
        </p:txBody>
      </p:sp>
      <p:sp>
        <p:nvSpPr>
          <p:cNvPr id="22530" name="Rectangle 2"/>
          <p:cNvSpPr>
            <a:spLocks noGrp="1" noChangeArrowheads="1"/>
          </p:cNvSpPr>
          <p:nvPr>
            <p:ph type="body" idx="1"/>
          </p:nvPr>
        </p:nvSpPr>
        <p:spPr>
          <a:xfrm>
            <a:off x="914400" y="1600200"/>
            <a:ext cx="7770813" cy="4529138"/>
          </a:xfrm>
          <a:ln/>
        </p:spPr>
        <p:txBody>
          <a:bodyPr/>
          <a:lstStyle/>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 Mining</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 Farming</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 Ranching</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 Railroad Building</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 Freedom</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  - Religious Freedom</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  - Freedom From Jim Crow</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2530">
                                            <p:txEl>
                                              <p:pRg st="0" end="0"/>
                                            </p:txEl>
                                          </p:spTgt>
                                        </p:tgtEl>
                                        <p:attrNameLst>
                                          <p:attrName>style.visibility</p:attrName>
                                        </p:attrNameLst>
                                      </p:cBhvr>
                                      <p:to>
                                        <p:strVal val="visible"/>
                                      </p:to>
                                    </p:set>
                                    <p:animEffect transition="in" filter="checkerboard(across)">
                                      <p:cBhvr additive="repl">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2530">
                                            <p:txEl>
                                              <p:pRg st="1" end="1"/>
                                            </p:txEl>
                                          </p:spTgt>
                                        </p:tgtEl>
                                        <p:attrNameLst>
                                          <p:attrName>style.visibility</p:attrName>
                                        </p:attrNameLst>
                                      </p:cBhvr>
                                      <p:to>
                                        <p:strVal val="visible"/>
                                      </p:to>
                                    </p:set>
                                    <p:animEffect transition="in" filter="checkerboard(across)">
                                      <p:cBhvr additive="repl">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2530">
                                            <p:txEl>
                                              <p:pRg st="2" end="2"/>
                                            </p:txEl>
                                          </p:spTgt>
                                        </p:tgtEl>
                                        <p:attrNameLst>
                                          <p:attrName>style.visibility</p:attrName>
                                        </p:attrNameLst>
                                      </p:cBhvr>
                                      <p:to>
                                        <p:strVal val="visible"/>
                                      </p:to>
                                    </p:set>
                                    <p:animEffect transition="in" filter="checkerboard(across)">
                                      <p:cBhvr additive="repl">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2530">
                                            <p:txEl>
                                              <p:pRg st="3" end="3"/>
                                            </p:txEl>
                                          </p:spTgt>
                                        </p:tgtEl>
                                        <p:attrNameLst>
                                          <p:attrName>style.visibility</p:attrName>
                                        </p:attrNameLst>
                                      </p:cBhvr>
                                      <p:to>
                                        <p:strVal val="visible"/>
                                      </p:to>
                                    </p:set>
                                    <p:animEffect transition="in" filter="checkerboard(across)">
                                      <p:cBhvr additive="repl">
                                        <p:cTn id="22" dur="500"/>
                                        <p:tgtEl>
                                          <p:spTgt spid="22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22530">
                                            <p:txEl>
                                              <p:pRg st="4" end="4"/>
                                            </p:txEl>
                                          </p:spTgt>
                                        </p:tgtEl>
                                        <p:attrNameLst>
                                          <p:attrName>style.visibility</p:attrName>
                                        </p:attrNameLst>
                                      </p:cBhvr>
                                      <p:to>
                                        <p:strVal val="visible"/>
                                      </p:to>
                                    </p:set>
                                    <p:animEffect transition="in" filter="checkerboard(across)">
                                      <p:cBhvr additive="repl">
                                        <p:cTn id="27" dur="500"/>
                                        <p:tgtEl>
                                          <p:spTgt spid="225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22530">
                                            <p:txEl>
                                              <p:pRg st="5" end="5"/>
                                            </p:txEl>
                                          </p:spTgt>
                                        </p:tgtEl>
                                        <p:attrNameLst>
                                          <p:attrName>style.visibility</p:attrName>
                                        </p:attrNameLst>
                                      </p:cBhvr>
                                      <p:to>
                                        <p:strVal val="visible"/>
                                      </p:to>
                                    </p:set>
                                    <p:animEffect transition="in" filter="checkerboard(across)">
                                      <p:cBhvr additive="repl">
                                        <p:cTn id="32" dur="500"/>
                                        <p:tgtEl>
                                          <p:spTgt spid="225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additive="repl">
                                        <p:cTn id="36" dur="1" fill="hold">
                                          <p:stCondLst>
                                            <p:cond delay="0"/>
                                          </p:stCondLst>
                                        </p:cTn>
                                        <p:tgtEl>
                                          <p:spTgt spid="22530">
                                            <p:txEl>
                                              <p:pRg st="6" end="6"/>
                                            </p:txEl>
                                          </p:spTgt>
                                        </p:tgtEl>
                                        <p:attrNameLst>
                                          <p:attrName>style.visibility</p:attrName>
                                        </p:attrNameLst>
                                      </p:cBhvr>
                                      <p:to>
                                        <p:strVal val="visible"/>
                                      </p:to>
                                    </p:set>
                                    <p:animEffect transition="in" filter="checkerboard(across)">
                                      <p:cBhvr additive="repl">
                                        <p:cTn id="37"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44316</TotalTime>
  <Words>2287</Words>
  <Application>Microsoft Office PowerPoint</Application>
  <PresentationFormat>On-screen Show (4:3)</PresentationFormat>
  <Paragraphs>217</Paragraphs>
  <Slides>71</Slides>
  <Notes>55</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71</vt:i4>
      </vt:variant>
    </vt:vector>
  </HeadingPairs>
  <TitlesOfParts>
    <vt:vector size="91" baseType="lpstr">
      <vt:lpstr>Microsoft YaHei</vt:lpstr>
      <vt:lpstr>Arial</vt:lpstr>
      <vt:lpstr>Arial Black</vt:lpstr>
      <vt:lpstr>Calibri</vt:lpstr>
      <vt:lpstr>Garamond</vt:lpstr>
      <vt:lpstr>Times New Roman</vt:lpstr>
      <vt:lpstr>Verdana</vt:lpstr>
      <vt:lpstr>Wingdings</vt:lpstr>
      <vt:lpstr>Office Theme</vt:lpstr>
      <vt:lpstr>Office Theme</vt:lpstr>
      <vt:lpstr>Office Theme</vt:lpstr>
      <vt:lpstr>Office Theme</vt:lpstr>
      <vt:lpstr>Office Theme</vt:lpstr>
      <vt:lpstr>Office Theme</vt:lpstr>
      <vt:lpstr>Office Theme</vt:lpstr>
      <vt:lpstr>Office Theme</vt:lpstr>
      <vt:lpstr>Default Design</vt:lpstr>
      <vt:lpstr>1_Default Design</vt:lpstr>
      <vt:lpstr>2_Default Design</vt:lpstr>
      <vt:lpstr>3_Default Design</vt:lpstr>
      <vt:lpstr>Going West Unit 11 Westward Expansion and the Populist Movement</vt:lpstr>
      <vt:lpstr>Railroads</vt:lpstr>
      <vt:lpstr>How The West Was Won</vt:lpstr>
      <vt:lpstr>PowerPoint Presentation</vt:lpstr>
      <vt:lpstr>PowerPoint Presentation</vt:lpstr>
      <vt:lpstr>Impact of the Railroad</vt:lpstr>
      <vt:lpstr>The Myth</vt:lpstr>
      <vt:lpstr>Western Migration</vt:lpstr>
      <vt:lpstr>Why People Went West </vt:lpstr>
      <vt:lpstr>PowerPoint Presentation</vt:lpstr>
      <vt:lpstr>Others Who  Went West For Freedom</vt:lpstr>
      <vt:lpstr>PowerPoint Presentation</vt:lpstr>
      <vt:lpstr>PowerPoint Presentation</vt:lpstr>
      <vt:lpstr>PowerPoint Presentation</vt:lpstr>
      <vt:lpstr>Mining</vt:lpstr>
      <vt:lpstr>PowerPoint Presentation</vt:lpstr>
      <vt:lpstr>Land Grants: Homestead Act</vt:lpstr>
      <vt:lpstr>PowerPoint Presentation</vt:lpstr>
      <vt:lpstr>Oklahoma Land Rush</vt:lpstr>
      <vt:lpstr>PowerPoint Presentation</vt:lpstr>
      <vt:lpstr>PowerPoint Presentation</vt:lpstr>
      <vt:lpstr>Ranching</vt:lpstr>
      <vt:lpstr>The Long Drive</vt:lpstr>
      <vt:lpstr>The Long Drive</vt:lpstr>
      <vt:lpstr>Cowboys</vt:lpstr>
      <vt:lpstr>Conflicts With Natives</vt:lpstr>
      <vt:lpstr>Sand Creek Massacre</vt:lpstr>
      <vt:lpstr>PowerPoint Presentation</vt:lpstr>
      <vt:lpstr>Battle of the Little Big Horn</vt:lpstr>
      <vt:lpstr>PowerPoint Presentation</vt:lpstr>
      <vt:lpstr>PowerPoint Presentation</vt:lpstr>
      <vt:lpstr>PowerPoint Presentation</vt:lpstr>
      <vt:lpstr>PowerPoint Presentation</vt:lpstr>
      <vt:lpstr>System of Destroying a People</vt:lpstr>
      <vt:lpstr>PowerPoint Presentation</vt:lpstr>
      <vt:lpstr>PowerPoint Presentation</vt:lpstr>
      <vt:lpstr>4. Reservations</vt:lpstr>
      <vt:lpstr>PowerPoint Presentation</vt:lpstr>
      <vt:lpstr>PowerPoint Presentation</vt:lpstr>
      <vt:lpstr>PowerPoint Presentation</vt:lpstr>
      <vt:lpstr>Wounded Knee</vt:lpstr>
      <vt:lpstr>PowerPoint Presentation</vt:lpstr>
      <vt:lpstr>PowerPoint Presentation</vt:lpstr>
      <vt:lpstr>PowerPoint Presentation</vt:lpstr>
      <vt:lpstr>PowerPoint Presentation</vt:lpstr>
      <vt:lpstr>PowerPoint Presentation</vt:lpstr>
      <vt:lpstr>PowerPoint Presentation</vt:lpstr>
      <vt:lpstr>Farming Out West</vt:lpstr>
      <vt:lpstr>Plight of the Farmer</vt:lpstr>
      <vt:lpstr>The Grange</vt:lpstr>
      <vt:lpstr>PowerPoint Presentation</vt:lpstr>
      <vt:lpstr>Farmer’s Alliances</vt:lpstr>
      <vt:lpstr>Populist Party</vt:lpstr>
      <vt:lpstr>William Jennings Bryan</vt:lpstr>
      <vt:lpstr>Bimetalism (free silver)</vt:lpstr>
      <vt:lpstr>Interstate Commerce Act (1886)</vt:lpstr>
      <vt:lpstr>Ocala platform</vt:lpstr>
      <vt:lpstr>Court Cases</vt:lpstr>
      <vt:lpstr>PowerPoint Presentation</vt:lpstr>
      <vt:lpstr>PowerPoint Presentation</vt:lpstr>
      <vt:lpstr>The New South</vt:lpstr>
      <vt:lpstr>Economic Progress</vt:lpstr>
      <vt:lpstr>Continued Poverty</vt:lpstr>
      <vt:lpstr>PowerPoint Presentation</vt:lpstr>
      <vt:lpstr>Why did the South remain poverty-stricken?</vt:lpstr>
      <vt:lpstr>Agriculture</vt:lpstr>
      <vt:lpstr>Attempt at Diversification</vt:lpstr>
      <vt:lpstr>Segregation</vt:lpstr>
      <vt:lpstr>Loss of civil rights</vt:lpstr>
      <vt:lpstr>Responding to segregation</vt:lpstr>
      <vt:lpstr>Tuskegee Institute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West</dc:title>
  <dc:creator>Ken</dc:creator>
  <cp:lastModifiedBy>Kenneth Groh</cp:lastModifiedBy>
  <cp:revision>75</cp:revision>
  <cp:lastPrinted>2015-12-08T13:12:29Z</cp:lastPrinted>
  <dcterms:created xsi:type="dcterms:W3CDTF">2007-10-09T00:06:36Z</dcterms:created>
  <dcterms:modified xsi:type="dcterms:W3CDTF">2019-01-04T17:18:04Z</dcterms:modified>
</cp:coreProperties>
</file>