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</p:sldMasterIdLst>
  <p:sldIdLst>
    <p:sldId id="275" r:id="rId4"/>
    <p:sldId id="257" r:id="rId5"/>
    <p:sldId id="258" r:id="rId6"/>
    <p:sldId id="259" r:id="rId7"/>
    <p:sldId id="265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743DE8-BCEC-486A-8A5B-75330DE9F6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680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3D1A3A-2053-444A-87BC-5365EBA1F2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1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8BE2C-2831-45E2-B839-C0F7BFAA22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2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BC2805-9146-4CFB-88E8-732AA5702D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43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AD171C-2CB4-4278-839D-E907A1B94E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42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05685-3C72-4772-AD9D-4BBCB53FC8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31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1D521A-4AEE-4FD1-B82F-AADE02DCAF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34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33B90-96EB-4066-AA97-15047C1FC5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109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17064-E86D-46D6-8CF0-B0ED946DF8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843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743DE8-BCEC-486A-8A5B-75330DE9F6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0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2EB7A-9F98-4BFB-9CCE-3DB4ADC966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0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2EB7A-9F98-4BFB-9CCE-3DB4ADC966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40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380FA-A373-42D2-A17B-39191BB611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28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EAEB3C-BE6F-4237-9C92-5148371AA3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14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70128-81D8-40DE-A9D0-5092A6C416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9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61FD5-0CF8-4937-9FB8-4FD8ADF16B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513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530B3-65CE-422E-8916-A7BBCB5B78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803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861D1-AF57-4A20-8E7D-4256260F7F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73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6FB7FA-F7A3-460E-B726-86F68DA650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127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3D1A3A-2053-444A-87BC-5365EBA1F2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610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8BE2C-2831-45E2-B839-C0F7BFAA22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238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BC2805-9146-4CFB-88E8-732AA5702D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7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380FA-A373-42D2-A17B-39191BB611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69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AD171C-2CB4-4278-839D-E907A1B94E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641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05685-3C72-4772-AD9D-4BBCB53FC8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756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1D521A-4AEE-4FD1-B82F-AADE02DCAF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81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33B90-96EB-4066-AA97-15047C1FC5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981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17064-E86D-46D6-8CF0-B0ED946DF8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722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743DE8-BCEC-486A-8A5B-75330DE9F6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820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2EB7A-9F98-4BFB-9CCE-3DB4ADC966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05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380FA-A373-42D2-A17B-39191BB611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916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EAEB3C-BE6F-4237-9C92-5148371AA3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65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70128-81D8-40DE-A9D0-5092A6C416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4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EAEB3C-BE6F-4237-9C92-5148371AA3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1192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61FD5-0CF8-4937-9FB8-4FD8ADF16B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795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530B3-65CE-422E-8916-A7BBCB5B78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663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861D1-AF57-4A20-8E7D-4256260F7F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777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6FB7FA-F7A3-460E-B726-86F68DA650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07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3D1A3A-2053-444A-87BC-5365EBA1F2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1821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8BE2C-2831-45E2-B839-C0F7BFAA22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735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BC2805-9146-4CFB-88E8-732AA5702D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867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AD171C-2CB4-4278-839D-E907A1B94E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607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05685-3C72-4772-AD9D-4BBCB53FC8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4817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1D521A-4AEE-4FD1-B82F-AADE02DCAF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3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70128-81D8-40DE-A9D0-5092A6C416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790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33B90-96EB-4066-AA97-15047C1FC5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343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17064-E86D-46D6-8CF0-B0ED946DF8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8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61FD5-0CF8-4937-9FB8-4FD8ADF16B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9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530B3-65CE-422E-8916-A7BBCB5B78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21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861D1-AF57-4A20-8E7D-4256260F7F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6FB7FA-F7A3-460E-B726-86F68DA650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00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1193FB-53FC-4ACB-9D1A-4BEE19DAB1D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7" descr="astronauts-moon-walk"/>
          <p:cNvPicPr>
            <a:picLocks noChangeAspect="1" noChangeArrowheads="1"/>
          </p:cNvPicPr>
          <p:nvPr userDrawn="1"/>
        </p:nvPicPr>
        <p:blipFill>
          <a:blip r:embed="rId19">
            <a:lum bright="6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88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1193FB-53FC-4ACB-9D1A-4BEE19DAB1D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7" descr="astronauts-moon-walk"/>
          <p:cNvPicPr>
            <a:picLocks noChangeAspect="1" noChangeArrowheads="1"/>
          </p:cNvPicPr>
          <p:nvPr userDrawn="1"/>
        </p:nvPicPr>
        <p:blipFill>
          <a:blip r:embed="rId19">
            <a:lum bright="6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66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1193FB-53FC-4ACB-9D1A-4BEE19DAB1D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7" descr="astronauts-moon-walk"/>
          <p:cNvPicPr>
            <a:picLocks noChangeAspect="1" noChangeArrowheads="1"/>
          </p:cNvPicPr>
          <p:nvPr userDrawn="1"/>
        </p:nvPicPr>
        <p:blipFill>
          <a:blip r:embed="rId19">
            <a:lum bright="6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50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New Frontier and The Great Society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4000" b="1"/>
              <a:t>ECONOMIC OPPORTUNITY ACT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943600" y="1295400"/>
            <a:ext cx="44958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dirty="0"/>
              <a:t>THE EOA legislation created:</a:t>
            </a:r>
          </a:p>
          <a:p>
            <a:pPr eaLnBrk="1" hangingPunct="1"/>
            <a:r>
              <a:rPr lang="en-US" sz="2400" b="1" dirty="0"/>
              <a:t>The </a:t>
            </a:r>
            <a:r>
              <a:rPr lang="en-US" sz="2400" b="1" u="sng" dirty="0"/>
              <a:t>Job Corps</a:t>
            </a:r>
          </a:p>
          <a:p>
            <a:pPr eaLnBrk="1" hangingPunct="1"/>
            <a:r>
              <a:rPr lang="en-US" sz="2400" b="1" u="sng" dirty="0" smtClean="0"/>
              <a:t>Project </a:t>
            </a:r>
            <a:r>
              <a:rPr lang="en-US" sz="2400" b="1" u="sng" dirty="0"/>
              <a:t>Head Start</a:t>
            </a:r>
            <a:r>
              <a:rPr lang="en-US" sz="2400" b="1" dirty="0"/>
              <a:t> for underprivileged preschoolers </a:t>
            </a:r>
          </a:p>
          <a:p>
            <a:pPr eaLnBrk="1" hangingPunct="1"/>
            <a:r>
              <a:rPr lang="en-US" sz="2400" b="1" u="sng" dirty="0"/>
              <a:t>The Community Action Program</a:t>
            </a:r>
            <a:r>
              <a:rPr lang="en-US" sz="2400" b="1" dirty="0"/>
              <a:t> which encouraged the poor to participate in public works program</a:t>
            </a:r>
          </a:p>
          <a:p>
            <a:pPr eaLnBrk="1" hangingPunct="1"/>
            <a:endParaRPr lang="en-US" sz="2400" b="1" dirty="0"/>
          </a:p>
        </p:txBody>
      </p:sp>
      <p:pic>
        <p:nvPicPr>
          <p:cNvPr id="45060" name="Picture 6" descr="project head start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1" y="1295400"/>
            <a:ext cx="3330575" cy="4800600"/>
          </a:xfrm>
          <a:noFill/>
        </p:spPr>
      </p:pic>
      <p:sp>
        <p:nvSpPr>
          <p:cNvPr id="45061" name="Text Box 7"/>
          <p:cNvSpPr txBox="1">
            <a:spLocks noChangeArrowheads="1"/>
          </p:cNvSpPr>
          <p:nvPr/>
        </p:nvSpPr>
        <p:spPr bwMode="auto">
          <a:xfrm>
            <a:off x="2209800" y="6096000"/>
            <a:ext cx="358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Project Head Start is still going strong</a:t>
            </a:r>
          </a:p>
        </p:txBody>
      </p:sp>
    </p:spTree>
    <p:extLst>
      <p:ext uri="{BB962C8B-B14F-4D97-AF65-F5344CB8AC3E}">
        <p14:creationId xmlns:p14="http://schemas.microsoft.com/office/powerpoint/2010/main" val="13944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6248400" cy="1630362"/>
          </a:xfrm>
        </p:spPr>
        <p:txBody>
          <a:bodyPr/>
          <a:lstStyle/>
          <a:p>
            <a:pPr eaLnBrk="1" hangingPunct="1"/>
            <a:r>
              <a:rPr lang="en-US" sz="6600" b="1"/>
              <a:t>EDUCATION</a:t>
            </a:r>
          </a:p>
        </p:txBody>
      </p:sp>
      <p:sp>
        <p:nvSpPr>
          <p:cNvPr id="5017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0" y="2514600"/>
            <a:ext cx="47244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/>
              <a:t>Johnson considered education “the key which can unlock the door to the Great Society”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/>
              <a:t>The Elementary and Secondary Education Act provided $1 billion to help public schools buy textbooks and library materials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/>
              <a:t>This Act represented the first major federal aid package for education ever </a:t>
            </a:r>
          </a:p>
        </p:txBody>
      </p:sp>
      <p:pic>
        <p:nvPicPr>
          <p:cNvPr id="50180" name="Picture 6" descr="animated teacher"/>
          <p:cNvPicPr>
            <a:picLocks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77200" y="0"/>
            <a:ext cx="2133600" cy="2133600"/>
          </a:xfrm>
          <a:noFill/>
        </p:spPr>
      </p:pic>
      <p:pic>
        <p:nvPicPr>
          <p:cNvPr id="50181" name="Picture 7" descr="animated bus 5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1" y="1600200"/>
            <a:ext cx="33385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85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0" y="274638"/>
            <a:ext cx="6019800" cy="1143000"/>
          </a:xfrm>
        </p:spPr>
        <p:txBody>
          <a:bodyPr/>
          <a:lstStyle/>
          <a:p>
            <a:pPr eaLnBrk="1" hangingPunct="1"/>
            <a:r>
              <a:rPr lang="en-US" sz="6000" b="1"/>
              <a:t>HEALTHCARE</a:t>
            </a:r>
          </a:p>
        </p:txBody>
      </p:sp>
      <p:sp>
        <p:nvSpPr>
          <p:cNvPr id="5120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828800"/>
            <a:ext cx="4495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/>
              <a:t>LBJ and Congress enhanced Social Security by establishing Medicare and Medicaid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/>
              <a:t>Medicare provided hospital insurance and low-cost medical care to the elderly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/>
              <a:t>Medicaid provided health benefits to the poor</a:t>
            </a:r>
          </a:p>
        </p:txBody>
      </p:sp>
      <p:pic>
        <p:nvPicPr>
          <p:cNvPr id="51204" name="Picture 6" descr="animation_button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0"/>
            <a:ext cx="3181350" cy="1733550"/>
          </a:xfrm>
          <a:noFill/>
        </p:spPr>
      </p:pic>
      <p:pic>
        <p:nvPicPr>
          <p:cNvPr id="51205" name="Picture 7" descr="medicare_over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81200"/>
            <a:ext cx="23129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9" descr="medica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3352800"/>
            <a:ext cx="21240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79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274638"/>
            <a:ext cx="6477000" cy="944562"/>
          </a:xfrm>
        </p:spPr>
        <p:txBody>
          <a:bodyPr/>
          <a:lstStyle/>
          <a:p>
            <a:pPr eaLnBrk="1" hangingPunct="1"/>
            <a:r>
              <a:rPr lang="en-US" sz="5400" b="1"/>
              <a:t>HOUSING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324600" y="1752600"/>
            <a:ext cx="4114800" cy="4876800"/>
          </a:xfrm>
        </p:spPr>
        <p:txBody>
          <a:bodyPr/>
          <a:lstStyle/>
          <a:p>
            <a:pPr eaLnBrk="1" hangingPunct="1"/>
            <a:r>
              <a:rPr lang="en-US" sz="2400" b="1" dirty="0"/>
              <a:t>LBJ and Congress appropriated money to build 240,000 units of low-rent public </a:t>
            </a:r>
            <a:r>
              <a:rPr lang="en-US" sz="2400" b="1" dirty="0" smtClean="0"/>
              <a:t>housing</a:t>
            </a:r>
          </a:p>
          <a:p>
            <a:pPr eaLnBrk="1" hangingPunct="1"/>
            <a:r>
              <a:rPr lang="en-US" sz="2400" b="1" dirty="0"/>
              <a:t>E</a:t>
            </a:r>
            <a:r>
              <a:rPr lang="en-US" sz="2400" b="1" dirty="0" smtClean="0"/>
              <a:t>stablished </a:t>
            </a:r>
            <a:r>
              <a:rPr lang="en-US" sz="2400" b="1" dirty="0"/>
              <a:t>the Department of Housing and Urban Development (HUD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pic>
        <p:nvPicPr>
          <p:cNvPr id="52228" name="Picture 6" descr="HUD-RobertWeaver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219201"/>
            <a:ext cx="2743200" cy="2606675"/>
          </a:xfrm>
          <a:noFill/>
        </p:spPr>
      </p:pic>
      <p:pic>
        <p:nvPicPr>
          <p:cNvPr id="52229" name="Picture 7" descr="h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2895600"/>
            <a:ext cx="25193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 Box 9"/>
          <p:cNvSpPr txBox="1">
            <a:spLocks noChangeArrowheads="1"/>
          </p:cNvSpPr>
          <p:nvPr/>
        </p:nvSpPr>
        <p:spPr bwMode="auto">
          <a:xfrm>
            <a:off x="3505200" y="1219201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Weaver</a:t>
            </a:r>
          </a:p>
        </p:txBody>
      </p:sp>
    </p:spTree>
    <p:extLst>
      <p:ext uri="{BB962C8B-B14F-4D97-AF65-F5344CB8AC3E}">
        <p14:creationId xmlns:p14="http://schemas.microsoft.com/office/powerpoint/2010/main" val="347827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IMMIGRATION REFORM</a:t>
            </a:r>
          </a:p>
        </p:txBody>
      </p:sp>
      <p:sp>
        <p:nvSpPr>
          <p:cNvPr id="5325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600200"/>
            <a:ext cx="4495800" cy="5257800"/>
          </a:xfrm>
        </p:spPr>
        <p:txBody>
          <a:bodyPr/>
          <a:lstStyle/>
          <a:p>
            <a:pPr eaLnBrk="1" hangingPunct="1"/>
            <a:r>
              <a:rPr lang="en-US" sz="2400" b="1" dirty="0"/>
              <a:t>The Great Society also brought reform to immigration laws</a:t>
            </a:r>
          </a:p>
          <a:p>
            <a:pPr eaLnBrk="1" hangingPunct="1"/>
            <a:r>
              <a:rPr lang="en-US" sz="2400" b="1" dirty="0" smtClean="0"/>
              <a:t>The </a:t>
            </a:r>
            <a:r>
              <a:rPr lang="en-US" sz="2400" b="1" dirty="0"/>
              <a:t>Immigration Act of 1965 opened the door for many non-European immigrants to settle in the U.S.</a:t>
            </a:r>
          </a:p>
        </p:txBody>
      </p:sp>
      <p:pic>
        <p:nvPicPr>
          <p:cNvPr id="53252" name="Picture 6" descr="immigration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3350" y="1600200"/>
            <a:ext cx="3741738" cy="4953000"/>
          </a:xfrm>
          <a:noFill/>
        </p:spPr>
      </p:pic>
    </p:spTree>
    <p:extLst>
      <p:ext uri="{BB962C8B-B14F-4D97-AF65-F5344CB8AC3E}">
        <p14:creationId xmlns:p14="http://schemas.microsoft.com/office/powerpoint/2010/main" val="420898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b="1"/>
              <a:t>THE ENVIRONMENT</a:t>
            </a:r>
          </a:p>
        </p:txBody>
      </p:sp>
      <p:sp>
        <p:nvSpPr>
          <p:cNvPr id="542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371600"/>
            <a:ext cx="8229600" cy="2414588"/>
          </a:xfrm>
        </p:spPr>
        <p:txBody>
          <a:bodyPr/>
          <a:lstStyle/>
          <a:p>
            <a:pPr eaLnBrk="1" hangingPunct="1"/>
            <a:r>
              <a:rPr lang="en-US" sz="2400" b="1" dirty="0"/>
              <a:t>LBJ also actively sought to improve the environment</a:t>
            </a:r>
          </a:p>
          <a:p>
            <a:pPr eaLnBrk="1" hangingPunct="1"/>
            <a:r>
              <a:rPr lang="en-US" sz="2400" b="1" dirty="0"/>
              <a:t>The Water Quality Act of 1965 required states to clean up their rivers and </a:t>
            </a:r>
            <a:r>
              <a:rPr lang="en-US" sz="2400" b="1" dirty="0" smtClean="0"/>
              <a:t>lakes</a:t>
            </a:r>
            <a:endParaRPr lang="en-US" sz="2400" b="1" dirty="0"/>
          </a:p>
        </p:txBody>
      </p:sp>
      <p:pic>
        <p:nvPicPr>
          <p:cNvPr id="54276" name="Picture 6" descr="animated river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3810001"/>
            <a:ext cx="6705600" cy="2974975"/>
          </a:xfrm>
          <a:noFill/>
        </p:spPr>
      </p:pic>
    </p:spTree>
    <p:extLst>
      <p:ext uri="{BB962C8B-B14F-4D97-AF65-F5344CB8AC3E}">
        <p14:creationId xmlns:p14="http://schemas.microsoft.com/office/powerpoint/2010/main" val="237575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219200"/>
          </a:xfrm>
        </p:spPr>
        <p:txBody>
          <a:bodyPr/>
          <a:lstStyle/>
          <a:p>
            <a:pPr eaLnBrk="1" hangingPunct="1"/>
            <a:r>
              <a:rPr lang="en-US" b="1" smtClean="0"/>
              <a:t>CONSUMER PROTECTION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371600"/>
            <a:ext cx="4495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/>
              <a:t>Consumer advocates also made gains during the 1960s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The first laws regulating auto safety were passed </a:t>
            </a:r>
            <a:endParaRPr lang="en-US" sz="2800" b="1" dirty="0"/>
          </a:p>
        </p:txBody>
      </p:sp>
      <p:pic>
        <p:nvPicPr>
          <p:cNvPr id="55300" name="Picture 6" descr="consumer protect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8676" y="1524000"/>
            <a:ext cx="3706813" cy="5105400"/>
          </a:xfrm>
          <a:noFill/>
        </p:spPr>
      </p:pic>
    </p:spTree>
    <p:extLst>
      <p:ext uri="{BB962C8B-B14F-4D97-AF65-F5344CB8AC3E}">
        <p14:creationId xmlns:p14="http://schemas.microsoft.com/office/powerpoint/2010/main" val="91948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457200"/>
            <a:ext cx="5791200" cy="1447800"/>
          </a:xfrm>
        </p:spPr>
        <p:txBody>
          <a:bodyPr/>
          <a:lstStyle/>
          <a:p>
            <a:pPr eaLnBrk="1" hangingPunct="1"/>
            <a:r>
              <a:rPr lang="en-US" sz="4000" b="1"/>
              <a:t>SUPREME COURT REFORMS SOCIETY, TOO</a:t>
            </a:r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2590800"/>
            <a:ext cx="4724400" cy="28194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The </a:t>
            </a:r>
            <a:r>
              <a:rPr lang="en-US" sz="2800" b="1" dirty="0"/>
              <a:t>Judicial Branch led by the Supreme Court and Chief Justice Earl Warren did much to protect individual rights</a:t>
            </a:r>
          </a:p>
        </p:txBody>
      </p:sp>
      <p:pic>
        <p:nvPicPr>
          <p:cNvPr id="56324" name="Picture 6" descr="Warren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1" y="2133600"/>
            <a:ext cx="3679825" cy="4572000"/>
          </a:xfrm>
          <a:noFill/>
        </p:spPr>
      </p:pic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6705600" y="2209801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Warren</a:t>
            </a:r>
          </a:p>
        </p:txBody>
      </p:sp>
      <p:pic>
        <p:nvPicPr>
          <p:cNvPr id="56326" name="Picture 8" descr="gavel4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28194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47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6477000" cy="1676400"/>
          </a:xfrm>
        </p:spPr>
        <p:txBody>
          <a:bodyPr/>
          <a:lstStyle/>
          <a:p>
            <a:pPr eaLnBrk="1" hangingPunct="1"/>
            <a:r>
              <a:rPr lang="en-US" sz="4000" b="1"/>
              <a:t>WARREN COURT AND SUSPECT’S RIGHTS</a:t>
            </a:r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943600" y="2286000"/>
            <a:ext cx="4724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/>
              <a:t>In </a:t>
            </a:r>
            <a:r>
              <a:rPr lang="en-US" sz="2400" b="1" i="1"/>
              <a:t>Mapp v. Ohio </a:t>
            </a:r>
            <a:r>
              <a:rPr lang="en-US" sz="2400" b="1"/>
              <a:t>(1961) the Supreme Court ruled that illegally seized evidence could not be used in court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/>
              <a:t>In </a:t>
            </a:r>
            <a:r>
              <a:rPr lang="en-US" sz="2400" b="1" i="1"/>
              <a:t>Escobedo v. Illinois</a:t>
            </a:r>
            <a:r>
              <a:rPr lang="en-US" sz="2400" b="1"/>
              <a:t> the court ruled that the accused has the right to have an attorney present when questioned by police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/>
              <a:t>In </a:t>
            </a:r>
            <a:r>
              <a:rPr lang="en-US" sz="2400" b="1" i="1"/>
              <a:t>Miranda v. Arizona </a:t>
            </a:r>
            <a:r>
              <a:rPr lang="en-US" sz="2400" b="1"/>
              <a:t>the court ruled that all suspects must be read their rights before questioning</a:t>
            </a:r>
          </a:p>
        </p:txBody>
      </p:sp>
      <p:pic>
        <p:nvPicPr>
          <p:cNvPr id="57348" name="Picture 6" descr="miranda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1463" y="1524000"/>
            <a:ext cx="4241800" cy="5334000"/>
          </a:xfrm>
          <a:noFill/>
        </p:spPr>
      </p:pic>
      <p:sp>
        <p:nvSpPr>
          <p:cNvPr id="57349" name="Text Box 7"/>
          <p:cNvSpPr txBox="1">
            <a:spLocks noChangeArrowheads="1"/>
          </p:cNvSpPr>
          <p:nvPr/>
        </p:nvSpPr>
        <p:spPr bwMode="auto">
          <a:xfrm>
            <a:off x="2133600" y="1524001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7350" name="Text Box 8"/>
          <p:cNvSpPr txBox="1">
            <a:spLocks noChangeArrowheads="1"/>
          </p:cNvSpPr>
          <p:nvPr/>
        </p:nvSpPr>
        <p:spPr bwMode="auto">
          <a:xfrm>
            <a:off x="1828800" y="1524001"/>
            <a:ext cx="3352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7351" name="Text Box 9"/>
          <p:cNvSpPr txBox="1">
            <a:spLocks noChangeArrowheads="1"/>
          </p:cNvSpPr>
          <p:nvPr/>
        </p:nvSpPr>
        <p:spPr bwMode="auto">
          <a:xfrm>
            <a:off x="1981200" y="1828801"/>
            <a:ext cx="3352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7352" name="Text Box 11"/>
          <p:cNvSpPr txBox="1">
            <a:spLocks noChangeArrowheads="1"/>
          </p:cNvSpPr>
          <p:nvPr/>
        </p:nvSpPr>
        <p:spPr bwMode="auto">
          <a:xfrm>
            <a:off x="1905000" y="2057401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7353" name="Picture 12" descr="handcuff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1"/>
            <a:ext cx="22098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67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219200"/>
          </a:xfrm>
        </p:spPr>
        <p:txBody>
          <a:bodyPr/>
          <a:lstStyle/>
          <a:p>
            <a:pPr eaLnBrk="1" hangingPunct="1"/>
            <a:r>
              <a:rPr lang="en-US" b="1" smtClean="0"/>
              <a:t>IMPACT OF GREAT SOCIETY</a:t>
            </a:r>
          </a:p>
        </p:txBody>
      </p:sp>
      <p:pic>
        <p:nvPicPr>
          <p:cNvPr id="58371" name="Picture 6" descr="lbj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1143000"/>
            <a:ext cx="4572000" cy="2749550"/>
          </a:xfrm>
          <a:noFill/>
        </p:spPr>
      </p:pic>
      <p:sp>
        <p:nvSpPr>
          <p:cNvPr id="583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981200" y="3938588"/>
            <a:ext cx="8229600" cy="27670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/>
              <a:t>The Great Society and the Warren Court changed the United States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No president in Post-WWII era extended the power and reach of the federal government more than </a:t>
            </a:r>
            <a:r>
              <a:rPr lang="en-US" sz="2400" b="1" dirty="0" smtClean="0"/>
              <a:t>LBJ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2217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53340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SECTION 2: THE NEW FRONTIER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019800" y="2286000"/>
            <a:ext cx="396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/>
              <a:t>Kennedy initiated his vision in a program he called “The New Frontier”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/>
              <a:t>The economy, education, medical care for the elderly and the poor, and space exploration were all part of his vision</a:t>
            </a:r>
          </a:p>
          <a:p>
            <a:pPr eaLnBrk="1" hangingPunct="1">
              <a:lnSpc>
                <a:spcPct val="90000"/>
              </a:lnSpc>
            </a:pPr>
            <a:endParaRPr lang="en-US" sz="2800" b="1"/>
          </a:p>
        </p:txBody>
      </p:sp>
      <p:pic>
        <p:nvPicPr>
          <p:cNvPr id="27652" name="Picture 6" descr="new frontier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828800"/>
            <a:ext cx="3005138" cy="4648200"/>
          </a:xfrm>
          <a:noFill/>
        </p:spPr>
      </p:pic>
      <p:pic>
        <p:nvPicPr>
          <p:cNvPr id="27653" name="Picture 7" descr="jfk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152400"/>
            <a:ext cx="15668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8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457200"/>
            <a:ext cx="5943600" cy="1676400"/>
          </a:xfrm>
        </p:spPr>
        <p:txBody>
          <a:bodyPr/>
          <a:lstStyle/>
          <a:p>
            <a:pPr eaLnBrk="1" hangingPunct="1"/>
            <a:r>
              <a:rPr lang="en-US" sz="5400" b="1"/>
              <a:t>THE PEACE CORPS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371600"/>
            <a:ext cx="4876800" cy="4876800"/>
          </a:xfrm>
        </p:spPr>
        <p:txBody>
          <a:bodyPr/>
          <a:lstStyle/>
          <a:p>
            <a:pPr eaLnBrk="1" hangingPunct="1"/>
            <a:endParaRPr lang="en-US" sz="2400" b="1"/>
          </a:p>
          <a:p>
            <a:pPr eaLnBrk="1" hangingPunct="1"/>
            <a:r>
              <a:rPr lang="en-US" sz="2400" b="1"/>
              <a:t>One of the first programs launched by JFK was the Peace Corps</a:t>
            </a:r>
          </a:p>
          <a:p>
            <a:pPr eaLnBrk="1" hangingPunct="1"/>
            <a:r>
              <a:rPr lang="en-US" sz="2400" b="1"/>
              <a:t>The Peace Corps is a volunteer program to assist developing nations in Asia, Africa and Latin America</a:t>
            </a:r>
          </a:p>
          <a:p>
            <a:pPr eaLnBrk="1" hangingPunct="1"/>
            <a:r>
              <a:rPr lang="en-US" sz="2400" b="1"/>
              <a:t>Even though it was ridiculed at first (called Kennedy’s Kiddie Corps)The Peace Corps has become a huge success</a:t>
            </a:r>
          </a:p>
        </p:txBody>
      </p:sp>
      <p:pic>
        <p:nvPicPr>
          <p:cNvPr id="28676" name="Picture 6" descr="peace corp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743201"/>
            <a:ext cx="4191000" cy="3336925"/>
          </a:xfrm>
          <a:noFill/>
        </p:spPr>
      </p:pic>
      <p:pic>
        <p:nvPicPr>
          <p:cNvPr id="28677" name="Picture 9" descr="peace%20corps%20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0"/>
            <a:ext cx="17256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39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/>
              <a:t>SECTION 3: THE GREAT SOCIETY</a:t>
            </a:r>
          </a:p>
        </p:txBody>
      </p:sp>
      <p:pic>
        <p:nvPicPr>
          <p:cNvPr id="39940" name="Picture 6" descr="lbj_L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7875" y="1184856"/>
            <a:ext cx="4535775" cy="5589658"/>
          </a:xfrm>
          <a:noFill/>
        </p:spPr>
      </p:pic>
    </p:spTree>
    <p:extLst>
      <p:ext uri="{BB962C8B-B14F-4D97-AF65-F5344CB8AC3E}">
        <p14:creationId xmlns:p14="http://schemas.microsoft.com/office/powerpoint/2010/main" val="322204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8686800" cy="1143000"/>
          </a:xfrm>
        </p:spPr>
        <p:txBody>
          <a:bodyPr/>
          <a:lstStyle/>
          <a:p>
            <a:pPr algn="l" eaLnBrk="1" hangingPunct="1"/>
            <a:r>
              <a:rPr lang="en-US" sz="4000" b="1"/>
              <a:t>BUILDING THE                              GREAT SOCIETY</a:t>
            </a:r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828800"/>
            <a:ext cx="4191000" cy="5257800"/>
          </a:xfrm>
        </p:spPr>
        <p:txBody>
          <a:bodyPr/>
          <a:lstStyle/>
          <a:p>
            <a:pPr eaLnBrk="1" hangingPunct="1"/>
            <a:r>
              <a:rPr lang="en-US" sz="2800" b="1"/>
              <a:t>In May of 1964, LBJ summed up his vision for America in a phrase: “The Great Society”</a:t>
            </a:r>
          </a:p>
          <a:p>
            <a:pPr eaLnBrk="1" hangingPunct="1"/>
            <a:r>
              <a:rPr lang="en-US" sz="2800" b="1"/>
              <a:t>By the time he left the White House in 1969, Congress had passed 206 of LBJ’s Great Society legislative initiatives</a:t>
            </a:r>
          </a:p>
          <a:p>
            <a:pPr eaLnBrk="1" hangingPunct="1"/>
            <a:endParaRPr lang="en-US" sz="2800"/>
          </a:p>
        </p:txBody>
      </p:sp>
      <p:pic>
        <p:nvPicPr>
          <p:cNvPr id="49156" name="Picture 6" descr="greatsociety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7238" y="0"/>
            <a:ext cx="4830762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91400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74638"/>
            <a:ext cx="8458200" cy="1325562"/>
          </a:xfrm>
        </p:spPr>
        <p:txBody>
          <a:bodyPr/>
          <a:lstStyle/>
          <a:p>
            <a:pPr eaLnBrk="1" hangingPunct="1"/>
            <a:r>
              <a:rPr lang="en-US" b="1" smtClean="0"/>
              <a:t>JOHNSON’S DOMESTIC AGENDA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2057400"/>
            <a:ext cx="4495800" cy="4800600"/>
          </a:xfrm>
        </p:spPr>
        <p:txBody>
          <a:bodyPr/>
          <a:lstStyle/>
          <a:p>
            <a:pPr eaLnBrk="1" hangingPunct="1"/>
            <a:r>
              <a:rPr lang="en-US" sz="2800" b="1"/>
              <a:t>As soon as Johnson took office, he urged Congress to pass the tax-cut bill that Kennedy had sent to Capital Hill</a:t>
            </a:r>
          </a:p>
          <a:p>
            <a:pPr eaLnBrk="1" hangingPunct="1"/>
            <a:r>
              <a:rPr lang="en-US" sz="2800" b="1"/>
              <a:t>The tax cut passed and $10 billion in cuts took effect</a:t>
            </a:r>
          </a:p>
        </p:txBody>
      </p:sp>
      <p:pic>
        <p:nvPicPr>
          <p:cNvPr id="40964" name="Picture 6" descr="TaxCuts_h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2667001"/>
            <a:ext cx="3276600" cy="2867025"/>
          </a:xfrm>
          <a:noFill/>
        </p:spPr>
      </p:pic>
    </p:spTree>
    <p:extLst>
      <p:ext uri="{BB962C8B-B14F-4D97-AF65-F5344CB8AC3E}">
        <p14:creationId xmlns:p14="http://schemas.microsoft.com/office/powerpoint/2010/main" val="75196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792162"/>
          </a:xfrm>
        </p:spPr>
        <p:txBody>
          <a:bodyPr/>
          <a:lstStyle/>
          <a:p>
            <a:pPr eaLnBrk="1" hangingPunct="1"/>
            <a:r>
              <a:rPr lang="en-US" b="1" smtClean="0"/>
              <a:t>CIVIL RIGHTS ACT OF 1964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295400"/>
            <a:ext cx="8229600" cy="2133600"/>
          </a:xfrm>
        </p:spPr>
        <p:txBody>
          <a:bodyPr/>
          <a:lstStyle/>
          <a:p>
            <a:pPr eaLnBrk="1" hangingPunct="1"/>
            <a:r>
              <a:rPr lang="en-US" sz="2400" b="1"/>
              <a:t>In July of 1964, LBJ pushed the Civil Rights Act through Congress</a:t>
            </a:r>
          </a:p>
          <a:p>
            <a:pPr eaLnBrk="1" hangingPunct="1"/>
            <a:r>
              <a:rPr lang="en-US" sz="2400" b="1"/>
              <a:t>The Act prohibited discrimination based on race, color, religion or national origin, and granted the federal government new powers to enforce the law</a:t>
            </a:r>
          </a:p>
        </p:txBody>
      </p:sp>
      <p:pic>
        <p:nvPicPr>
          <p:cNvPr id="41988" name="Picture 6" descr="lbj&amp; civil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3429001"/>
            <a:ext cx="5486400" cy="2881313"/>
          </a:xfrm>
          <a:noFill/>
        </p:spPr>
      </p:pic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2438400" y="6400801"/>
            <a:ext cx="731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LBJ signs the Civil Rights Act as Martin Luther King watches</a:t>
            </a:r>
          </a:p>
        </p:txBody>
      </p:sp>
    </p:spTree>
    <p:extLst>
      <p:ext uri="{BB962C8B-B14F-4D97-AF65-F5344CB8AC3E}">
        <p14:creationId xmlns:p14="http://schemas.microsoft.com/office/powerpoint/2010/main" val="282157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219200"/>
          </a:xfrm>
        </p:spPr>
        <p:txBody>
          <a:bodyPr/>
          <a:lstStyle/>
          <a:p>
            <a:pPr eaLnBrk="1" hangingPunct="1"/>
            <a:r>
              <a:rPr lang="en-US" b="1" smtClean="0"/>
              <a:t>VOTING RIGHTS ACT 1964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447800"/>
            <a:ext cx="4495800" cy="5257800"/>
          </a:xfrm>
        </p:spPr>
        <p:txBody>
          <a:bodyPr/>
          <a:lstStyle/>
          <a:p>
            <a:pPr eaLnBrk="1" hangingPunct="1"/>
            <a:r>
              <a:rPr lang="en-US" sz="2800" b="1"/>
              <a:t>Part of the Civil Rights Act was to insure voting rights for all Americans</a:t>
            </a:r>
          </a:p>
          <a:p>
            <a:pPr eaLnBrk="1" hangingPunct="1"/>
            <a:r>
              <a:rPr lang="en-US" sz="2800" b="1"/>
              <a:t>The act prohibited literacy tests or other discriminatory practices for voting</a:t>
            </a:r>
          </a:p>
          <a:p>
            <a:pPr eaLnBrk="1" hangingPunct="1"/>
            <a:r>
              <a:rPr lang="en-US" sz="2800" b="1"/>
              <a:t>The act insured consistent election practices </a:t>
            </a:r>
          </a:p>
          <a:p>
            <a:pPr eaLnBrk="1" hangingPunct="1"/>
            <a:endParaRPr lang="en-US" sz="2800" b="1"/>
          </a:p>
        </p:txBody>
      </p:sp>
      <p:pic>
        <p:nvPicPr>
          <p:cNvPr id="43012" name="Picture 6" descr="voting rights2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371600"/>
            <a:ext cx="3771900" cy="4800600"/>
          </a:xfrm>
          <a:noFill/>
        </p:spPr>
      </p:pic>
      <p:sp>
        <p:nvSpPr>
          <p:cNvPr id="43013" name="Text Box 7"/>
          <p:cNvSpPr txBox="1">
            <a:spLocks noChangeArrowheads="1"/>
          </p:cNvSpPr>
          <p:nvPr/>
        </p:nvSpPr>
        <p:spPr bwMode="auto">
          <a:xfrm>
            <a:off x="2286000" y="5942014"/>
            <a:ext cx="3352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/>
            </a:r>
            <a:br>
              <a:rPr lang="en-US" b="1">
                <a:solidFill>
                  <a:srgbClr val="000000"/>
                </a:solidFill>
              </a:rPr>
            </a:br>
            <a:r>
              <a:rPr lang="en-US" b="1">
                <a:solidFill>
                  <a:srgbClr val="000000"/>
                </a:solidFill>
              </a:rPr>
              <a:t>"By the way, what's the big word?" </a:t>
            </a:r>
          </a:p>
        </p:txBody>
      </p:sp>
    </p:spTree>
    <p:extLst>
      <p:ext uri="{BB962C8B-B14F-4D97-AF65-F5344CB8AC3E}">
        <p14:creationId xmlns:p14="http://schemas.microsoft.com/office/powerpoint/2010/main" val="14745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/>
              <a:t>THE WAR ON POVERTY</a:t>
            </a:r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752600"/>
            <a:ext cx="4343400" cy="5486400"/>
          </a:xfrm>
        </p:spPr>
        <p:txBody>
          <a:bodyPr/>
          <a:lstStyle/>
          <a:p>
            <a:pPr eaLnBrk="1" hangingPunct="1"/>
            <a:r>
              <a:rPr lang="en-US" sz="2400" b="1"/>
              <a:t>Following his tax cut and Civil Rights Act successes, LBJ launched his War on Poverty</a:t>
            </a:r>
          </a:p>
          <a:p>
            <a:pPr eaLnBrk="1" hangingPunct="1"/>
            <a:r>
              <a:rPr lang="en-US" sz="2400" b="1"/>
              <a:t>In August of 1964 he pushed through Congress a series of measures known as the Economic Opportunity Act</a:t>
            </a:r>
          </a:p>
          <a:p>
            <a:pPr eaLnBrk="1" hangingPunct="1"/>
            <a:r>
              <a:rPr lang="en-US" sz="2400" b="1"/>
              <a:t>The Act provided $1 billion in aid to the inner city</a:t>
            </a:r>
          </a:p>
        </p:txBody>
      </p:sp>
      <p:pic>
        <p:nvPicPr>
          <p:cNvPr id="44036" name="Picture 6" descr="poverty_2308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1" y="1981200"/>
            <a:ext cx="3605213" cy="4343400"/>
          </a:xfrm>
          <a:noFill/>
        </p:spPr>
      </p:pic>
    </p:spTree>
    <p:extLst>
      <p:ext uri="{BB962C8B-B14F-4D97-AF65-F5344CB8AC3E}">
        <p14:creationId xmlns:p14="http://schemas.microsoft.com/office/powerpoint/2010/main" val="189815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671</Words>
  <Application>Microsoft Office PowerPoint</Application>
  <PresentationFormat>Widescreen</PresentationFormat>
  <Paragraphs>66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Default Design</vt:lpstr>
      <vt:lpstr>1_Default Design</vt:lpstr>
      <vt:lpstr>2_Default Design</vt:lpstr>
      <vt:lpstr>The New Frontier and The Great Society</vt:lpstr>
      <vt:lpstr>SECTION 2: THE NEW FRONTIER</vt:lpstr>
      <vt:lpstr>THE PEACE CORPS</vt:lpstr>
      <vt:lpstr>SECTION 3: THE GREAT SOCIETY</vt:lpstr>
      <vt:lpstr>BUILDING THE                              GREAT SOCIETY</vt:lpstr>
      <vt:lpstr>JOHNSON’S DOMESTIC AGENDA</vt:lpstr>
      <vt:lpstr>CIVIL RIGHTS ACT OF 1964</vt:lpstr>
      <vt:lpstr>VOTING RIGHTS ACT 1964</vt:lpstr>
      <vt:lpstr>THE WAR ON POVERTY</vt:lpstr>
      <vt:lpstr>ECONOMIC OPPORTUNITY ACT</vt:lpstr>
      <vt:lpstr>EDUCATION</vt:lpstr>
      <vt:lpstr>HEALTHCARE</vt:lpstr>
      <vt:lpstr>HOUSING</vt:lpstr>
      <vt:lpstr>IMMIGRATION REFORM</vt:lpstr>
      <vt:lpstr>THE ENVIRONMENT</vt:lpstr>
      <vt:lpstr>CONSUMER PROTECTION</vt:lpstr>
      <vt:lpstr>SUPREME COURT REFORMS SOCIETY, TOO</vt:lpstr>
      <vt:lpstr>WARREN COURT AND SUSPECT’S RIGHTS</vt:lpstr>
      <vt:lpstr>IMPACT OF GREAT SOCIETY</vt:lpstr>
    </vt:vector>
  </TitlesOfParts>
  <Company>Johnston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Domestic Policy of the Cold War</dc:title>
  <dc:creator>Kenneth Groh</dc:creator>
  <cp:lastModifiedBy>Kenneth Groh</cp:lastModifiedBy>
  <cp:revision>3</cp:revision>
  <dcterms:created xsi:type="dcterms:W3CDTF">2017-05-08T11:43:59Z</dcterms:created>
  <dcterms:modified xsi:type="dcterms:W3CDTF">2017-05-08T11:55:00Z</dcterms:modified>
</cp:coreProperties>
</file>