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301" r:id="rId14"/>
    <p:sldId id="289" r:id="rId15"/>
    <p:sldId id="267" r:id="rId16"/>
    <p:sldId id="290" r:id="rId17"/>
    <p:sldId id="29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68" r:id="rId26"/>
    <p:sldId id="269" r:id="rId27"/>
    <p:sldId id="270" r:id="rId28"/>
    <p:sldId id="271" r:id="rId29"/>
    <p:sldId id="293" r:id="rId30"/>
    <p:sldId id="309" r:id="rId31"/>
    <p:sldId id="294" r:id="rId32"/>
    <p:sldId id="311" r:id="rId33"/>
    <p:sldId id="295" r:id="rId34"/>
    <p:sldId id="312" r:id="rId35"/>
    <p:sldId id="321" r:id="rId36"/>
    <p:sldId id="313" r:id="rId37"/>
    <p:sldId id="310" r:id="rId38"/>
    <p:sldId id="272" r:id="rId39"/>
    <p:sldId id="284" r:id="rId40"/>
    <p:sldId id="273" r:id="rId41"/>
    <p:sldId id="274" r:id="rId42"/>
    <p:sldId id="275" r:id="rId43"/>
    <p:sldId id="296" r:id="rId44"/>
    <p:sldId id="297" r:id="rId45"/>
    <p:sldId id="316" r:id="rId46"/>
    <p:sldId id="318" r:id="rId47"/>
    <p:sldId id="276" r:id="rId48"/>
    <p:sldId id="285" r:id="rId49"/>
    <p:sldId id="277" r:id="rId50"/>
    <p:sldId id="282" r:id="rId51"/>
    <p:sldId id="278" r:id="rId52"/>
    <p:sldId id="319" r:id="rId53"/>
    <p:sldId id="281" r:id="rId54"/>
    <p:sldId id="280" r:id="rId55"/>
    <p:sldId id="32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1808C-3798-40AF-A2A3-4F569CB852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D0A570B-3D42-4780-9721-B7EB0ACDBA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Germany paid war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Reparations to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Britain and France</a:t>
          </a:r>
        </a:p>
      </dgm:t>
    </dgm:pt>
    <dgm:pt modelId="{5300EF76-DC71-4DEE-926B-58A60AA468CF}" type="parTrans" cxnId="{3C1AB813-540F-4B10-A5A7-CC669263EAAC}">
      <dgm:prSet/>
      <dgm:spPr/>
      <dgm:t>
        <a:bodyPr/>
        <a:lstStyle/>
        <a:p>
          <a:endParaRPr lang="en-US"/>
        </a:p>
      </dgm:t>
    </dgm:pt>
    <dgm:pt modelId="{FC1E970C-8CB5-4A8D-B04E-82A08B56BAEE}" type="sibTrans" cxnId="{3C1AB813-540F-4B10-A5A7-CC669263EAAC}">
      <dgm:prSet/>
      <dgm:spPr/>
      <dgm:t>
        <a:bodyPr/>
        <a:lstStyle/>
        <a:p>
          <a:endParaRPr lang="en-US"/>
        </a:p>
      </dgm:t>
    </dgm:pt>
    <dgm:pt modelId="{A88D4D93-2182-47C0-B98D-3CFD7A0D5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Britain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France Repaid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war debt 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The U.S.</a:t>
          </a:r>
        </a:p>
      </dgm:t>
    </dgm:pt>
    <dgm:pt modelId="{694412F8-04BA-4FCD-A98A-E34FE60041F3}" type="parTrans" cxnId="{4E0AA2DE-E678-4D06-A86B-0314310C0E3D}">
      <dgm:prSet/>
      <dgm:spPr/>
      <dgm:t>
        <a:bodyPr/>
        <a:lstStyle/>
        <a:p>
          <a:endParaRPr lang="en-US"/>
        </a:p>
      </dgm:t>
    </dgm:pt>
    <dgm:pt modelId="{43063228-2571-4AAE-86B6-26E7954391EB}" type="sibTrans" cxnId="{4E0AA2DE-E678-4D06-A86B-0314310C0E3D}">
      <dgm:prSet/>
      <dgm:spPr/>
      <dgm:t>
        <a:bodyPr/>
        <a:lstStyle/>
        <a:p>
          <a:endParaRPr lang="en-US"/>
        </a:p>
      </dgm:t>
    </dgm:pt>
    <dgm:pt modelId="{82F08D29-3621-4C87-A711-EC160EC8FB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United States loaned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Germany money</a:t>
          </a:r>
        </a:p>
      </dgm:t>
    </dgm:pt>
    <dgm:pt modelId="{54C068FD-5A99-4E39-9FB5-1EC47A84FF8B}" type="parTrans" cxnId="{14DF6FEA-52E3-4B36-95AA-B5C449E6E462}">
      <dgm:prSet/>
      <dgm:spPr/>
      <dgm:t>
        <a:bodyPr/>
        <a:lstStyle/>
        <a:p>
          <a:endParaRPr lang="en-US"/>
        </a:p>
      </dgm:t>
    </dgm:pt>
    <dgm:pt modelId="{57C0DB4E-B2ED-42F5-91C9-14CA57BA3E35}" type="sibTrans" cxnId="{14DF6FEA-52E3-4B36-95AA-B5C449E6E462}">
      <dgm:prSet/>
      <dgm:spPr/>
      <dgm:t>
        <a:bodyPr/>
        <a:lstStyle/>
        <a:p>
          <a:endParaRPr lang="en-US"/>
        </a:p>
      </dgm:t>
    </dgm:pt>
    <dgm:pt modelId="{3BBF179F-F270-4052-8A59-1ED7D088EDD6}" type="pres">
      <dgm:prSet presAssocID="{0E71808C-3798-40AF-A2A3-4F569CB852D0}" presName="cycle" presStyleCnt="0">
        <dgm:presLayoutVars>
          <dgm:dir/>
          <dgm:resizeHandles val="exact"/>
        </dgm:presLayoutVars>
      </dgm:prSet>
      <dgm:spPr/>
    </dgm:pt>
    <dgm:pt modelId="{B1C4CDA4-5D10-4D72-A5E4-48B14BDC2686}" type="pres">
      <dgm:prSet presAssocID="{0D0A570B-3D42-4780-9721-B7EB0ACDBAEF}" presName="dummy" presStyleCnt="0"/>
      <dgm:spPr/>
    </dgm:pt>
    <dgm:pt modelId="{1A60E924-AEDE-42B9-812E-4B1AA0C14B6F}" type="pres">
      <dgm:prSet presAssocID="{0D0A570B-3D42-4780-9721-B7EB0ACDBAE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CAEC-AD7F-4A1B-97CE-8259857E507C}" type="pres">
      <dgm:prSet presAssocID="{FC1E970C-8CB5-4A8D-B04E-82A08B56BAEE}" presName="sibTrans" presStyleLbl="node1" presStyleIdx="0" presStyleCnt="3"/>
      <dgm:spPr/>
      <dgm:t>
        <a:bodyPr/>
        <a:lstStyle/>
        <a:p>
          <a:endParaRPr lang="en-US"/>
        </a:p>
      </dgm:t>
    </dgm:pt>
    <dgm:pt modelId="{14D4AAB4-9E18-45A7-B24E-D0215C6E23EA}" type="pres">
      <dgm:prSet presAssocID="{A88D4D93-2182-47C0-B98D-3CFD7A0D502D}" presName="dummy" presStyleCnt="0"/>
      <dgm:spPr/>
    </dgm:pt>
    <dgm:pt modelId="{F1D7D922-566E-4093-AF79-9159570F1B36}" type="pres">
      <dgm:prSet presAssocID="{A88D4D93-2182-47C0-B98D-3CFD7A0D502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B8DC3-BBB7-4F0D-8634-BDAB46A57DD0}" type="pres">
      <dgm:prSet presAssocID="{43063228-2571-4AAE-86B6-26E7954391EB}" presName="sibTrans" presStyleLbl="node1" presStyleIdx="1" presStyleCnt="3"/>
      <dgm:spPr/>
      <dgm:t>
        <a:bodyPr/>
        <a:lstStyle/>
        <a:p>
          <a:endParaRPr lang="en-US"/>
        </a:p>
      </dgm:t>
    </dgm:pt>
    <dgm:pt modelId="{82823B3B-7CC0-4361-91F4-31624FD15586}" type="pres">
      <dgm:prSet presAssocID="{82F08D29-3621-4C87-A711-EC160EC8FB11}" presName="dummy" presStyleCnt="0"/>
      <dgm:spPr/>
    </dgm:pt>
    <dgm:pt modelId="{24501E51-7FEC-4472-A045-75C7B297CC49}" type="pres">
      <dgm:prSet presAssocID="{82F08D29-3621-4C87-A711-EC160EC8FB1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67982-FDCB-48BA-BAD8-2952EF0509A1}" type="pres">
      <dgm:prSet presAssocID="{57C0DB4E-B2ED-42F5-91C9-14CA57BA3E35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96046C-8E77-4FE2-8713-058849473216}" type="presOf" srcId="{82F08D29-3621-4C87-A711-EC160EC8FB11}" destId="{24501E51-7FEC-4472-A045-75C7B297CC49}" srcOrd="0" destOrd="0" presId="urn:microsoft.com/office/officeart/2005/8/layout/cycle1"/>
    <dgm:cxn modelId="{408157E1-1429-42CD-A91E-43A2A9C5D06A}" type="presOf" srcId="{57C0DB4E-B2ED-42F5-91C9-14CA57BA3E35}" destId="{32267982-FDCB-48BA-BAD8-2952EF0509A1}" srcOrd="0" destOrd="0" presId="urn:microsoft.com/office/officeart/2005/8/layout/cycle1"/>
    <dgm:cxn modelId="{679D24C9-F7A8-4C53-BB60-E510B6DCCF17}" type="presOf" srcId="{43063228-2571-4AAE-86B6-26E7954391EB}" destId="{CABB8DC3-BBB7-4F0D-8634-BDAB46A57DD0}" srcOrd="0" destOrd="0" presId="urn:microsoft.com/office/officeart/2005/8/layout/cycle1"/>
    <dgm:cxn modelId="{74E93685-EFDA-4447-AAA1-4027606E3080}" type="presOf" srcId="{FC1E970C-8CB5-4A8D-B04E-82A08B56BAEE}" destId="{B07CCAEC-AD7F-4A1B-97CE-8259857E507C}" srcOrd="0" destOrd="0" presId="urn:microsoft.com/office/officeart/2005/8/layout/cycle1"/>
    <dgm:cxn modelId="{4E0AA2DE-E678-4D06-A86B-0314310C0E3D}" srcId="{0E71808C-3798-40AF-A2A3-4F569CB852D0}" destId="{A88D4D93-2182-47C0-B98D-3CFD7A0D502D}" srcOrd="1" destOrd="0" parTransId="{694412F8-04BA-4FCD-A98A-E34FE60041F3}" sibTransId="{43063228-2571-4AAE-86B6-26E7954391EB}"/>
    <dgm:cxn modelId="{155C7BC5-FAE3-4535-88E0-8643308B0ED7}" type="presOf" srcId="{A88D4D93-2182-47C0-B98D-3CFD7A0D502D}" destId="{F1D7D922-566E-4093-AF79-9159570F1B36}" srcOrd="0" destOrd="0" presId="urn:microsoft.com/office/officeart/2005/8/layout/cycle1"/>
    <dgm:cxn modelId="{C46A1B32-325C-4E48-8316-3AC1E10058D5}" type="presOf" srcId="{0E71808C-3798-40AF-A2A3-4F569CB852D0}" destId="{3BBF179F-F270-4052-8A59-1ED7D088EDD6}" srcOrd="0" destOrd="0" presId="urn:microsoft.com/office/officeart/2005/8/layout/cycle1"/>
    <dgm:cxn modelId="{3C1AB813-540F-4B10-A5A7-CC669263EAAC}" srcId="{0E71808C-3798-40AF-A2A3-4F569CB852D0}" destId="{0D0A570B-3D42-4780-9721-B7EB0ACDBAEF}" srcOrd="0" destOrd="0" parTransId="{5300EF76-DC71-4DEE-926B-58A60AA468CF}" sibTransId="{FC1E970C-8CB5-4A8D-B04E-82A08B56BAEE}"/>
    <dgm:cxn modelId="{F11403E9-3586-41DC-B8FB-F243AA653281}" type="presOf" srcId="{0D0A570B-3D42-4780-9721-B7EB0ACDBAEF}" destId="{1A60E924-AEDE-42B9-812E-4B1AA0C14B6F}" srcOrd="0" destOrd="0" presId="urn:microsoft.com/office/officeart/2005/8/layout/cycle1"/>
    <dgm:cxn modelId="{14DF6FEA-52E3-4B36-95AA-B5C449E6E462}" srcId="{0E71808C-3798-40AF-A2A3-4F569CB852D0}" destId="{82F08D29-3621-4C87-A711-EC160EC8FB11}" srcOrd="2" destOrd="0" parTransId="{54C068FD-5A99-4E39-9FB5-1EC47A84FF8B}" sibTransId="{57C0DB4E-B2ED-42F5-91C9-14CA57BA3E35}"/>
    <dgm:cxn modelId="{549B7B49-E281-4462-AF12-259FA2F5AE48}" type="presParOf" srcId="{3BBF179F-F270-4052-8A59-1ED7D088EDD6}" destId="{B1C4CDA4-5D10-4D72-A5E4-48B14BDC2686}" srcOrd="0" destOrd="0" presId="urn:microsoft.com/office/officeart/2005/8/layout/cycle1"/>
    <dgm:cxn modelId="{79410B63-3972-42E0-B56C-87023662673B}" type="presParOf" srcId="{3BBF179F-F270-4052-8A59-1ED7D088EDD6}" destId="{1A60E924-AEDE-42B9-812E-4B1AA0C14B6F}" srcOrd="1" destOrd="0" presId="urn:microsoft.com/office/officeart/2005/8/layout/cycle1"/>
    <dgm:cxn modelId="{F859151D-8358-4CAD-9C9F-A79ACB1051B2}" type="presParOf" srcId="{3BBF179F-F270-4052-8A59-1ED7D088EDD6}" destId="{B07CCAEC-AD7F-4A1B-97CE-8259857E507C}" srcOrd="2" destOrd="0" presId="urn:microsoft.com/office/officeart/2005/8/layout/cycle1"/>
    <dgm:cxn modelId="{A773CEFE-DA7E-4DF4-9FDC-F10F8364F5DA}" type="presParOf" srcId="{3BBF179F-F270-4052-8A59-1ED7D088EDD6}" destId="{14D4AAB4-9E18-45A7-B24E-D0215C6E23EA}" srcOrd="3" destOrd="0" presId="urn:microsoft.com/office/officeart/2005/8/layout/cycle1"/>
    <dgm:cxn modelId="{08E6553B-A335-4EFC-A377-2689BA785BF7}" type="presParOf" srcId="{3BBF179F-F270-4052-8A59-1ED7D088EDD6}" destId="{F1D7D922-566E-4093-AF79-9159570F1B36}" srcOrd="4" destOrd="0" presId="urn:microsoft.com/office/officeart/2005/8/layout/cycle1"/>
    <dgm:cxn modelId="{49D08020-D122-4B3E-8DB4-28D0FD69FD43}" type="presParOf" srcId="{3BBF179F-F270-4052-8A59-1ED7D088EDD6}" destId="{CABB8DC3-BBB7-4F0D-8634-BDAB46A57DD0}" srcOrd="5" destOrd="0" presId="urn:microsoft.com/office/officeart/2005/8/layout/cycle1"/>
    <dgm:cxn modelId="{A91AC54B-15F0-44D2-97B1-60919F158973}" type="presParOf" srcId="{3BBF179F-F270-4052-8A59-1ED7D088EDD6}" destId="{82823B3B-7CC0-4361-91F4-31624FD15586}" srcOrd="6" destOrd="0" presId="urn:microsoft.com/office/officeart/2005/8/layout/cycle1"/>
    <dgm:cxn modelId="{BAB0AF68-6047-42C5-AF7B-BBF0A8240E5B}" type="presParOf" srcId="{3BBF179F-F270-4052-8A59-1ED7D088EDD6}" destId="{24501E51-7FEC-4472-A045-75C7B297CC49}" srcOrd="7" destOrd="0" presId="urn:microsoft.com/office/officeart/2005/8/layout/cycle1"/>
    <dgm:cxn modelId="{2AE6FD9C-F3A1-497B-8A11-E663ED601ECB}" type="presParOf" srcId="{3BBF179F-F270-4052-8A59-1ED7D088EDD6}" destId="{32267982-FDCB-48BA-BAD8-2952EF0509A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0E924-AEDE-42B9-812E-4B1AA0C14B6F}">
      <dsp:nvSpPr>
        <dsp:cNvPr id="0" name=""/>
        <dsp:cNvSpPr/>
      </dsp:nvSpPr>
      <dsp:spPr>
        <a:xfrm>
          <a:off x="3877840" y="1167232"/>
          <a:ext cx="2303054" cy="230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Germany paid war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Reparations to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Britain and France</a:t>
          </a:r>
        </a:p>
      </dsp:txBody>
      <dsp:txXfrm>
        <a:off x="3877840" y="1167232"/>
        <a:ext cx="2303054" cy="2303054"/>
      </dsp:txXfrm>
    </dsp:sp>
    <dsp:sp modelId="{B07CCAEC-AD7F-4A1B-97CE-8259857E507C}">
      <dsp:nvSpPr>
        <dsp:cNvPr id="0" name=""/>
        <dsp:cNvSpPr/>
      </dsp:nvSpPr>
      <dsp:spPr>
        <a:xfrm>
          <a:off x="365948" y="713043"/>
          <a:ext cx="5449827" cy="5449827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7D922-566E-4093-AF79-9159570F1B36}">
      <dsp:nvSpPr>
        <dsp:cNvPr id="0" name=""/>
        <dsp:cNvSpPr/>
      </dsp:nvSpPr>
      <dsp:spPr>
        <a:xfrm>
          <a:off x="1939335" y="4524823"/>
          <a:ext cx="2303054" cy="230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Britain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France Repaid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war debt 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The U.S.</a:t>
          </a:r>
        </a:p>
      </dsp:txBody>
      <dsp:txXfrm>
        <a:off x="1939335" y="4524823"/>
        <a:ext cx="2303054" cy="2303054"/>
      </dsp:txXfrm>
    </dsp:sp>
    <dsp:sp modelId="{CABB8DC3-BBB7-4F0D-8634-BDAB46A57DD0}">
      <dsp:nvSpPr>
        <dsp:cNvPr id="0" name=""/>
        <dsp:cNvSpPr/>
      </dsp:nvSpPr>
      <dsp:spPr>
        <a:xfrm>
          <a:off x="365948" y="713043"/>
          <a:ext cx="5449827" cy="5449827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01E51-7FEC-4472-A045-75C7B297CC49}">
      <dsp:nvSpPr>
        <dsp:cNvPr id="0" name=""/>
        <dsp:cNvSpPr/>
      </dsp:nvSpPr>
      <dsp:spPr>
        <a:xfrm>
          <a:off x="829" y="1167232"/>
          <a:ext cx="2303054" cy="230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United States loaned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700" b="0" i="0" u="sng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Germany money</a:t>
          </a:r>
        </a:p>
      </dsp:txBody>
      <dsp:txXfrm>
        <a:off x="829" y="1167232"/>
        <a:ext cx="2303054" cy="2303054"/>
      </dsp:txXfrm>
    </dsp:sp>
    <dsp:sp modelId="{32267982-FDCB-48BA-BAD8-2952EF0509A1}">
      <dsp:nvSpPr>
        <dsp:cNvPr id="0" name=""/>
        <dsp:cNvSpPr/>
      </dsp:nvSpPr>
      <dsp:spPr>
        <a:xfrm>
          <a:off x="365948" y="713043"/>
          <a:ext cx="5449827" cy="5449827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578F371-4B02-4410-8373-90B6C3F3F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77D5F1-A0CF-4DD8-A05B-DF99B9A1C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8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77729-65AE-4045-91A8-3E339DC9F6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Diets had changed, ate less meat &amp; wheat</a:t>
            </a:r>
          </a:p>
          <a:p>
            <a:r>
              <a:rPr lang="en-US" altLang="en-US"/>
              <a:t>Needed fewer exports to overseas territories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89154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648200" cy="914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51625"/>
            <a:ext cx="2133600" cy="1682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51625"/>
            <a:ext cx="2895600" cy="1682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51625"/>
            <a:ext cx="2133600" cy="1682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E45738-C6CE-49C9-A3CC-D2BD9D7056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D0001-8E70-4B57-AA8D-DF653A875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906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1822-BF43-40D5-993D-7F3E48481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161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251988-B412-4535-A487-1882B85059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900900-CE9B-46C4-982D-B0C0320A9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57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4F38-E2B2-4FE5-A172-BA1CE98EE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9117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70F5-802C-4549-BDA1-DC6C40547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15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18A2-4C16-4BE3-B570-3F7F00807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80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5983D-24C4-4411-BBA8-62E216784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870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82DE-31B0-4DD7-AF55-2A7379977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5340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F877-245B-4CC8-B6F4-A0FD34FF3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576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3346B-957A-4AA9-8A8F-4ECFF1239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7096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E5C3-E61A-40CA-AFEE-4549C2143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6991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84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770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770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E2ED03F-5A60-400A-8AB6-C2AC4FB277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Roaring 20’s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1921-1929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chs&amp;CISOPTR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6675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300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924300"/>
            <a:ext cx="267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Farm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Needed fewer crops after the war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New technology increased production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Overproduction, keeps prices low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Unable to pay for land purchased during the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Social Developments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Prohibition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 smtClean="0"/>
              <a:t>Alcohol causes: </a:t>
            </a:r>
            <a:r>
              <a:rPr lang="en-US" altLang="en-US" dirty="0"/>
              <a:t>crime, </a:t>
            </a:r>
            <a:r>
              <a:rPr lang="en-US" altLang="en-US" dirty="0" smtClean="0"/>
              <a:t>it is unhealthy, and a </a:t>
            </a:r>
            <a:r>
              <a:rPr lang="en-US" altLang="en-US" dirty="0"/>
              <a:t>waste of resources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Problems during: speakeasies, organized crimes (gangsters), illegal liquor traffic, disrespect for the law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Repealed 1933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Red Scare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Bomb exploded at the home of Attorney General </a:t>
            </a:r>
            <a:r>
              <a:rPr lang="en-US" altLang="en-US" dirty="0" smtClean="0"/>
              <a:t>Palmer after he conducted raids to find socialists (The Palmer Raids)</a:t>
            </a: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Bomb on Wall Street killed 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Sacco and Venzetti Trial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 Italian Socialist Immigrants who were accused of murder</a:t>
            </a:r>
          </a:p>
          <a:p>
            <a:r>
              <a:rPr lang="en-US" altLang="en-US"/>
              <a:t>Very little evidence against them, and all of it was circumstantial </a:t>
            </a:r>
          </a:p>
          <a:p>
            <a:r>
              <a:rPr lang="en-US" altLang="en-US"/>
              <a:t>The 2 were still convicted and executed most likely because they were immigrants and socialist during the Red Scare</a:t>
            </a:r>
          </a:p>
        </p:txBody>
      </p:sp>
    </p:spTree>
    <p:extLst>
      <p:ext uri="{BB962C8B-B14F-4D97-AF65-F5344CB8AC3E}">
        <p14:creationId xmlns:p14="http://schemas.microsoft.com/office/powerpoint/2010/main" val="272108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prohib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pic_prohib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676400"/>
            <a:ext cx="35353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867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800" dirty="0"/>
              <a:t>Immigration Act of 1924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Created annual quota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Limited to 150,000 per year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800" dirty="0"/>
              <a:t>Life in the 20s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“Jazz Age”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Flappers, short dresses, bobbed hair, wore makeup, smoked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High school &amp; college education increased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800" dirty="0"/>
              <a:t>Scopes Trial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John Scopes taught evolution in his classroom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TN did not allow evolution to be taught, taken to trial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sz="2400" dirty="0"/>
              <a:t>Scopes found guilty, but fundamentalists lost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fla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73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fla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752600"/>
            <a:ext cx="38941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cop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4762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pod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133600"/>
            <a:ext cx="3683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Writers of the 20’s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generation after the war was known as “The Lost Generation” referring to the innocence lost during the war.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writing demonstrated the depressed feeling.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 Scott Fitzgerald was a famous writer whose most famous work was “The Great Gatsby” his writings spoke to life being meaningless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Earnest Hemingway spoke of depression and how little in life mattered.  He had a HUGE impact on modern writing for his simplified writing</a:t>
            </a:r>
          </a:p>
        </p:txBody>
      </p:sp>
    </p:spTree>
    <p:extLst>
      <p:ext uri="{BB962C8B-B14F-4D97-AF65-F5344CB8AC3E}">
        <p14:creationId xmlns:p14="http://schemas.microsoft.com/office/powerpoint/2010/main" val="3292926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fitzgerald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5867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Harding and Coolidge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1921-1929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BD021~The-Great-Gatsb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4800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Charles “Lucky” Lindbergh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Lindbergh will become a worldwide hero for being the first man to fly across the Atlantic solo in his plane “The Spirit of St. Louis”</a:t>
            </a:r>
          </a:p>
          <a:p>
            <a:r>
              <a:rPr lang="en-US" altLang="en-US"/>
              <a:t>He will become rich from the 25,000 prize money and will become a very influential person in the U.S.</a:t>
            </a:r>
          </a:p>
        </p:txBody>
      </p:sp>
    </p:spTree>
    <p:extLst>
      <p:ext uri="{BB962C8B-B14F-4D97-AF65-F5344CB8AC3E}">
        <p14:creationId xmlns:p14="http://schemas.microsoft.com/office/powerpoint/2010/main" val="160284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lindberg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African Americans in the 20’s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i="1" u="sng" dirty="0"/>
              <a:t>Langston Hughes</a:t>
            </a:r>
            <a:r>
              <a:rPr lang="en-US" altLang="en-US" sz="2800" dirty="0"/>
              <a:t> will be a major African American poet and one the greatest poets in American History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Hughes will speak about </a:t>
            </a:r>
            <a:r>
              <a:rPr lang="en-US" altLang="en-US" sz="2800" i="1" u="sng" dirty="0"/>
              <a:t>The Great Migration</a:t>
            </a:r>
            <a:r>
              <a:rPr lang="en-US" altLang="en-US" sz="2800" dirty="0"/>
              <a:t> during the 20’s and 30’s six million African Americans will move north to the cities for better working conditions and to avoid segregation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Many will move into Harlem New York and the culture that will come out will be known as the </a:t>
            </a:r>
            <a:r>
              <a:rPr lang="en-US" altLang="en-US" sz="2800" i="1" u="sng" dirty="0"/>
              <a:t>Harlem Renaissance </a:t>
            </a:r>
          </a:p>
        </p:txBody>
      </p:sp>
    </p:spTree>
    <p:extLst>
      <p:ext uri="{BB962C8B-B14F-4D97-AF65-F5344CB8AC3E}">
        <p14:creationId xmlns:p14="http://schemas.microsoft.com/office/powerpoint/2010/main" val="238926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27708"/>
            <a:ext cx="9188732" cy="6830291"/>
          </a:xfrm>
        </p:spPr>
      </p:pic>
    </p:spTree>
    <p:extLst>
      <p:ext uri="{BB962C8B-B14F-4D97-AF65-F5344CB8AC3E}">
        <p14:creationId xmlns:p14="http://schemas.microsoft.com/office/powerpoint/2010/main" val="44153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Hoover and the Great Depression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1928-1933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Election of 1928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324600" cy="5257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Herbert Hoover, engineer, </a:t>
            </a:r>
            <a:r>
              <a:rPr lang="en-US" altLang="en-US" dirty="0" smtClean="0"/>
              <a:t>Republican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Republicans </a:t>
            </a:r>
            <a:r>
              <a:rPr lang="en-US" altLang="en-US" dirty="0"/>
              <a:t>won an overwhelming victory</a:t>
            </a:r>
          </a:p>
        </p:txBody>
      </p:sp>
      <p:pic>
        <p:nvPicPr>
          <p:cNvPr id="25604" name="Picture 4" descr="gd-ho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33688"/>
            <a:ext cx="2924175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Hoover’s Presidency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Federal Farm Board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Discouraged production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Purchased surpluses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Hawley Smoot Tariff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Raised consumer prices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Protected inefficient businesses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Limited foreign markets buying U.S. exports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Panic and Depression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943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Causes: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Overexpansion of agriculture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Overexpansion of industry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Machines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Too much money in the hands of a few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Over </a:t>
            </a:r>
            <a:r>
              <a:rPr lang="en-US" altLang="en-US" dirty="0" smtClean="0"/>
              <a:t>speculation and buying stocks on credit</a:t>
            </a:r>
            <a:endParaRPr lang="en-US" altLang="en-US" dirty="0"/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Tariff barriers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Hoover’s steps to fight depression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Laissez-faire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/>
              <a:t>Thought it would be short </a:t>
            </a:r>
            <a:r>
              <a:rPr lang="en-US" altLang="en-US" dirty="0" smtClean="0"/>
              <a:t>lived, wanted the market to correct itself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ideaweb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38"/>
            <a:ext cx="9144000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Election of 1920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572000" cy="5486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Warren Harding, Ohio senator, Republican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Ran under the slogan “A return to normalcy”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won </a:t>
            </a:r>
            <a:r>
              <a:rPr lang="en-US" altLang="en-US" dirty="0"/>
              <a:t>a large victory</a:t>
            </a:r>
          </a:p>
        </p:txBody>
      </p:sp>
      <p:pic>
        <p:nvPicPr>
          <p:cNvPr id="9221" name="Picture 5" descr="Warren_G_Harding_portrait_as_senator_June_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013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Banks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Over 5000 banks closed in the first three years of the depression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This is the major cause for the continuation of the depression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When banks close there was no insurance so people lost everything, so did businesses, this started the downward spiral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Banks called in loans, calling thousands of people to lose their homes and farms to foreclosure </a:t>
            </a:r>
          </a:p>
        </p:txBody>
      </p:sp>
      <p:pic>
        <p:nvPicPr>
          <p:cNvPr id="5125" name="Picture 5" descr="gd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40386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graph1930-1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1139825"/>
          </a:xfrm>
        </p:spPr>
        <p:txBody>
          <a:bodyPr/>
          <a:lstStyle/>
          <a:p>
            <a:r>
              <a:rPr lang="en-US" altLang="en-US" dirty="0"/>
              <a:t>Bonus Army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The government promised to pay WWI vets a bonus in 1945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About 20,000 people (the Bonus Expeditionary Force) will go to congress to demand their entire bonus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They camped in Washington and waited for a bill, when it failed they refused to leave and rioted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Hoover ordered the army to evict them, and their camps were burned and the people pushed out through bayonet and tear gas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This will only further hurt Hoover in the ‘32 election</a:t>
            </a:r>
          </a:p>
        </p:txBody>
      </p:sp>
      <p:pic>
        <p:nvPicPr>
          <p:cNvPr id="9221" name="Picture 5" descr="bonus army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42672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veterans-bonus-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2673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628900"/>
            <a:ext cx="56578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52400" y="4495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Bonus Army March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306518" cy="6858000"/>
          </a:xfrm>
        </p:spPr>
      </p:pic>
    </p:spTree>
    <p:extLst>
      <p:ext uri="{BB962C8B-B14F-4D97-AF65-F5344CB8AC3E}">
        <p14:creationId xmlns:p14="http://schemas.microsoft.com/office/powerpoint/2010/main" val="369717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10"/>
            <a:ext cx="9180945" cy="6885709"/>
          </a:xfrm>
        </p:spPr>
      </p:pic>
    </p:spTree>
    <p:extLst>
      <p:ext uri="{BB962C8B-B14F-4D97-AF65-F5344CB8AC3E}">
        <p14:creationId xmlns:p14="http://schemas.microsoft.com/office/powerpoint/2010/main" val="19618901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76600" y="1"/>
            <a:ext cx="5486400" cy="685800"/>
          </a:xfrm>
        </p:spPr>
        <p:txBody>
          <a:bodyPr/>
          <a:lstStyle/>
          <a:p>
            <a:r>
              <a:rPr lang="en-US" altLang="en-US" dirty="0"/>
              <a:t>Hooverville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786654"/>
            <a:ext cx="7453745" cy="6071346"/>
          </a:xfrm>
        </p:spPr>
      </p:pic>
    </p:spTree>
    <p:extLst>
      <p:ext uri="{BB962C8B-B14F-4D97-AF65-F5344CB8AC3E}">
        <p14:creationId xmlns:p14="http://schemas.microsoft.com/office/powerpoint/2010/main" val="290388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gd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Election of 1932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400800" cy="5257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FDR, governor of NY, Democrats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Hoover, Republicans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FDR won the election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Lowest point in the depression</a:t>
            </a:r>
          </a:p>
        </p:txBody>
      </p:sp>
      <p:pic>
        <p:nvPicPr>
          <p:cNvPr id="28676" name="Picture 4" descr="franklin_roosevelt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692400"/>
            <a:ext cx="374015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Soup Kitchens &amp; Homeless Shelters</a:t>
            </a:r>
          </a:p>
        </p:txBody>
      </p:sp>
      <p:pic>
        <p:nvPicPr>
          <p:cNvPr id="44037" name="Picture 5" descr="g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5715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g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38150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Harding’s Presidency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Returned RR to their owners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Gave “bonus” to each veteran (20 year endowment policy)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Washington Conference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/>
              <a:t>Limited size of navy (Japan, France, &amp; Italy)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/>
              <a:t>US &amp; Britain maintain largest navies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Scandals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/>
              <a:t>Teapot Dome Scandal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/>
              <a:t>Veteran’s Bureau Graft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/>
              <a:t>Liquor permits and pardons 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endParaRPr lang="en-US" altLang="en-US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New Deal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1933-1939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Philosophy of the New Deal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Relief, recovery, &amp; reform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Put money in the hands of the “forgotten man”</a:t>
            </a:r>
          </a:p>
        </p:txBody>
      </p:sp>
      <p:pic>
        <p:nvPicPr>
          <p:cNvPr id="31750" name="Picture 6" descr="gdtemporary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1628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100 Days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Emergency Banking Act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 smtClean="0"/>
              <a:t>Bank Holiday</a:t>
            </a:r>
          </a:p>
          <a:p>
            <a:pPr marL="1390650" lvl="2" indent="-533400">
              <a:lnSpc>
                <a:spcPct val="90000"/>
              </a:lnSpc>
              <a:buFontTx/>
              <a:buAutoNum type="alphaLcParenR"/>
            </a:pPr>
            <a:r>
              <a:rPr lang="en-US" altLang="en-US" dirty="0" smtClean="0"/>
              <a:t>One week where banks were closed and weak banks consolidated into stronger </a:t>
            </a:r>
            <a:r>
              <a:rPr lang="en-US" altLang="en-US" dirty="0" smtClean="0"/>
              <a:t>banks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CCC- Civilian Conservation Corps: A job program that would give people government jobs to help build national parks and other infrastructure that would help the natural environment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WPA- Work Projects Administration: Largest New Deal Program in which people could work on infrastructure projects like libraries and post offices</a:t>
            </a:r>
          </a:p>
          <a:p>
            <a:pPr marL="1390650" lvl="2" indent="-533400">
              <a:lnSpc>
                <a:spcPct val="90000"/>
              </a:lnSpc>
              <a:buFontTx/>
              <a:buAutoNum type="alphaLcParenR"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CC%20Logo_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72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ccc-at-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0150"/>
            <a:ext cx="4191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cccBoyPla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5675"/>
            <a:ext cx="3581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eor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fdrl_pwa_27-09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3888"/>
            <a:ext cx="4419600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altLang="en-US" sz="4000"/>
              <a:t>WPA Workers</a:t>
            </a:r>
          </a:p>
        </p:txBody>
      </p:sp>
      <p:pic>
        <p:nvPicPr>
          <p:cNvPr id="20486" name="Picture 6" descr="wpa work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2000"/>
            <a:ext cx="66294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3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Hoover Dam, A WPA Project</a:t>
            </a:r>
          </a:p>
        </p:txBody>
      </p:sp>
      <p:pic>
        <p:nvPicPr>
          <p:cNvPr id="25605" name="Picture 5" descr="hoover d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3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Agriculture Reform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351" y="8382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 smtClean="0"/>
              <a:t>Agricultural </a:t>
            </a:r>
            <a:r>
              <a:rPr lang="en-US" altLang="en-US" dirty="0"/>
              <a:t>Adjustment Administration: </a:t>
            </a:r>
            <a:r>
              <a:rPr lang="en-US" altLang="en-US" dirty="0" smtClean="0"/>
              <a:t>Paid farmers to leave their fields fallow (not plant)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g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0"/>
            <a:ext cx="37719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76200"/>
            <a:ext cx="44053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Dust Bowl</a:t>
            </a:r>
          </a:p>
        </p:txBody>
      </p:sp>
      <p:pic>
        <p:nvPicPr>
          <p:cNvPr id="34822" name="Picture 6" descr="8c1762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334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g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362200"/>
            <a:ext cx="44354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" y="698561"/>
            <a:ext cx="9035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Dust Bowl will be the greatest natural disaster in American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Brought on by over-farming of the west, it led to the topsoil eroding from large areas of the great plains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led to massive dust storms that swept across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will flee the failed farms of the plains and head to California, since many of these people were from Oklahoma they were all called “Okies”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4604-004-3F7CC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795713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Washington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5238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gd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g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725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gd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762000"/>
            <a:ext cx="41068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Labor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 smtClean="0"/>
              <a:t>TVA</a:t>
            </a:r>
            <a:r>
              <a:rPr lang="en-US" altLang="en-US" dirty="0"/>
              <a:t>: Tennessee Valley Authority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dirty="0"/>
              <a:t>Build dams on the Tennessee River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dirty="0"/>
              <a:t>Low-cost electricity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dirty="0"/>
              <a:t>Prevent annual floods</a:t>
            </a:r>
          </a:p>
        </p:txBody>
      </p:sp>
      <p:pic>
        <p:nvPicPr>
          <p:cNvPr id="36869" name="Picture 5" descr="r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79875"/>
            <a:ext cx="35814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tva site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Election of 1936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New Deal was increasing national debt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New Deal had violated the </a:t>
            </a:r>
            <a:r>
              <a:rPr lang="en-US" altLang="en-US" dirty="0" smtClean="0"/>
              <a:t>Constitution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Supreme Court: Roosevelt tried to add 6 justices, called “court </a:t>
            </a:r>
            <a:r>
              <a:rPr lang="en-US" altLang="en-US" dirty="0" smtClean="0"/>
              <a:t>packing” because the Supreme Court ruled some New Deal programs unconstitutional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FDR still wins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Reforms/ Second New Deal</a:t>
            </a:r>
            <a:endParaRPr lang="en-US" altLang="en-US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FDIC: Insured bank deposits up to 5,000 dollars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Social Security: Provided funding for those age 65 and older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57800"/>
          </a:xfrm>
        </p:spPr>
        <p:txBody>
          <a:bodyPr/>
          <a:lstStyle/>
          <a:p>
            <a:r>
              <a:rPr lang="en-US" sz="2800" dirty="0" smtClean="0"/>
              <a:t>1. People’s relationship with government changed. </a:t>
            </a:r>
          </a:p>
          <a:p>
            <a:pPr lvl="1"/>
            <a:r>
              <a:rPr lang="en-US" sz="2400" dirty="0" smtClean="0"/>
              <a:t>Before the New Deal, the government was not involved in peoples lives</a:t>
            </a:r>
          </a:p>
          <a:p>
            <a:pPr lvl="1"/>
            <a:r>
              <a:rPr lang="en-US" sz="2400" dirty="0" smtClean="0"/>
              <a:t>After the New Deal, people looked to government to solve the problems of society </a:t>
            </a:r>
          </a:p>
          <a:p>
            <a:pPr marL="457200" lvl="1" indent="0">
              <a:buNone/>
            </a:pPr>
            <a:r>
              <a:rPr lang="en-US" sz="2400" dirty="0" smtClean="0"/>
              <a:t>2. Government debt increased dramatically because of deficit spending</a:t>
            </a:r>
          </a:p>
          <a:p>
            <a:pPr marL="457200" lvl="1" indent="0">
              <a:buNone/>
            </a:pPr>
            <a:r>
              <a:rPr lang="en-US" sz="2400" dirty="0" smtClean="0"/>
              <a:t>3. Although the depression was eased it really wasn’t solved until WWII</a:t>
            </a:r>
          </a:p>
          <a:p>
            <a:pPr marL="457200" lvl="1" indent="0">
              <a:buNone/>
            </a:pPr>
            <a:r>
              <a:rPr lang="en-US" sz="2400" dirty="0" smtClean="0"/>
              <a:t>4. Many of the reforms are still around today such as the FDIC, SEC, </a:t>
            </a:r>
            <a:r>
              <a:rPr lang="en-US" sz="2400" smtClean="0"/>
              <a:t>Social Security, and TVA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5192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Coolidge’s Presidency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Laissez-faire economy, favored big businesses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Did nothing to relieve farmers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International Debts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Kellogg-Briand Pact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62 nations signed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In favor of peaceful settlement of disputes, instead of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0"/>
          <a:ext cx="6181725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International Debt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Dawes Plan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Economic and Social Developments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1921-1933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Prosperity &amp; New Industry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Standard of living improved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More leisure time (cars, radio, movies)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Installment buying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Automobile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Most families owned a car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Related industries needed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Highway construction increased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/>
              <a:t>Gasoline needed</a:t>
            </a:r>
          </a:p>
          <a:p>
            <a:pPr marL="990600" lvl="1" indent="-533400">
              <a:buFontTx/>
              <a:buAutoNum type="alphaLcParenR"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ussian reflection design template">
  <a:themeElements>
    <a:clrScheme name="Gaussian reflection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aussian reflection design template">
      <a:majorFont>
        <a:latin typeface="Impact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aussian reflec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ussian reflection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ussian reflection design template 13">
        <a:dk1>
          <a:srgbClr val="57BCEF"/>
        </a:dk1>
        <a:lt1>
          <a:srgbClr val="DEF6F1"/>
        </a:lt1>
        <a:dk2>
          <a:srgbClr val="FFFFBD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49A0C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Gaussian Reflection</Template>
  <TotalTime>13804</TotalTime>
  <Words>1247</Words>
  <Application>Microsoft Office PowerPoint</Application>
  <PresentationFormat>On-screen Show (4:3)</PresentationFormat>
  <Paragraphs>173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Impact</vt:lpstr>
      <vt:lpstr>Tahoma</vt:lpstr>
      <vt:lpstr>Gaussian reflection design template</vt:lpstr>
      <vt:lpstr>Roaring 20’s</vt:lpstr>
      <vt:lpstr>Harding and Coolidge</vt:lpstr>
      <vt:lpstr>Election of 1920</vt:lpstr>
      <vt:lpstr>Harding’s Presidency</vt:lpstr>
      <vt:lpstr>PowerPoint Presentation</vt:lpstr>
      <vt:lpstr>Coolidge’s Presidency</vt:lpstr>
      <vt:lpstr>International Debt</vt:lpstr>
      <vt:lpstr>Economic and Social Developments</vt:lpstr>
      <vt:lpstr>Prosperity &amp; New Industry</vt:lpstr>
      <vt:lpstr>PowerPoint Presentation</vt:lpstr>
      <vt:lpstr>Farm Problems</vt:lpstr>
      <vt:lpstr>Social Developments</vt:lpstr>
      <vt:lpstr>Sacco and Venzetti Trial</vt:lpstr>
      <vt:lpstr>PowerPoint Presentation</vt:lpstr>
      <vt:lpstr>PowerPoint Presentation</vt:lpstr>
      <vt:lpstr>PowerPoint Presentation</vt:lpstr>
      <vt:lpstr>PowerPoint Presentation</vt:lpstr>
      <vt:lpstr>Writers of the 20’s</vt:lpstr>
      <vt:lpstr>PowerPoint Presentation</vt:lpstr>
      <vt:lpstr>PowerPoint Presentation</vt:lpstr>
      <vt:lpstr>Charles “Lucky” Lindbergh</vt:lpstr>
      <vt:lpstr>PowerPoint Presentation</vt:lpstr>
      <vt:lpstr>African Americans in the 20’s</vt:lpstr>
      <vt:lpstr>PowerPoint Presentation</vt:lpstr>
      <vt:lpstr>Hoover and the Great Depression</vt:lpstr>
      <vt:lpstr>Election of 1928</vt:lpstr>
      <vt:lpstr>Hoover’s Presidency</vt:lpstr>
      <vt:lpstr>Panic and Depression</vt:lpstr>
      <vt:lpstr>PowerPoint Presentation</vt:lpstr>
      <vt:lpstr>The Banks</vt:lpstr>
      <vt:lpstr>PowerPoint Presentation</vt:lpstr>
      <vt:lpstr>Bonus Army</vt:lpstr>
      <vt:lpstr>PowerPoint Presentation</vt:lpstr>
      <vt:lpstr>PowerPoint Presentation</vt:lpstr>
      <vt:lpstr>PowerPoint Presentation</vt:lpstr>
      <vt:lpstr>Hooverville</vt:lpstr>
      <vt:lpstr>PowerPoint Presentation</vt:lpstr>
      <vt:lpstr>Election of 1932</vt:lpstr>
      <vt:lpstr>Soup Kitchens &amp; Homeless Shelters</vt:lpstr>
      <vt:lpstr>The New Deal</vt:lpstr>
      <vt:lpstr>Philosophy of the New Deal</vt:lpstr>
      <vt:lpstr>100 Days</vt:lpstr>
      <vt:lpstr>PowerPoint Presentation</vt:lpstr>
      <vt:lpstr>PowerPoint Presentation</vt:lpstr>
      <vt:lpstr>WPA Workers</vt:lpstr>
      <vt:lpstr>Hoover Dam, A WPA Project</vt:lpstr>
      <vt:lpstr>PowerPoint Presentation</vt:lpstr>
      <vt:lpstr>PowerPoint Presentation</vt:lpstr>
      <vt:lpstr>Dust Bowl</vt:lpstr>
      <vt:lpstr>PowerPoint Presentation</vt:lpstr>
      <vt:lpstr>Labor</vt:lpstr>
      <vt:lpstr>PowerPoint Presentation</vt:lpstr>
      <vt:lpstr>Election of 1936</vt:lpstr>
      <vt:lpstr>Reforms/ Second New Deal</vt:lpstr>
      <vt:lpstr>Long Term Effects of the New Deal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Prosperity and Depression</dc:title>
  <dc:creator>BostelAm</dc:creator>
  <cp:lastModifiedBy>Kenneth Groh</cp:lastModifiedBy>
  <cp:revision>31</cp:revision>
  <dcterms:created xsi:type="dcterms:W3CDTF">2008-04-03T12:38:41Z</dcterms:created>
  <dcterms:modified xsi:type="dcterms:W3CDTF">2019-02-27T21:42:27Z</dcterms:modified>
</cp:coreProperties>
</file>