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73" r:id="rId2"/>
  </p:sldMasterIdLst>
  <p:notesMasterIdLst>
    <p:notesMasterId r:id="rId43"/>
  </p:notesMasterIdLst>
  <p:sldIdLst>
    <p:sldId id="256" r:id="rId3"/>
    <p:sldId id="257" r:id="rId4"/>
    <p:sldId id="260" r:id="rId5"/>
    <p:sldId id="261" r:id="rId6"/>
    <p:sldId id="262" r:id="rId7"/>
    <p:sldId id="271" r:id="rId8"/>
    <p:sldId id="264" r:id="rId9"/>
    <p:sldId id="273" r:id="rId10"/>
    <p:sldId id="258" r:id="rId11"/>
    <p:sldId id="259" r:id="rId12"/>
    <p:sldId id="274" r:id="rId13"/>
    <p:sldId id="263" r:id="rId14"/>
    <p:sldId id="265" r:id="rId15"/>
    <p:sldId id="266" r:id="rId16"/>
    <p:sldId id="267" r:id="rId17"/>
    <p:sldId id="275" r:id="rId18"/>
    <p:sldId id="272" r:id="rId19"/>
    <p:sldId id="268" r:id="rId20"/>
    <p:sldId id="269" r:id="rId21"/>
    <p:sldId id="270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0281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Microsoft YaHei" pitchFamily="34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0281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652463" y="760413"/>
            <a:ext cx="5548312" cy="290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52463" y="3951288"/>
            <a:ext cx="5548312" cy="425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577263"/>
            <a:ext cx="2973388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577263"/>
            <a:ext cx="2973387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fld id="{F63E2B8F-E2E1-474B-AA42-C643918469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344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97E831-77B4-42D4-B561-F1E685E39E88}" type="slidenum">
              <a:rPr lang="en-US"/>
              <a:pPr/>
              <a:t>1</a:t>
            </a:fld>
            <a:endParaRPr lang="en-US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173B0D64-0E1A-4185-ABBB-D338340DAE8C}" type="slidenum">
              <a:rPr lang="en-US" sz="1000" i="1">
                <a:cs typeface="Segoe UI" pitchFamily="34" charset="0"/>
              </a:rPr>
              <a:pPr algn="r" eaLnBrk="1">
                <a:buClrTx/>
                <a:buSzPct val="45000"/>
                <a:buFontTx/>
                <a:buNone/>
              </a:pPr>
              <a:t>1</a:t>
            </a:fld>
            <a:endParaRPr lang="en-US" sz="1000" i="1">
              <a:cs typeface="Segoe UI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1509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CE9EC00-044D-4BB0-86B5-BC99A3B46D89}" type="slidenum">
              <a:rPr lang="en-US"/>
              <a:pPr/>
              <a:t>10</a:t>
            </a:fld>
            <a:endParaRPr 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90663" y="760413"/>
            <a:ext cx="3875087" cy="290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52463" y="3951288"/>
            <a:ext cx="5551487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3D55E7-D909-4CE4-AF16-6A1B815E4A7C}" type="slidenum">
              <a:rPr lang="en-US"/>
              <a:pPr/>
              <a:t>12</a:t>
            </a:fld>
            <a:endParaRPr lang="en-US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5EFE7C1A-9F5D-412D-AA89-CA64F7B08340}" type="slidenum">
              <a:rPr lang="en-US" sz="1000" i="1">
                <a:cs typeface="Segoe UI" pitchFamily="34" charset="0"/>
              </a:rPr>
              <a:pPr algn="r" eaLnBrk="1">
                <a:buClrTx/>
                <a:buSzPct val="45000"/>
                <a:buFontTx/>
                <a:buNone/>
              </a:pPr>
              <a:t>12</a:t>
            </a:fld>
            <a:endParaRPr lang="en-US" sz="1000" i="1">
              <a:cs typeface="Segoe UI" pitchFamily="34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8677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5E704F-5FF3-464A-95F8-F282A7051D6A}" type="slidenum">
              <a:rPr lang="en-US"/>
              <a:pPr/>
              <a:t>13</a:t>
            </a:fld>
            <a:endParaRPr lang="en-US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369BCCB1-9225-43C1-B7D4-16B82EAD5D36}" type="slidenum">
              <a:rPr lang="en-US" sz="1000" i="1">
                <a:cs typeface="Segoe UI" pitchFamily="34" charset="0"/>
              </a:rPr>
              <a:pPr algn="r" eaLnBrk="1">
                <a:buClrTx/>
                <a:buSzPct val="45000"/>
                <a:buFontTx/>
                <a:buNone/>
              </a:pPr>
              <a:t>13</a:t>
            </a:fld>
            <a:endParaRPr lang="en-US" sz="1000" i="1">
              <a:cs typeface="Segoe UI" pitchFamily="34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0725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DE1684-78C6-4A3A-8D90-328041C7A035}" type="slidenum">
              <a:rPr lang="en-US"/>
              <a:pPr/>
              <a:t>14</a:t>
            </a:fld>
            <a:endParaRPr lang="en-US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F5C2E011-52BB-430A-A6AF-7FD969D3922D}" type="slidenum">
              <a:rPr lang="en-US" sz="1000" i="1">
                <a:cs typeface="Segoe UI" pitchFamily="34" charset="0"/>
              </a:rPr>
              <a:pPr algn="r" eaLnBrk="1">
                <a:buClrTx/>
                <a:buSzPct val="45000"/>
                <a:buFontTx/>
                <a:buNone/>
              </a:pPr>
              <a:t>14</a:t>
            </a:fld>
            <a:endParaRPr lang="en-US" sz="1000" i="1">
              <a:cs typeface="Segoe UI" pitchFamily="34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1749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D61068-929C-4F77-98D2-0355C8B71317}" type="slidenum">
              <a:rPr lang="en-US"/>
              <a:pPr/>
              <a:t>15</a:t>
            </a:fld>
            <a:endParaRPr lang="en-US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90663" y="760413"/>
            <a:ext cx="3873500" cy="290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52463" y="3951288"/>
            <a:ext cx="5549900" cy="4254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FE19B6-0DC8-453C-A623-30E8E14C3496}" type="slidenum">
              <a:rPr lang="en-US"/>
              <a:pPr/>
              <a:t>17</a:t>
            </a:fld>
            <a:endParaRPr lang="en-US"/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4B2670F5-02EC-41F4-9423-168A314D7C3D}" type="slidenum">
              <a:rPr lang="en-US" sz="1000" i="1">
                <a:cs typeface="Segoe UI" pitchFamily="34" charset="0"/>
              </a:rPr>
              <a:pPr algn="r" eaLnBrk="1">
                <a:buClrTx/>
                <a:buSzPct val="45000"/>
                <a:buFontTx/>
                <a:buNone/>
              </a:pPr>
              <a:t>17</a:t>
            </a:fld>
            <a:endParaRPr lang="en-US" sz="1000" i="1">
              <a:cs typeface="Segoe UI" pitchFamily="34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7893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749645-0A79-470A-A091-C37FBF022E07}" type="slidenum">
              <a:rPr lang="en-US"/>
              <a:pPr/>
              <a:t>18</a:t>
            </a:fld>
            <a:endParaRPr lang="en-US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90663" y="760413"/>
            <a:ext cx="3873500" cy="290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52463" y="3951288"/>
            <a:ext cx="5549900" cy="4254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3EA8CC-7C98-4C9E-994F-C6717A605706}" type="slidenum">
              <a:rPr lang="en-US"/>
              <a:pPr/>
              <a:t>19</a:t>
            </a:fld>
            <a:endParaRPr lang="en-US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90663" y="760413"/>
            <a:ext cx="3873500" cy="290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52463" y="3951288"/>
            <a:ext cx="5549900" cy="4254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268874-5BCA-4281-A64D-C5BFBC18EB2D}" type="slidenum">
              <a:rPr lang="en-US"/>
              <a:pPr/>
              <a:t>20</a:t>
            </a:fld>
            <a:endParaRPr lang="en-US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90663" y="760413"/>
            <a:ext cx="3873500" cy="2905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52463" y="3951288"/>
            <a:ext cx="5549900" cy="42545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33D8AD-79D2-4CC8-879A-44DAE826AEB5}" type="slidenum">
              <a:rPr lang="en-US">
                <a:solidFill>
                  <a:prstClr val="white"/>
                </a:solidFill>
              </a:rPr>
              <a:pPr/>
              <a:t>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C53C99-6F4E-4BE8-B170-2F44C217B435}" type="slidenum">
              <a:rPr lang="en-US"/>
              <a:pPr/>
              <a:t>2</a:t>
            </a:fld>
            <a:endParaRPr 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90663" y="760413"/>
            <a:ext cx="3875087" cy="290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52463" y="3951288"/>
            <a:ext cx="5551487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236BE0-9E6E-4CF5-AD29-D2E8A55D8065}" type="slidenum">
              <a:rPr lang="en-US">
                <a:solidFill>
                  <a:prstClr val="white"/>
                </a:solidFill>
              </a:rPr>
              <a:pPr/>
              <a:t>22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3669B9-F3A6-43A6-B67F-262D5ADF18DB}" type="slidenum">
              <a:rPr lang="en-US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404992-BB8D-4E63-A5C6-0862E4301BE9}" type="slidenum">
              <a:rPr lang="en-US">
                <a:solidFill>
                  <a:prstClr val="white"/>
                </a:solidFill>
              </a:rPr>
              <a:pPr/>
              <a:t>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E6828-00F7-45AA-A444-81B23A669A86}" type="slidenum">
              <a:rPr lang="en-US">
                <a:solidFill>
                  <a:prstClr val="white"/>
                </a:solidFill>
              </a:rPr>
              <a:pPr/>
              <a:t>25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fld id="{428C090D-B25E-43E2-B0E3-0D3901C67C2B}" type="slidenum">
              <a:rPr lang="en-US" sz="1000" i="1">
                <a:cs typeface="Lucida Sans Unicode" pitchFamily="34" charset="0"/>
              </a:rPr>
              <a:pPr algn="r" eaLnBrk="1">
                <a:buSzPct val="45000"/>
                <a:buFont typeface="Wingdings" pitchFamily="2" charset="2"/>
                <a:buNone/>
              </a:pPr>
              <a:t>25</a:t>
            </a:fld>
            <a:endParaRPr lang="en-US" sz="1000" i="1">
              <a:cs typeface="Lucida Sans Unicode" pitchFamily="34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28677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8" name="Rectangle 6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2B6CF7-4266-42AA-BD20-D736BAC94E89}" type="slidenum">
              <a:rPr lang="en-US">
                <a:solidFill>
                  <a:prstClr val="white"/>
                </a:solidFill>
              </a:rPr>
              <a:pPr/>
              <a:t>26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7FEE1D-5938-476C-BBF9-904003768EB4}" type="slidenum">
              <a:rPr lang="en-US">
                <a:solidFill>
                  <a:prstClr val="white"/>
                </a:solidFill>
              </a:rPr>
              <a:pPr/>
              <a:t>27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fld id="{D630268D-9CD8-4315-8BE1-91488EDFDF4A}" type="slidenum">
              <a:rPr lang="en-US" sz="1000" i="1">
                <a:cs typeface="Lucida Sans Unicode" pitchFamily="34" charset="0"/>
              </a:rPr>
              <a:pPr algn="r" eaLnBrk="1">
                <a:buSzPct val="45000"/>
                <a:buFont typeface="Wingdings" pitchFamily="2" charset="2"/>
                <a:buNone/>
              </a:pPr>
              <a:t>27</a:t>
            </a:fld>
            <a:endParaRPr lang="en-US" sz="1000" i="1">
              <a:cs typeface="Lucida Sans Unicode" pitchFamily="34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0725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6" name="Rectangle 6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9C5E17-6DC0-46D7-A715-DF359CE050D1}" type="slidenum">
              <a:rPr lang="en-US">
                <a:solidFill>
                  <a:prstClr val="white"/>
                </a:solidFill>
              </a:rPr>
              <a:pPr/>
              <a:t>28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92B74B-A5FB-4A0F-8460-8F66735034E6}" type="slidenum">
              <a:rPr lang="en-US">
                <a:solidFill>
                  <a:prstClr val="white"/>
                </a:solidFill>
              </a:rPr>
              <a:pPr/>
              <a:t>29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F19EF0-D2D9-4CA1-AA26-2E291A227206}" type="slidenum">
              <a:rPr lang="en-US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005A50-D089-4813-BAD6-ADA612E55358}" type="slidenum">
              <a:rPr lang="en-US">
                <a:solidFill>
                  <a:prstClr val="white"/>
                </a:solidFill>
              </a:rPr>
              <a:pPr/>
              <a:t>31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2C2672-3DB5-43A2-B95B-8A7E5559CDD7}" type="slidenum">
              <a:rPr lang="en-US"/>
              <a:pPr/>
              <a:t>3</a:t>
            </a:fld>
            <a:endParaRPr lang="en-US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90663" y="760413"/>
            <a:ext cx="3875087" cy="290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52463" y="3951288"/>
            <a:ext cx="5551487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8BEDF7-289C-4578-A164-AEA27BB735C4}" type="slidenum">
              <a:rPr lang="en-US">
                <a:solidFill>
                  <a:prstClr val="white"/>
                </a:solidFill>
              </a:rPr>
              <a:pPr/>
              <a:t>32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fld id="{FB04CE29-2939-4530-8B55-940A9D555319}" type="slidenum">
              <a:rPr lang="en-US" sz="1000" i="1">
                <a:cs typeface="Lucida Sans Unicode" pitchFamily="34" charset="0"/>
              </a:rPr>
              <a:pPr algn="r" eaLnBrk="1">
                <a:buSzPct val="45000"/>
                <a:buFont typeface="Wingdings" pitchFamily="2" charset="2"/>
                <a:buNone/>
              </a:pPr>
              <a:t>32</a:t>
            </a:fld>
            <a:endParaRPr lang="en-US" sz="1000" i="1">
              <a:cs typeface="Lucida Sans Unicode" pitchFamily="34" charset="0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5845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Rectangle 6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EBBE71-FDB5-4D7A-9117-0AEFA086F2F1}" type="slidenum">
              <a:rPr lang="en-US">
                <a:solidFill>
                  <a:prstClr val="white"/>
                </a:solidFill>
              </a:rPr>
              <a:pPr/>
              <a:t>33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D857E6-3FB0-4D30-8333-F6D7690B84EA}" type="slidenum">
              <a:rPr lang="en-US">
                <a:solidFill>
                  <a:prstClr val="white"/>
                </a:solidFill>
              </a:rPr>
              <a:pPr/>
              <a:t>34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fld id="{5D4549F0-B839-4728-BD84-591D1B5FFBAD}" type="slidenum">
              <a:rPr lang="en-US" sz="1000" i="1">
                <a:cs typeface="Lucida Sans Unicode" pitchFamily="34" charset="0"/>
              </a:rPr>
              <a:pPr algn="r" eaLnBrk="1">
                <a:buSzPct val="45000"/>
                <a:buFont typeface="Wingdings" pitchFamily="2" charset="2"/>
                <a:buNone/>
              </a:pPr>
              <a:t>34</a:t>
            </a:fld>
            <a:endParaRPr lang="en-US" sz="1000" i="1">
              <a:cs typeface="Lucida Sans Unicode" pitchFamily="34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7893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4" name="Rectangle 6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D1FC74-D9AA-4374-8F9A-23CD0C3FCB6B}" type="slidenum">
              <a:rPr lang="en-US">
                <a:solidFill>
                  <a:prstClr val="white"/>
                </a:solidFill>
              </a:rPr>
              <a:pPr/>
              <a:t>35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fld id="{324E0795-16E8-4AA8-A499-A47E97A40D04}" type="slidenum">
              <a:rPr lang="en-US" sz="1000" i="1">
                <a:cs typeface="Lucida Sans Unicode" pitchFamily="34" charset="0"/>
              </a:rPr>
              <a:pPr algn="r" eaLnBrk="1">
                <a:buSzPct val="45000"/>
                <a:buFont typeface="Wingdings" pitchFamily="2" charset="2"/>
                <a:buNone/>
              </a:pPr>
              <a:t>35</a:t>
            </a:fld>
            <a:endParaRPr lang="en-US" sz="1000" i="1">
              <a:cs typeface="Lucida Sans Unicode" pitchFamily="34" charset="0"/>
            </a:endParaRP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38917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8" name="Rectangle 6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DCD9DC-2244-4CB8-9019-F2A35A3C0DCF}" type="slidenum">
              <a:rPr lang="en-US">
                <a:solidFill>
                  <a:prstClr val="white"/>
                </a:solidFill>
              </a:rPr>
              <a:pPr/>
              <a:t>36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2B9F55-9430-4BF5-9C67-EBB29FC520EB}" type="slidenum">
              <a:rPr lang="en-US">
                <a:solidFill>
                  <a:prstClr val="white"/>
                </a:solidFill>
              </a:rPr>
              <a:pPr/>
              <a:t>37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F4D732-2A4D-40E6-981B-BBBE62A659A2}" type="slidenum">
              <a:rPr lang="en-US">
                <a:solidFill>
                  <a:prstClr val="white"/>
                </a:solidFill>
              </a:rPr>
              <a:pPr/>
              <a:t>38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fld id="{2429E06C-129F-4CDB-BD81-04D3BB8619FE}" type="slidenum">
              <a:rPr lang="en-US" sz="1000" i="1">
                <a:cs typeface="Lucida Sans Unicode" pitchFamily="34" charset="0"/>
              </a:rPr>
              <a:pPr algn="r" eaLnBrk="1">
                <a:buSzPct val="45000"/>
                <a:buFont typeface="Wingdings" pitchFamily="2" charset="2"/>
                <a:buNone/>
              </a:pPr>
              <a:t>38</a:t>
            </a:fld>
            <a:endParaRPr lang="en-US" sz="1000" i="1">
              <a:cs typeface="Lucida Sans Unicode" pitchFamily="34" charset="0"/>
            </a:endParaRPr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SzPct val="45000"/>
              <a:buFont typeface="Wingdings" pitchFamily="2" charset="2"/>
              <a:buNone/>
            </a:pPr>
            <a:endParaRPr lang="en-US" sz="1000" i="1">
              <a:cs typeface="Lucida Sans Unicode" pitchFamily="34" charset="0"/>
            </a:endParaRPr>
          </a:p>
        </p:txBody>
      </p:sp>
      <p:sp>
        <p:nvSpPr>
          <p:cNvPr id="41989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EF26EDC-7697-411D-8D34-2165DCE9C67F}" type="slidenum">
              <a:rPr lang="en-US">
                <a:solidFill>
                  <a:prstClr val="white"/>
                </a:solidFill>
              </a:rPr>
              <a:pPr/>
              <a:t>39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BB7243-A7D3-4BD2-9ED0-4EA34F6984E3}" type="slidenum">
              <a:rPr lang="en-US">
                <a:solidFill>
                  <a:prstClr val="white"/>
                </a:solidFill>
              </a:rPr>
              <a:pPr/>
              <a:t>40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69988" y="685800"/>
            <a:ext cx="4514850" cy="33861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287838"/>
            <a:ext cx="5486400" cy="40624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FCA62E-4A0A-4062-8AEA-7491C2BB16DA}" type="slidenum">
              <a:rPr lang="en-US"/>
              <a:pPr/>
              <a:t>4</a:t>
            </a:fld>
            <a:endParaRPr lang="en-US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90663" y="760413"/>
            <a:ext cx="3875087" cy="290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52463" y="3951288"/>
            <a:ext cx="5551487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4913F2-D993-4A87-957F-F81C64D1D453}" type="slidenum">
              <a:rPr lang="en-US"/>
              <a:pPr/>
              <a:t>5</a:t>
            </a:fld>
            <a:endParaRPr lang="en-US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E8ECC215-288D-4C5A-9D9F-FC8423FE19E9}" type="slidenum">
              <a:rPr lang="en-US" sz="1000" i="1">
                <a:cs typeface="Segoe UI" pitchFamily="34" charset="0"/>
              </a:rPr>
              <a:pPr algn="r" eaLnBrk="1">
                <a:buClrTx/>
                <a:buSzPct val="45000"/>
                <a:buFontTx/>
                <a:buNone/>
              </a:pPr>
              <a:t>5</a:t>
            </a:fld>
            <a:endParaRPr lang="en-US" sz="1000" i="1">
              <a:cs typeface="Segoe UI" pitchFamily="34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7653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61724A-7E34-4CAD-97DC-B3068DA8D1F4}" type="slidenum">
              <a:rPr lang="en-US"/>
              <a:pPr/>
              <a:t>6</a:t>
            </a:fld>
            <a:endParaRPr lang="en-US"/>
          </a:p>
        </p:txBody>
      </p:sp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7293CD45-E693-40FF-9B1A-4B239750F746}" type="slidenum">
              <a:rPr lang="en-US" sz="1000" i="1">
                <a:cs typeface="Segoe UI" pitchFamily="34" charset="0"/>
              </a:rPr>
              <a:pPr algn="r" eaLnBrk="1">
                <a:buClrTx/>
                <a:buSzPct val="45000"/>
                <a:buFontTx/>
                <a:buNone/>
              </a:pPr>
              <a:t>6</a:t>
            </a:fld>
            <a:endParaRPr lang="en-US" sz="1000" i="1">
              <a:cs typeface="Segoe UI" pitchFamily="34" charset="0"/>
            </a:endParaRP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36869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F31AB6-EBD2-4DF4-8881-3BC7EA403A23}" type="slidenum">
              <a:rPr lang="en-US"/>
              <a:pPr/>
              <a:t>7</a:t>
            </a:fld>
            <a:endParaRPr lang="en-US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8620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fld id="{5B355439-AAD9-4F22-A823-0F82D1E51915}" type="slidenum">
              <a:rPr lang="en-US" sz="1000" i="1">
                <a:cs typeface="Segoe UI" pitchFamily="34" charset="0"/>
              </a:rPr>
              <a:pPr algn="r" eaLnBrk="1">
                <a:buClrTx/>
                <a:buSzPct val="45000"/>
                <a:buFontTx/>
                <a:buNone/>
              </a:pPr>
              <a:t>7</a:t>
            </a:fld>
            <a:endParaRPr lang="en-US" sz="1000" i="1">
              <a:cs typeface="Segoe UI" pitchFamily="34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8575675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 anchor="b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86200" y="-1588"/>
            <a:ext cx="297180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9080" tIns="0" rIns="19080" bIns="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icrosoft YaHei" pitchFamily="34" charset="-122"/>
              </a:defRPr>
            </a:lvl9pPr>
          </a:lstStyle>
          <a:p>
            <a:pPr algn="r" eaLnBrk="1">
              <a:buClrTx/>
              <a:buSzPct val="45000"/>
              <a:buFontTx/>
              <a:buNone/>
            </a:pPr>
            <a:endParaRPr lang="en-US" sz="1000" i="1">
              <a:cs typeface="Segoe UI" pitchFamily="34" charset="0"/>
            </a:endParaRPr>
          </a:p>
        </p:txBody>
      </p:sp>
      <p:sp>
        <p:nvSpPr>
          <p:cNvPr id="29701" name="Rectangle 5"/>
          <p:cNvSpPr txBox="1">
            <a:spLocks noChangeArrowheads="1"/>
          </p:cNvSpPr>
          <p:nvPr>
            <p:ph type="sldImg"/>
          </p:nvPr>
        </p:nvSpPr>
        <p:spPr bwMode="auto">
          <a:xfrm>
            <a:off x="1179513" y="682625"/>
            <a:ext cx="4498975" cy="3373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0663" y="760413"/>
            <a:ext cx="3871912" cy="2903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F63E2B8F-E2E1-474B-AA42-C6439184690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8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E231D1-0ED4-4A3E-9241-F5B6FEBD6AC2}" type="slidenum">
              <a:rPr lang="en-US"/>
              <a:pPr/>
              <a:t>9</a:t>
            </a:fld>
            <a:endParaRPr 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490663" y="760413"/>
            <a:ext cx="3875087" cy="2906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52463" y="3951288"/>
            <a:ext cx="5551487" cy="425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FC59AA1-A2AB-4BFC-AA8C-68B2FC1DE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6E949B8-5897-4D0D-BF46-265006B3F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1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60350"/>
            <a:ext cx="2055812" cy="53673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8213" cy="5367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0E5F828-2F46-431F-BA04-8F496D41E2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8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345363" cy="9985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54175"/>
            <a:ext cx="4037013" cy="397351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6613" y="1654175"/>
            <a:ext cx="4037012" cy="3973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6813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375" y="6246813"/>
            <a:ext cx="2895600" cy="4699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6375" y="6246813"/>
            <a:ext cx="2127250" cy="469900"/>
          </a:xfrm>
        </p:spPr>
        <p:txBody>
          <a:bodyPr/>
          <a:lstStyle>
            <a:lvl1pPr>
              <a:defRPr/>
            </a:lvl1pPr>
          </a:lstStyle>
          <a:p>
            <a:fld id="{B24209B3-E316-46C9-8720-164DE37F76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7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20A53B-69BB-472A-B006-34785DA61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CB509F-5113-4BBD-AC2F-B528F9515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6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B730F98-6C79-4AD4-B583-7F7055A7A8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9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10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0709316-9FFE-45D2-927F-0743DE9377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0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054471B-40CF-457E-B38F-2C8B8011D3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91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48EAFD4-C243-482B-B987-AA5290DD00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14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E1CC5B-6113-45DD-99EF-BFB9CA60F1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0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A7BBBD-B4C2-4C25-AE93-4ECF38FA44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696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8589C2-88B3-4150-82AE-7D92606D99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75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C010D2D-613E-44E8-A6B5-CA886BC866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5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05C3F4-FEC4-4602-AD59-1C3CCDB6E6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7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6388"/>
            <a:ext cx="2055813" cy="5407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6388"/>
            <a:ext cx="6019800" cy="5407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C55C6E1-F3A3-49CC-97A5-C7C8790425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14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388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4963"/>
            <a:ext cx="4037013" cy="410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604963"/>
            <a:ext cx="4038600" cy="41084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051550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7375" y="6051550"/>
            <a:ext cx="2897188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6375" y="6051550"/>
            <a:ext cx="2128838" cy="471488"/>
          </a:xfrm>
        </p:spPr>
        <p:txBody>
          <a:bodyPr/>
          <a:lstStyle>
            <a:lvl1pPr>
              <a:defRPr/>
            </a:lvl1pPr>
          </a:lstStyle>
          <a:p>
            <a:fld id="{4EA95E34-2F7C-456B-90C2-F7D4B4EAE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30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8A79CF4-814A-465A-9C16-4DBCAA818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5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4175"/>
            <a:ext cx="4037013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4175"/>
            <a:ext cx="4037012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4DA93F4-19D6-4E32-89FC-79FAA9C34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0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4C7787-062E-456D-B0DC-B85F845623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0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570376-84CC-4B06-A9A9-F5FAFDBF84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6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7360F8-7A6A-48C5-A5B0-4E2243E9F8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9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D560B17-A46B-4609-9854-2CAE2CCA93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1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C76409-0A65-4B74-80BC-C106835AD4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5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7345363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4175"/>
            <a:ext cx="8226425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3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cs typeface="Segoe UI" pitchFamily="34" charset="0"/>
              </a:defRPr>
            </a:lvl1pPr>
          </a:lstStyle>
          <a:p>
            <a:fld id="{4023CC8A-4658-4A6E-8975-6DE0F07DA3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Times New Roman" pitchFamily="18" charset="0"/>
          <a:ea typeface="Droid Sans Fallback" charset="0"/>
          <a:cs typeface="Droid Sans Fallback" charset="0"/>
        </a:defRPr>
      </a:lvl2pPr>
      <a:lvl3pPr marL="1143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Times New Roman" pitchFamily="18" charset="0"/>
          <a:ea typeface="Droid Sans Fallback" charset="0"/>
          <a:cs typeface="Droid Sans Fallback" charset="0"/>
        </a:defRPr>
      </a:lvl3pPr>
      <a:lvl4pPr marL="1600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Times New Roman" pitchFamily="18" charset="0"/>
          <a:ea typeface="Droid Sans Fallback" charset="0"/>
          <a:cs typeface="Droid Sans Fallback" charset="0"/>
        </a:defRPr>
      </a:lvl4pPr>
      <a:lvl5pPr marL="20574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Times New Roman" pitchFamily="18" charset="0"/>
          <a:ea typeface="Droid Sans Fallback" charset="0"/>
          <a:cs typeface="Droid Sans Fallback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Times New Roman" pitchFamily="18" charset="0"/>
          <a:ea typeface="Droid Sans Fallback" charset="0"/>
          <a:cs typeface="Droid Sans Fallback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Times New Roman" pitchFamily="18" charset="0"/>
          <a:ea typeface="Droid Sans Fallback" charset="0"/>
          <a:cs typeface="Droid Sans Fallback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Times New Roman" pitchFamily="18" charset="0"/>
          <a:ea typeface="Droid Sans Fallback" charset="0"/>
          <a:cs typeface="Droid Sans Fallback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00"/>
          </a:solidFill>
          <a:latin typeface="Times New Roman" pitchFamily="18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6388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27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051550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051550"/>
            <a:ext cx="289718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051550"/>
            <a:ext cx="2128838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cs typeface="Lucida Sans Unicode" pitchFamily="34" charset="0"/>
              </a:defRPr>
            </a:lvl1pPr>
          </a:lstStyle>
          <a:p>
            <a:fld id="{0B83084D-E987-4608-8A2D-7A88783E12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6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8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marL="1143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marL="1600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marL="20574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400">
          <a:solidFill>
            <a:srgbClr val="000080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defTabSz="457200" rtl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5334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b="1" dirty="0">
                <a:ea typeface="Microsoft YaHei" pitchFamily="34" charset="-122"/>
              </a:rPr>
              <a:t/>
            </a:r>
            <a:br>
              <a:rPr lang="en-US" sz="4400" b="1" dirty="0">
                <a:ea typeface="Microsoft YaHei" pitchFamily="34" charset="-122"/>
              </a:rPr>
            </a:br>
            <a:r>
              <a:rPr lang="en-US" sz="4400" b="1" dirty="0">
                <a:ea typeface="Microsoft YaHei" pitchFamily="34" charset="-122"/>
              </a:rPr>
              <a:t>The Rise of Napoleon</a:t>
            </a:r>
          </a:p>
        </p:txBody>
      </p:sp>
      <p:pic>
        <p:nvPicPr>
          <p:cNvPr id="4100" name="Picture 4" descr="\\chhsfs01.jcs.local\home$\Staff\KennethGroh\AP Euro\Unit 7 French Revolution\David Napole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799"/>
            <a:ext cx="3276600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54175"/>
            <a:ext cx="8229600" cy="3976688"/>
          </a:xfrm>
          <a:ln/>
        </p:spPr>
        <p:txBody>
          <a:bodyPr lIns="92160" tIns="46080" rIns="92160" bIns="46080" anchor="t"/>
          <a:lstStyle/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He persuaded the Directory to let him invade Egypt to cut Britain off from India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August 1, 1798 Admiral Nelson annihilated the French fleet at Abukir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In Egypt he lost to the British but kept his reputation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Dec. 1798, Tsar Paul I signed with Britain to create the Second Coalition, later Austria and the Ottomans joined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260350"/>
            <a:ext cx="7348538" cy="1001713"/>
          </a:xfrm>
          <a:ln/>
        </p:spPr>
        <p:txBody>
          <a:bodyPr tIns="21600" anchor="ctr"/>
          <a:lstStyle/>
          <a:p>
            <a:pPr marL="0" indent="0" algn="ctr">
              <a:spcAft>
                <a:spcPct val="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/>
              <a:t>Invasion of Egypt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" fill="hold" masterRel="sameClick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5" name="Picture 3" descr="\\chhsfs01.jcs.local\home$\Staff\KennethGroh\AP Euro\Unit 7 French Revolution\Abouk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64"/>
            <a:ext cx="9149680" cy="68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72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54175"/>
            <a:ext cx="8229600" cy="3976688"/>
          </a:xfrm>
          <a:ln/>
        </p:spPr>
        <p:txBody>
          <a:bodyPr lIns="92160" tIns="46080" rIns="92160" bIns="46080" anchor="t"/>
          <a:lstStyle/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Napoleon offered King George III peace but Britain refused to negotiate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June 1800 at Marengo he crushed the Austrians 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1801 Treaty of </a:t>
            </a:r>
            <a:r>
              <a:rPr lang="en-US" sz="2800" dirty="0" err="1"/>
              <a:t>Luneville</a:t>
            </a:r>
            <a:r>
              <a:rPr lang="en-US" sz="2800" dirty="0"/>
              <a:t> expanded French control over Italy and western Germany 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1802 Peace Amiens with Britain restored peace to Europe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Napoleon could now focus on France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Created a new administrative system run by prefects</a:t>
            </a:r>
          </a:p>
          <a:p>
            <a:pPr marL="431800" indent="-322263" algn="l">
              <a:lnSpc>
                <a:spcPct val="90000"/>
              </a:lnSpc>
              <a:spcBef>
                <a:spcPts val="700"/>
              </a:spcBef>
              <a:buClrTx/>
              <a:buSzPct val="45000"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endParaRPr lang="en-US" sz="28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260350"/>
            <a:ext cx="7348538" cy="1001713"/>
          </a:xfrm>
          <a:ln/>
        </p:spPr>
        <p:txBody>
          <a:bodyPr tIns="21600" anchor="ctr"/>
          <a:lstStyle/>
          <a:p>
            <a:pPr marL="0" indent="0" algn="ctr">
              <a:spcAft>
                <a:spcPct val="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/>
              <a:t>War of the 2</a:t>
            </a:r>
            <a:r>
              <a:rPr lang="en-US" sz="3400" baseline="33000"/>
              <a:t>nd</a:t>
            </a:r>
            <a:r>
              <a:rPr lang="en-US" sz="3400"/>
              <a:t> Coalition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" fill="hold" masterRel="sameClick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5405D"/>
                                      </p:to>
                                    </p:animClr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12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12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12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371600"/>
            <a:ext cx="8228013" cy="3975100"/>
          </a:xfrm>
          <a:ln/>
        </p:spPr>
        <p:txBody>
          <a:bodyPr lIns="92160" tIns="46080" rIns="92160" bIns="46080" anchor="t"/>
          <a:lstStyle/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Napoleon becomes involved with Switzerland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 smtClean="0"/>
              <a:t>May </a:t>
            </a:r>
            <a:r>
              <a:rPr lang="en-US" sz="2800" dirty="0"/>
              <a:t>1803 Britain declares war on France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French troops prepare to invade Britain, sold Louisiana to gain money (</a:t>
            </a:r>
            <a:r>
              <a:rPr lang="en-US" sz="2800" dirty="0" smtClean="0"/>
              <a:t>15 cents </a:t>
            </a:r>
            <a:r>
              <a:rPr lang="en-US" sz="2800" dirty="0"/>
              <a:t>an acre) 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 smtClean="0"/>
              <a:t>December 1804 </a:t>
            </a:r>
            <a:r>
              <a:rPr lang="en-US" sz="2800" dirty="0"/>
              <a:t>Senate declare him “First Consul of the Republic” became Napoleon I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In 1804 Napoleon loses Haiti in another revolution “damn sugar, damn coffee, damn colonies”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260350"/>
            <a:ext cx="7346950" cy="1000125"/>
          </a:xfrm>
          <a:ln/>
        </p:spPr>
        <p:txBody>
          <a:bodyPr tIns="0" anchor="ctr"/>
          <a:lstStyle/>
          <a:p>
            <a:pPr marL="0" indent="0" algn="ctr"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/>
              <a:t>Expanding Empire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463675"/>
            <a:ext cx="8228013" cy="4754563"/>
          </a:xfrm>
          <a:ln/>
        </p:spPr>
        <p:txBody>
          <a:bodyPr lIns="92160" tIns="46080" rIns="92160" bIns="46080" anchor="t"/>
          <a:lstStyle/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 smtClean="0"/>
              <a:t>1801 Alexander I becomes Tsar </a:t>
            </a:r>
            <a:r>
              <a:rPr lang="en-US" sz="2000" dirty="0"/>
              <a:t>of Russia </a:t>
            </a:r>
            <a:r>
              <a:rPr lang="en-US" sz="2000" dirty="0" smtClean="0"/>
              <a:t>and opposes Napoleon</a:t>
            </a:r>
            <a:endParaRPr lang="en-US" sz="2000" dirty="0"/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/>
              <a:t>July 1805  Russia, Austria, Britain form the Third Coalition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/>
              <a:t>At Ulm Napoleon defeats the Austrians 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/>
              <a:t>October 1805 The Battle of Trafalgar, one of the most decisive naval battles in history: The French loses combined French and Spanish fleet, this prevents an invasion of Britain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/>
              <a:t>October 1805 Napoleon defeats Austria at Austerlitz (favorite victory)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000" dirty="0"/>
              <a:t>1806 The Treaty of </a:t>
            </a:r>
            <a:r>
              <a:rPr lang="en-US" sz="2000" dirty="0" err="1"/>
              <a:t>Pressburg</a:t>
            </a:r>
            <a:r>
              <a:rPr lang="en-US" sz="2000" dirty="0"/>
              <a:t> with Austria gave Napoleon full sovereignty over </a:t>
            </a:r>
            <a:r>
              <a:rPr lang="en-US" sz="2000" dirty="0" smtClean="0"/>
              <a:t>Italy</a:t>
            </a:r>
            <a:endParaRPr lang="en-US" sz="20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260350"/>
            <a:ext cx="7346950" cy="1000125"/>
          </a:xfrm>
          <a:ln/>
        </p:spPr>
        <p:txBody>
          <a:bodyPr tIns="0" anchor="ctr"/>
          <a:lstStyle/>
          <a:p>
            <a:pPr marL="0" indent="0" algn="ctr"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/>
              <a:t>War of the 3</a:t>
            </a:r>
            <a:r>
              <a:rPr lang="en-US" sz="3400" baseline="33000"/>
              <a:t>rd</a:t>
            </a:r>
            <a:r>
              <a:rPr lang="en-US" sz="3400"/>
              <a:t> Coalition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09588"/>
            <a:ext cx="9083675" cy="580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of the 4</a:t>
            </a:r>
            <a:r>
              <a:rPr lang="en-US" baseline="30000" dirty="0" smtClean="0"/>
              <a:t>th</a:t>
            </a:r>
            <a:r>
              <a:rPr lang="en-US" dirty="0" smtClean="0"/>
              <a:t>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845425" cy="3973513"/>
          </a:xfrm>
        </p:spPr>
        <p:txBody>
          <a:bodyPr/>
          <a:lstStyle/>
          <a:p>
            <a:pPr marL="430213" indent="-323850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 smtClean="0"/>
              <a:t>1806 Napoleon forms the Confederation of the Rhine and dissolves the Holy Roman Empire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 smtClean="0"/>
              <a:t>1806 Prussia goes to war against France alone and is crushed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 smtClean="0"/>
              <a:t>Russia tries to come to Prussia’s aid but is then also crushed, lesson: don’t go it alone against Napoleon</a:t>
            </a:r>
            <a:endParaRPr lang="en-US" sz="2400" dirty="0" smtClean="0"/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 smtClean="0"/>
              <a:t>October of 1806 Napoleon occupies Berlin 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 smtClean="0"/>
              <a:t>Denmark-Norway declares war on Sweden and Britain after Britain attacks Denmark fearing their fleet would join Napoleon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 smtClean="0"/>
              <a:t>The Kingdom of Poland is created by Napoleon, then recruited 200,000 Poles into the Grande </a:t>
            </a:r>
            <a:r>
              <a:rPr lang="en-US" sz="2400" dirty="0" err="1" smtClean="0"/>
              <a:t>Armee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98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2400" y="0"/>
            <a:ext cx="914241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/>
          </p:nvPr>
        </p:nvSpPr>
        <p:spPr>
          <a:xfrm>
            <a:off x="457200" y="1654175"/>
            <a:ext cx="8228013" cy="3975100"/>
          </a:xfrm>
          <a:ln/>
        </p:spPr>
        <p:txBody>
          <a:bodyPr lIns="92160" tIns="46080" rIns="92160" bIns="46080" anchor="t"/>
          <a:lstStyle/>
          <a:p>
            <a:pPr marL="430213" indent="-323850" algn="l">
              <a:lnSpc>
                <a:spcPct val="100000"/>
              </a:lnSpc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900" dirty="0"/>
              <a:t>Napoleon saw Britain as a “nation of shopkeepers”</a:t>
            </a:r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900" dirty="0"/>
              <a:t>1806 Berlin Decree closed continental ports to British ships</a:t>
            </a:r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900" dirty="0"/>
              <a:t>1807 Milan Decree - ships not complying would be</a:t>
            </a:r>
            <a:br>
              <a:rPr lang="en-US" sz="2900" dirty="0"/>
            </a:br>
            <a:r>
              <a:rPr lang="en-US" sz="2900" dirty="0"/>
              <a:t>treated as hostile</a:t>
            </a:r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900" dirty="0"/>
              <a:t>President Jefferson - passes the Embargo Acts</a:t>
            </a:r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900" dirty="0" smtClean="0"/>
              <a:t>Needs Russia to cooperate</a:t>
            </a:r>
            <a:endParaRPr lang="en-US" sz="2900" dirty="0"/>
          </a:p>
          <a:p>
            <a:pPr marL="430213" indent="-323850" algn="l">
              <a:lnSpc>
                <a:spcPct val="100000"/>
              </a:lnSpc>
              <a:spcBef>
                <a:spcPts val="8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900" dirty="0"/>
              <a:t>Britain responds with the Orders In Council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1"/>
          </p:nvPr>
        </p:nvSpPr>
        <p:spPr>
          <a:xfrm>
            <a:off x="457200" y="260350"/>
            <a:ext cx="7346950" cy="1000125"/>
          </a:xfrm>
          <a:ln/>
        </p:spPr>
        <p:txBody>
          <a:bodyPr tIns="0" anchor="ctr"/>
          <a:lstStyle/>
          <a:p>
            <a:pPr marL="0" indent="0" algn="ctr"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/>
              <a:t>Continental System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346950" cy="100012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Treaty of Tislit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54174"/>
            <a:ext cx="8228013" cy="4441825"/>
          </a:xfrm>
          <a:ln/>
        </p:spPr>
        <p:txBody>
          <a:bodyPr/>
          <a:lstStyle/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- Russian army defeated at the Battle of </a:t>
            </a:r>
            <a:r>
              <a:rPr lang="en-US" dirty="0" err="1"/>
              <a:t>Friedland</a:t>
            </a:r>
            <a:r>
              <a:rPr lang="en-US" dirty="0"/>
              <a:t> in June 1807 Napoleon meets with Tsar Alexander I on a raft in </a:t>
            </a:r>
            <a:r>
              <a:rPr lang="en-US" dirty="0" err="1"/>
              <a:t>Tislit</a:t>
            </a:r>
            <a:endParaRPr lang="en-US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- The Treaty of </a:t>
            </a:r>
            <a:r>
              <a:rPr lang="en-US" dirty="0" err="1"/>
              <a:t>Tislet</a:t>
            </a:r>
            <a:r>
              <a:rPr lang="en-US" dirty="0"/>
              <a:t> gives Prussian territory to Westphalia and </a:t>
            </a:r>
            <a:r>
              <a:rPr lang="en-US" dirty="0" smtClean="0"/>
              <a:t>creates The </a:t>
            </a:r>
            <a:r>
              <a:rPr lang="en-US" dirty="0"/>
              <a:t>Grand Duchy of Warsaw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- The Tsar agrees to close ports to Britain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/>
              <a:t>- Through establishing satellite states and defeating his enemies Napoleon is now master of Europe...except Britain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346950" cy="1000125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0"/>
            <a:ext cx="8767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348538" cy="1001713"/>
          </a:xfrm>
          <a:ln/>
        </p:spPr>
        <p:txBody>
          <a:bodyPr tIns="21600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Young Napoleon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54175"/>
            <a:ext cx="8229600" cy="3976688"/>
          </a:xfrm>
          <a:ln/>
        </p:spPr>
        <p:txBody>
          <a:bodyPr/>
          <a:lstStyle/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/>
              <a:t>Was born in Corsica</a:t>
            </a:r>
          </a:p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/>
              <a:t>Went to a military school</a:t>
            </a:r>
          </a:p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/>
              <a:t>Was an excellent artilarist </a:t>
            </a:r>
          </a:p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/>
              <a:t>Favored the revolution and became a Jacobin in order to end privilege and gain promotion</a:t>
            </a:r>
          </a:p>
          <a:p>
            <a:pPr marL="430213" indent="-323850"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/>
              <a:t>In 1793 took Toulon from the British gaining fame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0"/>
            <a:ext cx="7951787" cy="68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8800" b="1">
                <a:solidFill>
                  <a:srgbClr val="000000"/>
                </a:solidFill>
              </a:rPr>
              <a:t>The Fall of Napoleon</a:t>
            </a:r>
          </a:p>
        </p:txBody>
      </p:sp>
    </p:spTree>
    <p:extLst>
      <p:ext uri="{BB962C8B-B14F-4D97-AF65-F5344CB8AC3E}">
        <p14:creationId xmlns:p14="http://schemas.microsoft.com/office/powerpoint/2010/main" val="59540915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6388"/>
            <a:ext cx="8229600" cy="1144587"/>
          </a:xfrm>
          <a:ln/>
        </p:spPr>
        <p:txBody>
          <a:bodyPr tIns="2142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Causes of the Fall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110037"/>
          </a:xfrm>
          <a:ln/>
        </p:spPr>
        <p:txBody>
          <a:bodyPr/>
          <a:lstStyle/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French rule of other nations generated resistance 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The continental system failed in destroying the British economy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Spain became a “bleeding ulcer”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A rise of German nationalism began 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Prussia and Austria reformed their military 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The Grand Army was destroyed</a:t>
            </a:r>
          </a:p>
        </p:txBody>
      </p:sp>
    </p:spTree>
    <p:extLst>
      <p:ext uri="{BB962C8B-B14F-4D97-AF65-F5344CB8AC3E}">
        <p14:creationId xmlns:p14="http://schemas.microsoft.com/office/powerpoint/2010/main" val="3340428057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6388"/>
            <a:ext cx="8229600" cy="1144587"/>
          </a:xfrm>
          <a:ln/>
        </p:spPr>
        <p:txBody>
          <a:bodyPr tIns="2142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Failure of the Continental System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95875"/>
          </a:xfrm>
          <a:ln/>
        </p:spPr>
        <p:txBody>
          <a:bodyPr tIns="15120"/>
          <a:lstStyle/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Smugglers made this difficult to enforce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Economic hardship on the continent made local leaders ignore the system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France lacked raw materials necessary to carry out the system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British Orders in Council forced all ships to purchase a license with Britain and the Milan Decrees did nothing to change this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By 1811 the system was in shambles 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In 1812 Britain went to war with America over the Orders in Council but it was too late to have an effect on the Napoleonic Wars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Tory governments in Britain were determined to defeat Napoleon at any cost</a:t>
            </a:r>
          </a:p>
        </p:txBody>
      </p:sp>
    </p:spTree>
    <p:extLst>
      <p:ext uri="{BB962C8B-B14F-4D97-AF65-F5344CB8AC3E}">
        <p14:creationId xmlns:p14="http://schemas.microsoft.com/office/powerpoint/2010/main" val="299394536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8800" b="1">
                <a:solidFill>
                  <a:srgbClr val="000000"/>
                </a:solidFill>
              </a:rPr>
              <a:t>Peninsular War</a:t>
            </a:r>
          </a:p>
        </p:txBody>
      </p:sp>
    </p:spTree>
    <p:extLst>
      <p:ext uri="{BB962C8B-B14F-4D97-AF65-F5344CB8AC3E}">
        <p14:creationId xmlns:p14="http://schemas.microsoft.com/office/powerpoint/2010/main" val="44385464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189038"/>
            <a:ext cx="8229600" cy="4978400"/>
          </a:xfrm>
          <a:ln/>
        </p:spPr>
        <p:txBody>
          <a:bodyPr lIns="92160" tIns="46080" rIns="92160" bIns="46080" anchor="t"/>
          <a:lstStyle/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1808 Napoleon forced the king of Spain to abdicate making his brother Joseph king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Napoleon also used Spanish conscripts in his wars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Both are resented by the Spanish and a civil uprising forces Joseph to flee 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Napoleon has to send and army to help Joseph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Napoleon found himself in a guerrilla war against Spain (supported by Britain)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Wellesley (Wellington) drove the French from Portugal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1813 Napoleon forced from Spain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“It was the Spanish ulcer that ruined me” 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306388"/>
            <a:ext cx="8229600" cy="1144587"/>
          </a:xfrm>
          <a:ln/>
        </p:spPr>
        <p:txBody>
          <a:bodyPr tIns="21420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400">
                <a:solidFill>
                  <a:srgbClr val="000080"/>
                </a:solidFill>
              </a:rPr>
              <a:t>Occupation of Spain</a:t>
            </a:r>
          </a:p>
        </p:txBody>
      </p:sp>
    </p:spTree>
    <p:extLst>
      <p:ext uri="{BB962C8B-B14F-4D97-AF65-F5344CB8AC3E}">
        <p14:creationId xmlns:p14="http://schemas.microsoft.com/office/powerpoint/2010/main" val="1205884199"/>
      </p:ext>
    </p:extLst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8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0"/>
            <a:ext cx="88693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6488495"/>
      </p:ext>
    </p:extLst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4963"/>
            <a:ext cx="8229600" cy="4110037"/>
          </a:xfrm>
          <a:ln/>
        </p:spPr>
        <p:txBody>
          <a:bodyPr lIns="92160" tIns="46080" rIns="92160" bIns="46080" anchor="t"/>
          <a:lstStyle/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Napoleon’s empire had three parts: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i) The core - France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ii) dependent satellite  kingdoms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iii) independent, but allied states 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1809 Austria rose against France but crushed at Battle of Wagram - Treaty of Schonbrunn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306388"/>
            <a:ext cx="8229600" cy="1144587"/>
          </a:xfrm>
          <a:ln/>
        </p:spPr>
        <p:txBody>
          <a:bodyPr tIns="21420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400">
                <a:solidFill>
                  <a:srgbClr val="000080"/>
                </a:solidFill>
              </a:rPr>
              <a:t>Napoleon's Empire</a:t>
            </a:r>
          </a:p>
        </p:txBody>
      </p:sp>
    </p:spTree>
    <p:extLst>
      <p:ext uri="{BB962C8B-B14F-4D97-AF65-F5344CB8AC3E}">
        <p14:creationId xmlns:p14="http://schemas.microsoft.com/office/powerpoint/2010/main" val="4070769300"/>
      </p:ext>
    </p:extLst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8800" b="1">
                <a:solidFill>
                  <a:srgbClr val="000000"/>
                </a:solidFill>
              </a:rPr>
              <a:t>Resentment </a:t>
            </a:r>
            <a:br>
              <a:rPr lang="en-US" sz="8800" b="1">
                <a:solidFill>
                  <a:srgbClr val="000000"/>
                </a:solidFill>
              </a:rPr>
            </a:br>
            <a:r>
              <a:rPr lang="en-US" sz="8800" b="1">
                <a:solidFill>
                  <a:srgbClr val="000000"/>
                </a:solidFill>
              </a:rPr>
              <a:t>of the Conquered</a:t>
            </a:r>
          </a:p>
        </p:txBody>
      </p:sp>
    </p:spTree>
    <p:extLst>
      <p:ext uri="{BB962C8B-B14F-4D97-AF65-F5344CB8AC3E}">
        <p14:creationId xmlns:p14="http://schemas.microsoft.com/office/powerpoint/2010/main" val="4244484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6388"/>
            <a:ext cx="8229600" cy="1144587"/>
          </a:xfrm>
          <a:ln/>
        </p:spPr>
        <p:txBody>
          <a:bodyPr tIns="2142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Reform and Nationalism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89038"/>
            <a:ext cx="8229600" cy="5438775"/>
          </a:xfrm>
          <a:ln/>
        </p:spPr>
        <p:txBody>
          <a:bodyPr tIns="15120"/>
          <a:lstStyle/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Germany and Italy gain a level of nationalism resisting French rule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This came mostly from a unified struggle against the French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This struggle came from resentment of resources and conscripts being used in French wars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French tactics were often brutal and repressive which created a greater feeling of nationalism and anger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In eliminating tiny German states to create the Confederation of the Rhine, Napoleon removed an obstacle to German unity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At the same time Prussia and Austria reformed their armies to look more like the French armies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/>
              <a:t>Prussia also reformed its society, eliminating serfs in order to gain loyalty</a:t>
            </a:r>
          </a:p>
        </p:txBody>
      </p:sp>
    </p:spTree>
    <p:extLst>
      <p:ext uri="{BB962C8B-B14F-4D97-AF65-F5344CB8AC3E}">
        <p14:creationId xmlns:p14="http://schemas.microsoft.com/office/powerpoint/2010/main" val="259700869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54175"/>
            <a:ext cx="8229600" cy="3976688"/>
          </a:xfrm>
          <a:ln/>
        </p:spPr>
        <p:txBody>
          <a:bodyPr lIns="92160" tIns="46080" rIns="92160" bIns="46080" anchor="t"/>
          <a:lstStyle/>
          <a:p>
            <a:pPr marL="430213" indent="-323850" algn="l">
              <a:lnSpc>
                <a:spcPct val="10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May 1799 Sieyes was elected a Director and started to plot against the government</a:t>
            </a:r>
          </a:p>
          <a:p>
            <a:pPr marL="430213" indent="-323850" algn="l">
              <a:lnSpc>
                <a:spcPct val="10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“confidence from below, power from above”</a:t>
            </a:r>
          </a:p>
          <a:p>
            <a:pPr marL="430213" indent="-323850" algn="l">
              <a:lnSpc>
                <a:spcPct val="10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In October Napoleon appeared on French soil</a:t>
            </a:r>
          </a:p>
          <a:p>
            <a:pPr marL="430213" indent="-323850" algn="l">
              <a:lnSpc>
                <a:spcPct val="10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By December the Consulate ran the country and Napoleon was in charge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260350"/>
            <a:ext cx="7348538" cy="1001713"/>
          </a:xfrm>
          <a:ln/>
        </p:spPr>
        <p:txBody>
          <a:bodyPr tIns="21600" anchor="ctr"/>
          <a:lstStyle/>
          <a:p>
            <a:pPr marL="0" indent="0" algn="ctr">
              <a:spcAft>
                <a:spcPct val="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/>
              <a:t>The Coup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" fill="hold" masterRel="sameClick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8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8800" b="1">
                <a:solidFill>
                  <a:srgbClr val="000000"/>
                </a:solidFill>
              </a:rPr>
              <a:t>The Invasion</a:t>
            </a:r>
          </a:p>
        </p:txBody>
      </p:sp>
    </p:spTree>
    <p:extLst>
      <p:ext uri="{BB962C8B-B14F-4D97-AF65-F5344CB8AC3E}">
        <p14:creationId xmlns:p14="http://schemas.microsoft.com/office/powerpoint/2010/main" val="391590258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06388"/>
            <a:ext cx="8229600" cy="1144587"/>
          </a:xfrm>
          <a:ln/>
        </p:spPr>
        <p:txBody>
          <a:bodyPr tIns="2142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Signs of Weakness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4963"/>
            <a:ext cx="8229600" cy="4110037"/>
          </a:xfrm>
          <a:ln/>
        </p:spPr>
        <p:txBody>
          <a:bodyPr/>
          <a:lstStyle/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Already the French were growing resentful of the wars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Deserters were becoming more common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There was more defiance among the monarchists who were angry at the treatment of the church </a:t>
            </a:r>
          </a:p>
          <a:p>
            <a:pPr marL="431800" indent="-323850"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/>
              <a:t>Talleyrand begins to negotiate with the Austrians about a restoration</a:t>
            </a:r>
          </a:p>
        </p:txBody>
      </p:sp>
    </p:spTree>
    <p:extLst>
      <p:ext uri="{BB962C8B-B14F-4D97-AF65-F5344CB8AC3E}">
        <p14:creationId xmlns:p14="http://schemas.microsoft.com/office/powerpoint/2010/main" val="99367445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/>
          </p:nvPr>
        </p:nvSpPr>
        <p:spPr>
          <a:xfrm>
            <a:off x="92075" y="1096963"/>
            <a:ext cx="8961438" cy="5070475"/>
          </a:xfrm>
          <a:ln/>
        </p:spPr>
        <p:txBody>
          <a:bodyPr lIns="92160" tIns="46080" rIns="92160" bIns="46080" anchor="t"/>
          <a:lstStyle/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But neither Russia nor France trusted the other, Napoleon marring a Hapsburg did not help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France had occupied Holland and not helped Russia fight the Ottomans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Napoleon blamed Russia for the failure of the Continental System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June 24 1812 the Grande Armee of 300,000 invades Russia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Most of the Army are conscripts, the best soldiers were in Spain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The Russians continue to retreat pulling the French further east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Battle of Borodino, France wins a costly victory, bloodiest battle of war, 68,000 dead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September 14 Napoleon occupies Moscow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Five weeks later he retreats to France, only about 30,000 men escaped one of the greatest military disasters in history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Prussia deserts France to join the Russians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306388"/>
            <a:ext cx="8229600" cy="1144587"/>
          </a:xfrm>
          <a:ln/>
        </p:spPr>
        <p:txBody>
          <a:bodyPr tIns="21420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400">
                <a:solidFill>
                  <a:srgbClr val="000080"/>
                </a:solidFill>
              </a:rPr>
              <a:t>Invasion of Russia</a:t>
            </a:r>
          </a:p>
        </p:txBody>
      </p:sp>
    </p:spTree>
    <p:extLst>
      <p:ext uri="{BB962C8B-B14F-4D97-AF65-F5344CB8AC3E}">
        <p14:creationId xmlns:p14="http://schemas.microsoft.com/office/powerpoint/2010/main" val="1605492483"/>
      </p:ext>
    </p:extLst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5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5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5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5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153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153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153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2" dur="500"/>
                                        <p:tgtEl>
                                          <p:spTgt spid="153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8800" b="1">
                <a:solidFill>
                  <a:srgbClr val="000000"/>
                </a:solidFill>
              </a:rPr>
              <a:t>The Grand Alliance</a:t>
            </a:r>
          </a:p>
        </p:txBody>
      </p:sp>
    </p:spTree>
    <p:extLst>
      <p:ext uri="{BB962C8B-B14F-4D97-AF65-F5344CB8AC3E}">
        <p14:creationId xmlns:p14="http://schemas.microsoft.com/office/powerpoint/2010/main" val="120488367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/>
          </p:nvPr>
        </p:nvSpPr>
        <p:spPr>
          <a:xfrm>
            <a:off x="92075" y="1193800"/>
            <a:ext cx="9051925" cy="5481638"/>
          </a:xfrm>
          <a:ln/>
        </p:spPr>
        <p:txBody>
          <a:bodyPr lIns="92160" tIns="46080" rIns="92160" bIns="46080" anchor="t"/>
          <a:lstStyle/>
          <a:p>
            <a:pPr marL="431800" indent="-323850" algn="l">
              <a:lnSpc>
                <a:spcPct val="10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Austria joins the Grand Alliance - subsidized with British money</a:t>
            </a:r>
          </a:p>
          <a:p>
            <a:pPr marL="431800" indent="-323850" algn="l">
              <a:lnSpc>
                <a:spcPct val="10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Napoleon would not negotiate, but France no longer wanted war</a:t>
            </a:r>
          </a:p>
          <a:p>
            <a:pPr marL="431800" indent="-323850" algn="l">
              <a:lnSpc>
                <a:spcPct val="10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Until now Napoleon has prevented the four great powers from joining</a:t>
            </a:r>
          </a:p>
          <a:p>
            <a:pPr marL="431800" indent="-323850" algn="l">
              <a:lnSpc>
                <a:spcPct val="10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In the Battle of Leipzig (Battle of the Nations) France is defeated</a:t>
            </a:r>
          </a:p>
          <a:p>
            <a:pPr marL="431800" indent="-323850" algn="l">
              <a:lnSpc>
                <a:spcPct val="10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Talks start about abdication</a:t>
            </a:r>
          </a:p>
          <a:p>
            <a:pPr marL="431800" indent="-323850" algn="l">
              <a:lnSpc>
                <a:spcPct val="10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Allies could not all agree on terms</a:t>
            </a:r>
          </a:p>
          <a:p>
            <a:pPr marL="431800" indent="-323850" algn="l">
              <a:lnSpc>
                <a:spcPct val="10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Problem was: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a) future of Napoleon</a:t>
            </a:r>
            <a:br>
              <a:rPr lang="en-US" sz="2400">
                <a:solidFill>
                  <a:srgbClr val="000000"/>
                </a:solidFill>
              </a:rPr>
            </a:br>
            <a:r>
              <a:rPr lang="en-US" sz="2400">
                <a:solidFill>
                  <a:srgbClr val="000000"/>
                </a:solidFill>
              </a:rPr>
              <a:t>b) borders of France</a:t>
            </a:r>
          </a:p>
          <a:p>
            <a:pPr marL="431800" indent="-323850" algn="l">
              <a:lnSpc>
                <a:spcPct val="10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>
                <a:solidFill>
                  <a:srgbClr val="000000"/>
                </a:solidFill>
              </a:rPr>
              <a:t>Napoleon abdicated and attempts suicide (fails)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-47625"/>
            <a:ext cx="8229600" cy="1144588"/>
          </a:xfrm>
          <a:ln/>
        </p:spPr>
        <p:txBody>
          <a:bodyPr tIns="21420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400">
                <a:solidFill>
                  <a:srgbClr val="000080"/>
                </a:solidFill>
              </a:rPr>
              <a:t>The Alliance Joins</a:t>
            </a:r>
          </a:p>
        </p:txBody>
      </p:sp>
    </p:spTree>
    <p:extLst>
      <p:ext uri="{BB962C8B-B14F-4D97-AF65-F5344CB8AC3E}">
        <p14:creationId xmlns:p14="http://schemas.microsoft.com/office/powerpoint/2010/main" val="2781787483"/>
      </p:ext>
    </p:extLst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74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174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174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006475"/>
            <a:ext cx="8229600" cy="4110038"/>
          </a:xfrm>
          <a:ln/>
        </p:spPr>
        <p:txBody>
          <a:bodyPr lIns="92160" tIns="46080" rIns="92160" bIns="46080" anchor="t"/>
          <a:lstStyle/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Nov. 1813 Frankfort Proposals were drawn up by Prussia, Russia, Austria, and agreed to by Britain: a)France would return to her natural borders; b) Napoleon would still be emperor; c) Prussia would be compensated 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Napoleon wanted better terms - so allies refused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March 9, 1814 Treaty of Chaumont created the Quadruple Alliance to last for 20 years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Napoleon offered the Island of Elba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Napoleon was allowed to keep his title and a pension of 2m. francs a year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The allies wanted to restore the Bourbon monarchy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306388"/>
            <a:ext cx="8229600" cy="700087"/>
          </a:xfrm>
          <a:ln/>
        </p:spPr>
        <p:txBody>
          <a:bodyPr tIns="25200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000">
                <a:solidFill>
                  <a:srgbClr val="000080"/>
                </a:solidFill>
              </a:rPr>
              <a:t>Exile</a:t>
            </a:r>
          </a:p>
        </p:txBody>
      </p:sp>
    </p:spTree>
    <p:extLst>
      <p:ext uri="{BB962C8B-B14F-4D97-AF65-F5344CB8AC3E}">
        <p14:creationId xmlns:p14="http://schemas.microsoft.com/office/powerpoint/2010/main" val="3328083122"/>
      </p:ext>
    </p:extLst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5405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84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84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84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84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2514600"/>
            <a:ext cx="7772400" cy="11430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8800" b="1">
                <a:solidFill>
                  <a:srgbClr val="000000"/>
                </a:solidFill>
              </a:rPr>
              <a:t>The Hundred Days</a:t>
            </a:r>
          </a:p>
        </p:txBody>
      </p:sp>
    </p:spTree>
    <p:extLst>
      <p:ext uri="{BB962C8B-B14F-4D97-AF65-F5344CB8AC3E}">
        <p14:creationId xmlns:p14="http://schemas.microsoft.com/office/powerpoint/2010/main" val="372725667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/>
          </p:nvPr>
        </p:nvSpPr>
        <p:spPr>
          <a:xfrm>
            <a:off x="150813" y="1219200"/>
            <a:ext cx="8991600" cy="4114800"/>
          </a:xfrm>
          <a:ln/>
        </p:spPr>
        <p:txBody>
          <a:bodyPr lIns="92160" tIns="46080" rIns="92160" bIns="46080" anchor="t"/>
          <a:lstStyle/>
          <a:p>
            <a:pPr marL="342900" indent="-341313" algn="l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900" b="1">
              <a:solidFill>
                <a:srgbClr val="000000"/>
              </a:solidFill>
            </a:endParaRPr>
          </a:p>
          <a:p>
            <a:pPr marL="431800" indent="-323850" algn="l">
              <a:lnSpc>
                <a:spcPct val="100000"/>
              </a:lnSpc>
              <a:spcBef>
                <a:spcPts val="8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900">
                <a:solidFill>
                  <a:srgbClr val="000000"/>
                </a:solidFill>
              </a:rPr>
              <a:t>May 3 Napoleon abdicated, Louis XVIII became king of a constitutional monarchy</a:t>
            </a:r>
          </a:p>
          <a:p>
            <a:pPr marL="431800" indent="-323850" algn="l">
              <a:lnSpc>
                <a:spcPct val="100000"/>
              </a:lnSpc>
              <a:spcBef>
                <a:spcPts val="8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900">
                <a:solidFill>
                  <a:srgbClr val="000000"/>
                </a:solidFill>
              </a:rPr>
              <a:t>May 30 “first’ Peace of Paris signed with plans for Congress in Vienna in September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38200" y="762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38200" y="381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76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>
                <a:solidFill>
                  <a:srgbClr val="000000"/>
                </a:solidFill>
              </a:rPr>
              <a:t>Abdication</a:t>
            </a:r>
          </a:p>
        </p:txBody>
      </p:sp>
    </p:spTree>
    <p:extLst>
      <p:ext uri="{BB962C8B-B14F-4D97-AF65-F5344CB8AC3E}">
        <p14:creationId xmlns:p14="http://schemas.microsoft.com/office/powerpoint/2010/main" val="257066720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u="sng">
                <a:solidFill>
                  <a:srgbClr val="000000"/>
                </a:solidFill>
              </a:rPr>
              <a:t>Congress of Vienna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638" y="914400"/>
            <a:ext cx="8839200" cy="4114800"/>
          </a:xfrm>
          <a:ln/>
        </p:spPr>
        <p:txBody>
          <a:bodyPr lIns="92160" tIns="46080" rIns="92160" bIns="46080"/>
          <a:lstStyle/>
          <a:p>
            <a:pPr marL="431800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/>
              <a:t>Goals:</a:t>
            </a:r>
          </a:p>
          <a:p>
            <a:pPr marL="431800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/>
              <a:t>a) Not punish France: but make sure she could not wage war again</a:t>
            </a:r>
            <a:br>
              <a:rPr lang="en-US" sz="2800"/>
            </a:br>
            <a:r>
              <a:rPr lang="en-US" sz="2800"/>
              <a:t>b) Restore the balance of power </a:t>
            </a:r>
            <a:br>
              <a:rPr lang="en-US" sz="2800"/>
            </a:br>
            <a:r>
              <a:rPr lang="en-US" sz="2800"/>
              <a:t>c) Compensation: States should be compensated for the loss of land or people</a:t>
            </a:r>
            <a:br>
              <a:rPr lang="en-US" sz="2800"/>
            </a:br>
            <a:r>
              <a:rPr lang="en-US" sz="2800"/>
              <a:t>d) Legitimacy: Restore the monarchs that ruled prior to Napoleon, if possible</a:t>
            </a:r>
            <a:br>
              <a:rPr lang="en-US" sz="2800"/>
            </a:br>
            <a:r>
              <a:rPr lang="en-US" sz="2800"/>
              <a:t>e) Victors should be rewarded</a:t>
            </a:r>
          </a:p>
          <a:p>
            <a:pPr marL="431800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/>
              <a:t>Prince Karl von Metternich of Austria was in charge</a:t>
            </a:r>
            <a:br>
              <a:rPr lang="en-US" sz="2800"/>
            </a:br>
            <a:r>
              <a:rPr lang="en-US" sz="2800"/>
              <a:t>he believed in conservatism not liberalism</a:t>
            </a:r>
          </a:p>
          <a:p>
            <a:pPr marL="431800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800"/>
              <a:t>A system will be put in place to prevent further revolutions (fire dept)</a:t>
            </a:r>
          </a:p>
        </p:txBody>
      </p:sp>
    </p:spTree>
    <p:extLst>
      <p:ext uri="{BB962C8B-B14F-4D97-AF65-F5344CB8AC3E}">
        <p14:creationId xmlns:p14="http://schemas.microsoft.com/office/powerpoint/2010/main" val="944281542"/>
      </p:ext>
    </p:extLst>
  </p:cSld>
  <p:clrMapOvr>
    <a:masterClrMapping/>
  </p:clrMapOvr>
  <p:transition spd="slow"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4963"/>
            <a:ext cx="8229600" cy="4110037"/>
          </a:xfrm>
          <a:ln/>
        </p:spPr>
        <p:txBody>
          <a:bodyPr lIns="92160" tIns="46080" rIns="92160" bIns="46080" anchor="t"/>
          <a:lstStyle/>
          <a:p>
            <a:pPr marL="431800" indent="-323850" algn="l">
              <a:lnSpc>
                <a:spcPct val="100000"/>
              </a:lnSpc>
              <a:spcBef>
                <a:spcPts val="8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900">
                <a:solidFill>
                  <a:srgbClr val="000000"/>
                </a:solidFill>
              </a:rPr>
              <a:t>Quadruple Alliance: Britain, Austria, Prussia, Russia agreed to meet to review the situation</a:t>
            </a:r>
          </a:p>
          <a:p>
            <a:pPr marL="431800" indent="-323850" algn="l">
              <a:lnSpc>
                <a:spcPct val="100000"/>
              </a:lnSpc>
              <a:spcBef>
                <a:spcPts val="8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900">
                <a:solidFill>
                  <a:srgbClr val="000000"/>
                </a:solidFill>
              </a:rPr>
              <a:t>March 1, 1815 Napoleon escapes Elba and reenters France beginning The Hundred Days</a:t>
            </a:r>
          </a:p>
          <a:p>
            <a:pPr marL="431800" indent="-323850" algn="l">
              <a:lnSpc>
                <a:spcPct val="100000"/>
              </a:lnSpc>
              <a:spcBef>
                <a:spcPts val="8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900">
                <a:solidFill>
                  <a:srgbClr val="000000"/>
                </a:solidFill>
              </a:rPr>
              <a:t>He did not have overwhelming support, but still many in the army followed him</a:t>
            </a:r>
          </a:p>
          <a:p>
            <a:pPr marL="431800" indent="-323850" algn="l">
              <a:lnSpc>
                <a:spcPct val="100000"/>
              </a:lnSpc>
              <a:spcBef>
                <a:spcPts val="8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900">
                <a:solidFill>
                  <a:srgbClr val="000000"/>
                </a:solidFill>
              </a:rPr>
              <a:t>Napoleon invaded Belgium</a:t>
            </a:r>
          </a:p>
          <a:p>
            <a:pPr marL="431800" indent="-323850" algn="l">
              <a:lnSpc>
                <a:spcPct val="100000"/>
              </a:lnSpc>
              <a:spcBef>
                <a:spcPts val="8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900">
                <a:solidFill>
                  <a:srgbClr val="000000"/>
                </a:solidFill>
              </a:rPr>
              <a:t>At Waterloo he met the Duke of Wellington and was defeated for the last time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306388"/>
            <a:ext cx="8229600" cy="1144587"/>
          </a:xfrm>
          <a:ln/>
        </p:spPr>
        <p:txBody>
          <a:bodyPr tIns="30240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800"/>
              <a:t>Waterloo</a:t>
            </a:r>
          </a:p>
        </p:txBody>
      </p:sp>
    </p:spTree>
    <p:extLst>
      <p:ext uri="{BB962C8B-B14F-4D97-AF65-F5344CB8AC3E}">
        <p14:creationId xmlns:p14="http://schemas.microsoft.com/office/powerpoint/2010/main" val="355414948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2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697163"/>
            <a:ext cx="7772400" cy="11430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6600" b="1"/>
              <a:t>The Consulate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04963"/>
            <a:ext cx="8229600" cy="4110037"/>
          </a:xfrm>
          <a:ln/>
        </p:spPr>
        <p:txBody>
          <a:bodyPr lIns="92160" tIns="46080" rIns="92160" bIns="46080" anchor="t"/>
          <a:lstStyle/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The “Second” Treaty of Paris - much harsher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a) borders would the same as 1790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b) indemnity of 700 million francs to be paid by France (sets an important precedent)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c) 150,000 troops occupy France for 3 to 5 years</a:t>
            </a:r>
            <a:br>
              <a:rPr lang="en-US" sz="2800">
                <a:solidFill>
                  <a:srgbClr val="000000"/>
                </a:solidFill>
              </a:rPr>
            </a:br>
            <a:r>
              <a:rPr lang="en-US" sz="2800">
                <a:solidFill>
                  <a:srgbClr val="000000"/>
                </a:solidFill>
              </a:rPr>
              <a:t>d) renewed the Quadruple Alliance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Napoleon is exiled to St. Helena 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Russia persuaded Austria and Prussia to form the Holy Alliance to rule under Christian principles</a:t>
            </a:r>
          </a:p>
          <a:p>
            <a:pPr marL="431800" indent="-323850" algn="l">
              <a:lnSpc>
                <a:spcPct val="90000"/>
              </a:lnSpc>
              <a:spcBef>
                <a:spcPts val="700"/>
              </a:spcBef>
              <a:buClr>
                <a:srgbClr val="000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>
                <a:solidFill>
                  <a:srgbClr val="000000"/>
                </a:solidFill>
              </a:rPr>
              <a:t>Quadruple Alliance later admitted France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306388"/>
            <a:ext cx="8229600" cy="1144587"/>
          </a:xfrm>
          <a:ln/>
        </p:spPr>
        <p:txBody>
          <a:bodyPr tIns="21420" anchor="ctr"/>
          <a:lstStyle/>
          <a:p>
            <a:pPr marL="0" indent="0" algn="ctr"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400"/>
              <a:t>End of the Napoleonic Wars</a:t>
            </a:r>
          </a:p>
        </p:txBody>
      </p:sp>
    </p:spTree>
    <p:extLst>
      <p:ext uri="{BB962C8B-B14F-4D97-AF65-F5344CB8AC3E}">
        <p14:creationId xmlns:p14="http://schemas.microsoft.com/office/powerpoint/2010/main" val="30886568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72400" cy="1143000"/>
          </a:xfrm>
          <a:ln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b="1" u="sng"/>
              <a:t>The Concordat of 1801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590675"/>
            <a:ext cx="8472488" cy="4114800"/>
          </a:xfrm>
          <a:ln/>
        </p:spPr>
        <p:txBody>
          <a:bodyPr lIns="92160" tIns="46080" rIns="92160" bIns="46080"/>
          <a:lstStyle/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Pope recognized the sale of church land and the governments. right to appoint bishops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Pope gained an acknowledgment of Catholicism as the main religion of France - but not state religion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Church was allowed to hold services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State pays salaries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1802 Organic Acts stated the state was supreme over the Church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Napoleon wanted to separate the Church from the Monarchists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May have been the height of Napoleon’s career</a:t>
            </a:r>
          </a:p>
          <a:p>
            <a:pPr marL="430213" indent="-323850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 smtClean="0"/>
              <a:t>Protestants </a:t>
            </a:r>
            <a:r>
              <a:rPr lang="en-US" sz="2400" dirty="0"/>
              <a:t>and Jews had freedom of religion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54175"/>
            <a:ext cx="8228013" cy="3975100"/>
          </a:xfrm>
          <a:ln/>
        </p:spPr>
        <p:txBody>
          <a:bodyPr lIns="92160" tIns="46080" rIns="92160" bIns="46080" anchor="t"/>
          <a:lstStyle/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Civil Code of 1804 reasserted two principles of the Revolution:</a:t>
            </a:r>
            <a:br>
              <a:rPr lang="en-US" sz="2800" dirty="0"/>
            </a:br>
            <a:r>
              <a:rPr lang="en-US" sz="2800" dirty="0"/>
              <a:t>a) equality for all male citizens</a:t>
            </a:r>
            <a:br>
              <a:rPr lang="en-US" sz="2800" dirty="0"/>
            </a:br>
            <a:r>
              <a:rPr lang="en-US" sz="2800" dirty="0"/>
              <a:t>b) absolute security for wealth and property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Very rationalistic:</a:t>
            </a:r>
            <a:br>
              <a:rPr lang="en-US" sz="2800" dirty="0"/>
            </a:br>
            <a:r>
              <a:rPr lang="en-US" sz="2800" dirty="0"/>
              <a:t>strengthened laws on property, religious toleration, equality before the law for all- except women, strengthened the rights of employers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 smtClean="0"/>
              <a:t>1807 </a:t>
            </a:r>
            <a:r>
              <a:rPr lang="en-US" sz="2800" dirty="0"/>
              <a:t>the Civil Codes became the Napoleonic Codes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260350"/>
            <a:ext cx="7346950" cy="1000125"/>
          </a:xfrm>
          <a:ln/>
        </p:spPr>
        <p:txBody>
          <a:bodyPr tIns="0" anchor="ctr"/>
          <a:lstStyle/>
          <a:p>
            <a:pPr marL="0" indent="0" algn="ctr"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/>
              <a:t>Napoleonic Code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" fill="hold" masterRel="sameClick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5405D"/>
                                      </p:to>
                                    </p:animClr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9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9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/>
          </p:nvPr>
        </p:nvSpPr>
        <p:spPr>
          <a:xfrm>
            <a:off x="457200" y="1654175"/>
            <a:ext cx="8229600" cy="3976688"/>
          </a:xfrm>
          <a:ln/>
        </p:spPr>
        <p:txBody>
          <a:bodyPr lIns="92160" tIns="46080" rIns="92160" bIns="46080" anchor="t"/>
          <a:lstStyle/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1800 Bank of France created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1801 government discusses Civil Codes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1802 educational reform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1802 issues amnesty to émigrés</a:t>
            </a:r>
            <a:br>
              <a:rPr lang="en-US" sz="2800" dirty="0"/>
            </a:br>
            <a:r>
              <a:rPr lang="en-US" sz="2800" dirty="0" smtClean="0"/>
              <a:t>	a</a:t>
            </a:r>
            <a:r>
              <a:rPr lang="en-US" sz="2800" dirty="0"/>
              <a:t>) swear an oath of loyalty</a:t>
            </a:r>
            <a:br>
              <a:rPr lang="en-US" sz="2800" dirty="0"/>
            </a:br>
            <a:r>
              <a:rPr lang="en-US" sz="2800" dirty="0" smtClean="0"/>
              <a:t>	b</a:t>
            </a:r>
            <a:r>
              <a:rPr lang="en-US" sz="2800" dirty="0"/>
              <a:t>) had no claim on lost property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Old Regime was dead and most were very happy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800" dirty="0"/>
              <a:t>Consulate suggested Napoleon be made consul for </a:t>
            </a:r>
            <a:r>
              <a:rPr lang="en-US" sz="2800" dirty="0" smtClean="0"/>
              <a:t>life.</a:t>
            </a:r>
            <a:endParaRPr lang="en-US" sz="2800" b="1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260350"/>
            <a:ext cx="7348538" cy="1001713"/>
          </a:xfrm>
          <a:ln/>
        </p:spPr>
        <p:txBody>
          <a:bodyPr tIns="21600" anchor="ctr"/>
          <a:lstStyle/>
          <a:p>
            <a:pPr marL="0" indent="0" algn="ctr">
              <a:spcAft>
                <a:spcPct val="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/>
              <a:t>National Reforms</a:t>
            </a:r>
          </a:p>
        </p:txBody>
      </p:sp>
    </p:spTree>
  </p:cSld>
  <p:clrMapOvr>
    <a:masterClrMapping/>
  </p:clrMapOvr>
  <p:transition>
    <p:cover dir="u"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6" dur="1" fill="hold" masterRel="sameClick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5405D"/>
                                      </p:to>
                                    </p:animClr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2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2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22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122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22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Napoleonic Wars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00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549275" y="1509713"/>
            <a:ext cx="8229600" cy="4983162"/>
          </a:xfrm>
          <a:ln/>
        </p:spPr>
        <p:txBody>
          <a:bodyPr lIns="92160" tIns="46080" rIns="92160" bIns="46080" anchor="t"/>
          <a:lstStyle/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In March 1795 France signed a treaty with Prussia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In June Spain dropped out of the coalition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Napoleon had sweeping success in Italy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In April 1796 defeated the Austrians </a:t>
            </a:r>
            <a:endParaRPr lang="en-US" sz="2400" dirty="0" smtClean="0"/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 smtClean="0"/>
              <a:t>The </a:t>
            </a:r>
            <a:r>
              <a:rPr lang="en-US" sz="2400" dirty="0"/>
              <a:t>British had problems: social unrest, rebellion in Ireland, cost of the war, naval mutinies and started talks with the French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The French demanded more concessions and the talks stopped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October 1797 the Hapsburgs signed the Treaty of Campo </a:t>
            </a:r>
            <a:r>
              <a:rPr lang="en-US" sz="2400" dirty="0" err="1"/>
              <a:t>Formio</a:t>
            </a:r>
            <a:r>
              <a:rPr lang="en-US" sz="2400" dirty="0"/>
              <a:t>, which left only Britain at war</a:t>
            </a:r>
          </a:p>
          <a:p>
            <a:pPr marL="430213" indent="-323850" algn="l">
              <a:lnSpc>
                <a:spcPct val="90000"/>
              </a:lnSpc>
              <a:spcBef>
                <a:spcPts val="700"/>
              </a:spcBef>
              <a:buSzPct val="45000"/>
              <a:buFont typeface="Wingdings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sz="2400" dirty="0"/>
              <a:t>November 1797 Napoleon returned to Paris a hero, and planned to invade Britain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457200" y="260350"/>
            <a:ext cx="7348538" cy="1001713"/>
          </a:xfrm>
          <a:ln/>
        </p:spPr>
        <p:txBody>
          <a:bodyPr tIns="21600" anchor="ctr"/>
          <a:lstStyle/>
          <a:p>
            <a:pPr marL="0" indent="0" algn="ctr">
              <a:spcAft>
                <a:spcPct val="0"/>
              </a:spcAft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400"/>
              <a:t>End Of the War of the First Coalition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6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Droid Sans Fallback"/>
        <a:cs typeface="Droid Sans Fallback"/>
      </a:majorFont>
      <a:minorFont>
        <a:latin typeface="Times New Roman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Microsoft YaHei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23116</TotalTime>
  <Words>1635</Words>
  <Application>Microsoft Office PowerPoint</Application>
  <PresentationFormat>On-screen Show (4:3)</PresentationFormat>
  <Paragraphs>232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Times New Roman</vt:lpstr>
      <vt:lpstr>Microsoft YaHei</vt:lpstr>
      <vt:lpstr>Droid Sans Fallback</vt:lpstr>
      <vt:lpstr>Arial</vt:lpstr>
      <vt:lpstr>Segoe UI</vt:lpstr>
      <vt:lpstr>Wingdings</vt:lpstr>
      <vt:lpstr>Office Theme</vt:lpstr>
      <vt:lpstr>1_Office Theme</vt:lpstr>
      <vt:lpstr> The Rise of Napoleon</vt:lpstr>
      <vt:lpstr>Young Napoleon</vt:lpstr>
      <vt:lpstr>The Coup</vt:lpstr>
      <vt:lpstr>The Consulate</vt:lpstr>
      <vt:lpstr>The Concordat of 1801</vt:lpstr>
      <vt:lpstr>Napoleonic Code</vt:lpstr>
      <vt:lpstr>National Reforms</vt:lpstr>
      <vt:lpstr>The Napoleonic Wars</vt:lpstr>
      <vt:lpstr>End Of the War of the First Coalition</vt:lpstr>
      <vt:lpstr>Invasion of Egypt</vt:lpstr>
      <vt:lpstr>PowerPoint Presentation</vt:lpstr>
      <vt:lpstr>War of the 2nd Coalition</vt:lpstr>
      <vt:lpstr>Expanding Empire</vt:lpstr>
      <vt:lpstr>War of the 3rd Coalition</vt:lpstr>
      <vt:lpstr>PowerPoint Presentation</vt:lpstr>
      <vt:lpstr>War of the 4th Coalition</vt:lpstr>
      <vt:lpstr>Continental System</vt:lpstr>
      <vt:lpstr>Treaty of Tislit</vt:lpstr>
      <vt:lpstr>PowerPoint Presentation</vt:lpstr>
      <vt:lpstr>PowerPoint Presentation</vt:lpstr>
      <vt:lpstr>The Fall of Napoleon</vt:lpstr>
      <vt:lpstr>Causes of the Fall</vt:lpstr>
      <vt:lpstr>Failure of the Continental System</vt:lpstr>
      <vt:lpstr>Peninsular War</vt:lpstr>
      <vt:lpstr>Occupation of Spain</vt:lpstr>
      <vt:lpstr>PowerPoint Presentation</vt:lpstr>
      <vt:lpstr>Napoleon's Empire</vt:lpstr>
      <vt:lpstr>Resentment  of the Conquered</vt:lpstr>
      <vt:lpstr>Reform and Nationalism</vt:lpstr>
      <vt:lpstr>The Invasion</vt:lpstr>
      <vt:lpstr>Signs of Weakness</vt:lpstr>
      <vt:lpstr>Invasion of Russia</vt:lpstr>
      <vt:lpstr>The Grand Alliance</vt:lpstr>
      <vt:lpstr>The Alliance Joins</vt:lpstr>
      <vt:lpstr>Exile</vt:lpstr>
      <vt:lpstr>The Hundred Days</vt:lpstr>
      <vt:lpstr>PowerPoint Presentation</vt:lpstr>
      <vt:lpstr>Congress of Vienna</vt:lpstr>
      <vt:lpstr>Waterloo</vt:lpstr>
      <vt:lpstr>End of the Napoleonic Wars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French Revolution</dc:title>
  <dc:subject>Revolutions</dc:subject>
  <dc:creator>Dr. Sanderson</dc:creator>
  <cp:lastModifiedBy>Kenneth Groh</cp:lastModifiedBy>
  <cp:revision>108</cp:revision>
  <cp:lastPrinted>1998-11-14T07:07:58Z</cp:lastPrinted>
  <dcterms:created xsi:type="dcterms:W3CDTF">1997-01-21T10:32:40Z</dcterms:created>
  <dcterms:modified xsi:type="dcterms:W3CDTF">2017-11-14T18:44:32Z</dcterms:modified>
</cp:coreProperties>
</file>