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94" r:id="rId21"/>
    <p:sldId id="276" r:id="rId22"/>
    <p:sldId id="29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0281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0281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-1588"/>
            <a:ext cx="29622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0" tIns="0" rIns="1908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i="1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-1588"/>
            <a:ext cx="29622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0" tIns="0" rIns="1908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i="1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575675"/>
            <a:ext cx="29622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0" tIns="0" rIns="1908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i="1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575675"/>
            <a:ext cx="29622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80" tIns="0" rIns="1908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i="1">
                <a:solidFill>
                  <a:srgbClr val="000000"/>
                </a:solidFill>
              </a:defRPr>
            </a:lvl1pPr>
          </a:lstStyle>
          <a:p>
            <a:fld id="{5C13A50B-6579-4757-9714-6D30A2F25D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287838"/>
            <a:ext cx="5019675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60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82625"/>
            <a:ext cx="4492625" cy="33639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68539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138306-E96E-461C-94FB-50BADD7AFB93}" type="slidenum">
              <a:rPr lang="en-US"/>
              <a:pPr/>
              <a:t>1</a:t>
            </a:fld>
            <a:endParaRPr 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010C86-004C-4BE9-A7A5-C253596D9E3D}" type="slidenum">
              <a:rPr lang="en-US"/>
              <a:pPr/>
              <a:t>10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C36435-DE0C-4310-8FBA-D2EB8FEEC00C}" type="slidenum">
              <a:rPr lang="en-US"/>
              <a:pPr/>
              <a:t>11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598EAF-8298-4382-9199-992EA78D14AC}" type="slidenum">
              <a:rPr lang="en-US"/>
              <a:pPr/>
              <a:t>12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6E36D3-FBAD-40D4-A1F2-B8BF75E938A9}" type="slidenum">
              <a:rPr lang="en-US"/>
              <a:pPr/>
              <a:t>13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8A9A28-603E-4F0C-95B1-9080530A7047}" type="slidenum">
              <a:rPr lang="en-US"/>
              <a:pPr/>
              <a:t>14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CEAF21-529D-42C3-A885-CC896203C4FC}" type="slidenum">
              <a:rPr lang="en-US"/>
              <a:pPr/>
              <a:t>15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D29586-5C11-4482-B611-C4E4B010E98A}" type="slidenum">
              <a:rPr lang="en-US"/>
              <a:pPr/>
              <a:t>16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D8D6F0-902B-4635-9051-C7299328E7C9}" type="slidenum">
              <a:rPr lang="en-US"/>
              <a:pPr/>
              <a:t>17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12AF11-B897-4CFA-8F0B-9BAC6991A7DE}" type="slidenum">
              <a:rPr lang="en-US"/>
              <a:pPr/>
              <a:t>18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29C79C-6285-4E9D-9446-8978F2D0F974}" type="slidenum">
              <a:rPr lang="en-US"/>
              <a:pPr/>
              <a:t>19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86AAA3-956A-48CE-BB4A-1FF3CC420E2F}" type="slidenum">
              <a:rPr lang="en-US"/>
              <a:pPr/>
              <a:t>2</a:t>
            </a:fld>
            <a:endParaRPr lang="en-US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82625"/>
            <a:ext cx="4487863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287838"/>
            <a:ext cx="5021263" cy="4054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DBCEA6-CC6B-4656-90F2-FD90AF3FF80C}" type="slidenum">
              <a:rPr lang="en-US"/>
              <a:pPr/>
              <a:t>21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3FDF82-A076-41B9-8BC3-F45749A7AAA2}" type="slidenum">
              <a:rPr lang="en-US"/>
              <a:pPr/>
              <a:t>23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56CD84-D2AD-4EAE-A3ED-3CBDB26D1916}" type="slidenum">
              <a:rPr lang="en-US"/>
              <a:pPr/>
              <a:t>24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0A2982-4278-4867-B71B-A2E6C51F05E9}" type="slidenum">
              <a:rPr lang="en-US"/>
              <a:pPr/>
              <a:t>25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2414D0-0534-434D-8583-7AD8D312AD75}" type="slidenum">
              <a:rPr lang="en-US"/>
              <a:pPr/>
              <a:t>26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F4884D-0F37-4DB6-A0C1-BC2CD8FC7F35}" type="slidenum">
              <a:rPr lang="en-US"/>
              <a:pPr/>
              <a:t>27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B7D61A-B5B7-4FB0-9BDD-5F67E12A1828}" type="slidenum">
              <a:rPr lang="en-US"/>
              <a:pPr/>
              <a:t>28</a:t>
            </a:fld>
            <a:endParaRPr 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83B8B9-ECE8-4799-B495-667A94BEBB4F}" type="slidenum">
              <a:rPr lang="en-US"/>
              <a:pPr/>
              <a:t>29</a:t>
            </a:fld>
            <a:endParaRPr 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227546-49DC-455B-BE9F-121C74AE6B16}" type="slidenum">
              <a:rPr lang="en-US"/>
              <a:pPr/>
              <a:t>30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FBBC9A-15A9-479F-9880-09CCFF48286A}" type="slidenum">
              <a:rPr lang="en-US"/>
              <a:pPr/>
              <a:t>31</a:t>
            </a:fld>
            <a:endParaRPr 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231D73-A91D-4F2C-9CEF-E2EE27703DF7}" type="slidenum">
              <a:rPr lang="en-US"/>
              <a:pPr/>
              <a:t>3</a:t>
            </a:fld>
            <a:endParaRPr lang="en-US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82625"/>
            <a:ext cx="4487863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287838"/>
            <a:ext cx="5021263" cy="4054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DC6624-A0DC-42FF-91C7-78AD10A6A44B}" type="slidenum">
              <a:rPr lang="en-US"/>
              <a:pPr/>
              <a:t>32</a:t>
            </a:fld>
            <a:endParaRPr 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AC05A3-1DE8-4E31-B23D-837ACFE1E525}" type="slidenum">
              <a:rPr lang="en-US"/>
              <a:pPr/>
              <a:t>33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75D75C-0B4D-452E-92FA-B0D7E6D3D963}" type="slidenum">
              <a:rPr lang="en-US"/>
              <a:pPr/>
              <a:t>34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9006A0-D670-4E45-A0AE-162171416B2B}" type="slidenum">
              <a:rPr lang="en-US"/>
              <a:pPr/>
              <a:t>35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8E1CD1-C858-4E81-A83D-0C5BC3186649}" type="slidenum">
              <a:rPr lang="en-US"/>
              <a:pPr/>
              <a:t>36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2A011D-85AE-4648-B485-094CCBCAF197}" type="slidenum">
              <a:rPr lang="en-US"/>
              <a:pPr/>
              <a:t>37</a:t>
            </a:fld>
            <a:endParaRPr 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708CE8-7D4F-4A5B-ADF0-A8F518FEB01B}" type="slidenum">
              <a:rPr lang="en-US"/>
              <a:pPr/>
              <a:t>38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FF2BC1-2941-4161-B1D0-BD979FDBC90F}" type="slidenum">
              <a:rPr lang="en-US"/>
              <a:pPr/>
              <a:t>39</a:t>
            </a:fld>
            <a:endParaRPr 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0FD35D-C2C4-48B8-946D-90955306AE80}" type="slidenum">
              <a:rPr lang="en-US"/>
              <a:pPr/>
              <a:t>4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82625"/>
            <a:ext cx="4487863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287838"/>
            <a:ext cx="5021263" cy="4054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3D7582-5EB9-421A-88B7-95AE63BD119F}" type="slidenum">
              <a:rPr lang="en-US"/>
              <a:pPr/>
              <a:t>5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82625"/>
            <a:ext cx="4487863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287838"/>
            <a:ext cx="5021263" cy="4054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8F4DC2-7850-4EE8-B316-98796D3ACB9F}" type="slidenum">
              <a:rPr lang="en-US"/>
              <a:pPr/>
              <a:t>6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E0F633-3C6B-469B-8C91-C4743D0D4F8D}" type="slidenum">
              <a:rPr lang="en-US"/>
              <a:pPr/>
              <a:t>7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AFB592-0341-4A72-A007-6CEBC0D526C0}" type="slidenum">
              <a:rPr lang="en-US"/>
              <a:pPr/>
              <a:t>8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EB1FBF-2FAE-47E7-83B1-754CD05CDD86}" type="slidenum">
              <a:rPr lang="en-US"/>
              <a:pPr/>
              <a:t>9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82625"/>
            <a:ext cx="4498975" cy="3373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287838"/>
            <a:ext cx="5029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F5D29A-2795-4E63-AF20-7A7E7BF2E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5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6A96C4-63C0-4FFA-BF87-CCBDA0702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1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609600"/>
            <a:ext cx="1939925" cy="5476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0550" cy="5476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18769C-79BD-464B-9221-BB526D068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0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2875" cy="1133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60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fld id="{22C2F7D2-954A-4507-93CE-64432F8F6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4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2875" cy="1133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5238" cy="410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981200"/>
            <a:ext cx="3805237" cy="41052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60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fld id="{6669067E-AD36-4A2E-8901-FC0A9713A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2875" cy="1133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5238" cy="410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5237" cy="410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60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fld id="{CE3E1064-3182-4835-8B66-1755E18C9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21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2875" cy="1133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05238" cy="4105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981200"/>
            <a:ext cx="3805237" cy="410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6075" cy="447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895475" cy="447675"/>
          </a:xfrm>
        </p:spPr>
        <p:txBody>
          <a:bodyPr/>
          <a:lstStyle>
            <a:lvl1pPr>
              <a:defRPr/>
            </a:lvl1pPr>
          </a:lstStyle>
          <a:p>
            <a:fld id="{2F4D3665-B71A-4CE4-BA3C-4EE215A82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9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5BC6D2-0792-401A-AB96-1FC5D85FB8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7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3AC3AD-BCB0-4463-AE18-8849E4530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5237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58087F-E10D-4240-ABEF-DB6A165C2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89D694-21FB-4295-AF50-AD4081B73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2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9FB48D-ACEF-48DB-95F1-7B368712BB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396ABA-1168-4B5D-B18E-4BC6CD616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1D9E0E-1E7A-4441-9776-F8D4374B3E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3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EF1FEA-83A7-4381-9739-DEAA7A385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7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54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6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54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781276F-7A91-482F-8C89-7FE07A2243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28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2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1189038" y="1600200"/>
            <a:ext cx="7772401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</a:t>
            </a:r>
            <a:br>
              <a:rPr lang="en-US"/>
            </a:br>
            <a:r>
              <a:rPr lang="en-US"/>
              <a:t>French Revolution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389438" y="609600"/>
            <a:ext cx="4060825" cy="11350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</a:rPr>
              <a:t>Marie </a:t>
            </a:r>
            <a:br>
              <a:rPr lang="en-US" b="1">
                <a:solidFill>
                  <a:srgbClr val="FC0128"/>
                </a:solidFill>
              </a:rPr>
            </a:br>
            <a:r>
              <a:rPr lang="en-US" b="1">
                <a:solidFill>
                  <a:srgbClr val="FC0128"/>
                </a:solidFill>
              </a:rPr>
              <a:t>Antionette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466725"/>
            <a:ext cx="4616450" cy="584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4075" y="1981200"/>
            <a:ext cx="4479925" cy="41068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dirty="0"/>
              <a:t>- </a:t>
            </a:r>
            <a:r>
              <a:rPr lang="en-US" dirty="0"/>
              <a:t>Wife of Louis XVI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Daughter of Maria Theresa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Sister of Austrian King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Older then Louis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Unhappily Married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Spend extravagant amount of money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Not liked by people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FC0128"/>
                </a:solidFill>
              </a:rPr>
              <a:t>SOCIAL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</a:rPr>
              <a:t>The Estates General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066213" cy="5486400"/>
          </a:xfrm>
          <a:ln/>
        </p:spPr>
        <p:txBody>
          <a:bodyPr/>
          <a:lstStyle/>
          <a:p>
            <a:pPr marL="333375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25 million people divided into 3 Estates</a:t>
            </a:r>
          </a:p>
          <a:p>
            <a:pPr marL="333375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b="1" dirty="0">
                <a:solidFill>
                  <a:srgbClr val="FF3333"/>
                </a:solidFill>
                <a:latin typeface="Aparajita" pitchFamily="34" charset="0"/>
                <a:cs typeface="Aparajita" pitchFamily="34" charset="0"/>
              </a:rPr>
              <a:t>First Estate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- Clergy - 300 seats</a:t>
            </a:r>
          </a:p>
          <a:p>
            <a:pPr marL="333375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Divided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into:</a:t>
            </a:r>
          </a:p>
          <a:p>
            <a:pPr marL="733425" lvl="1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Upper: bishops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and abbots - sold offices - usually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wealthy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pPr marL="733425" lvl="1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 Lower: 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priests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who were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usually poor</a:t>
            </a:r>
          </a:p>
          <a:p>
            <a:pPr marL="333375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Owned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10% of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land</a:t>
            </a:r>
          </a:p>
          <a:p>
            <a:pPr marL="333375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P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aid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“voluntary tax once every five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years”</a:t>
            </a:r>
          </a:p>
          <a:p>
            <a:pPr marL="333375" indent="-333375">
              <a:spcBef>
                <a:spcPts val="9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Could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levy a 10% tithe on landowners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182563" y="822325"/>
            <a:ext cx="8869362" cy="5487988"/>
          </a:xfrm>
          <a:ln/>
        </p:spPr>
        <p:txBody>
          <a:bodyPr anchor="t"/>
          <a:lstStyle/>
          <a:p>
            <a:pPr marL="341313" indent="-333375" algn="l">
              <a:spcBef>
                <a:spcPts val="900"/>
              </a:spcBef>
              <a:buClrTx/>
              <a:buFontTx/>
              <a:buNone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Nobility- 300 seats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Nobility of the Sword - lineage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Nobility of the Robe - appointed offices 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400,000 </a:t>
            </a:r>
            <a:r>
              <a:rPr lang="en-US" sz="2800" dirty="0">
                <a:solidFill>
                  <a:srgbClr val="000000"/>
                </a:solidFill>
              </a:rPr>
              <a:t>noblemen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owned </a:t>
            </a:r>
            <a:r>
              <a:rPr lang="en-US" sz="2800" dirty="0">
                <a:solidFill>
                  <a:srgbClr val="000000"/>
                </a:solidFill>
              </a:rPr>
              <a:t>25% of land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owed labor </a:t>
            </a:r>
            <a:r>
              <a:rPr lang="en-US" sz="2800" dirty="0">
                <a:solidFill>
                  <a:srgbClr val="000000"/>
                </a:solidFill>
              </a:rPr>
              <a:t>dues (</a:t>
            </a:r>
            <a:r>
              <a:rPr lang="en-US" sz="2800" dirty="0" err="1">
                <a:solidFill>
                  <a:srgbClr val="000000"/>
                </a:solidFill>
              </a:rPr>
              <a:t>corvee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could </a:t>
            </a:r>
            <a:r>
              <a:rPr lang="en-US" sz="2800" dirty="0">
                <a:solidFill>
                  <a:srgbClr val="000000"/>
                </a:solidFill>
              </a:rPr>
              <a:t>tax peasants for privileges, i.e. wine press or mill.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supported </a:t>
            </a:r>
            <a:r>
              <a:rPr lang="en-US" sz="2800" dirty="0">
                <a:solidFill>
                  <a:srgbClr val="000000"/>
                </a:solidFill>
              </a:rPr>
              <a:t>the philosophes - but criticized by them</a:t>
            </a:r>
          </a:p>
          <a:p>
            <a:pPr marL="333375" indent="-325438" algn="l">
              <a:spcBef>
                <a:spcPts val="900"/>
              </a:spcBef>
              <a:buFont typeface="Times New Roman" pitchFamily="16" charset="0"/>
              <a:buChar char="•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wanted </a:t>
            </a:r>
            <a:r>
              <a:rPr lang="en-US" sz="2800" dirty="0">
                <a:solidFill>
                  <a:srgbClr val="000000"/>
                </a:solidFill>
              </a:rPr>
              <a:t>a constitutional monarchy to limit the king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39763" y="46038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>
                <a:solidFill>
                  <a:srgbClr val="FF0000"/>
                </a:solidFill>
              </a:rPr>
              <a:t>Second Estate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7" dur="500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006475"/>
            <a:ext cx="9144000" cy="5089525"/>
          </a:xfrm>
          <a:ln/>
        </p:spPr>
        <p:txBody>
          <a:bodyPr anchor="t"/>
          <a:lstStyle/>
          <a:p>
            <a:pPr marL="333375" indent="-333375" algn="l">
              <a:spcBef>
                <a:spcPts val="900"/>
              </a:spcBef>
              <a:buClrTx/>
              <a:buSzPct val="45000"/>
              <a:buFont typeface="Wingdings" charset="2"/>
              <a:buChar char="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 dirty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The rest: 600 seats</a:t>
            </a:r>
          </a:p>
          <a:p>
            <a:pPr marL="333375" indent="-333375" algn="l">
              <a:spcBef>
                <a:spcPts val="900"/>
              </a:spcBef>
              <a:buClrTx/>
              <a:buSzPct val="45000"/>
              <a:buFont typeface="Wingdings" charset="2"/>
              <a:buChar char="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 dirty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The peasants, middle class, and urban workers</a:t>
            </a:r>
          </a:p>
          <a:p>
            <a:pPr marL="333375" indent="-333375" algn="l">
              <a:spcBef>
                <a:spcPts val="900"/>
              </a:spcBef>
              <a:buClrTx/>
              <a:buSzPct val="45000"/>
              <a:buFont typeface="Wingdings" charset="2"/>
              <a:buChar char="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 dirty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Some commoners were educated and rich </a:t>
            </a:r>
            <a:r>
              <a:rPr lang="en-US" sz="3200" dirty="0" smtClean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bourgeoisie</a:t>
            </a:r>
            <a:endParaRPr lang="en-US" sz="3200" dirty="0">
              <a:solidFill>
                <a:srgbClr val="800000"/>
              </a:solidFill>
              <a:latin typeface="Aparajita" pitchFamily="34" charset="0"/>
              <a:cs typeface="Aparajita" pitchFamily="34" charset="0"/>
            </a:endParaRPr>
          </a:p>
          <a:p>
            <a:pPr marL="333375" indent="-333375" algn="l">
              <a:spcBef>
                <a:spcPts val="900"/>
              </a:spcBef>
              <a:buClrTx/>
              <a:buSzPct val="45000"/>
              <a:buFont typeface="Wingdings" charset="2"/>
              <a:buChar char="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 dirty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They wanted status which was not recognized through wealth</a:t>
            </a:r>
          </a:p>
          <a:p>
            <a:pPr marL="333375" indent="-333375" algn="l">
              <a:spcBef>
                <a:spcPts val="900"/>
              </a:spcBef>
              <a:buClrTx/>
              <a:buSzPct val="45000"/>
              <a:buFont typeface="Wingdings" charset="2"/>
              <a:buChar char="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 dirty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Felt frustration with the second estate</a:t>
            </a:r>
          </a:p>
          <a:p>
            <a:pPr marL="333375" indent="-333375" algn="l">
              <a:spcBef>
                <a:spcPts val="900"/>
              </a:spcBef>
              <a:buClrTx/>
              <a:buSzPct val="45000"/>
              <a:buFont typeface="Wingdings" charset="2"/>
              <a:buChar char="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 dirty="0">
                <a:solidFill>
                  <a:srgbClr val="800000"/>
                </a:solidFill>
                <a:latin typeface="Aparajita" pitchFamily="34" charset="0"/>
                <a:cs typeface="Aparajita" pitchFamily="34" charset="0"/>
              </a:rPr>
              <a:t>Wanted positions in the church, government, and army open to the most qualified</a:t>
            </a:r>
            <a:r>
              <a:rPr lang="en-US" sz="3600" b="1" dirty="0">
                <a:solidFill>
                  <a:srgbClr val="000000"/>
                </a:solidFill>
              </a:rPr>
              <a:t/>
            </a:r>
            <a:br>
              <a:rPr lang="en-US" sz="3600" b="1" dirty="0">
                <a:solidFill>
                  <a:srgbClr val="000000"/>
                </a:solidFill>
              </a:rPr>
            </a:b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39763" y="92075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>
                <a:solidFill>
                  <a:srgbClr val="FF3333"/>
                </a:solidFill>
              </a:rPr>
              <a:t>Third Estate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/>
          </p:nvPr>
        </p:nvSpPr>
        <p:spPr>
          <a:xfrm>
            <a:off x="274638" y="1006475"/>
            <a:ext cx="7772400" cy="5668963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Population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Debt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Food shortages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Inflation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Disease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Recession in textiles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Nobility demanded more power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The main cause of the revolution was the financial problems:</a:t>
            </a:r>
            <a:b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50% interest</a:t>
            </a:r>
            <a:b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25% military</a:t>
            </a:r>
            <a:b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6% Versailles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731838" y="46038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FF3333"/>
                </a:solidFill>
              </a:rPr>
              <a:t>Financial Problems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838200"/>
            <a:ext cx="9067800" cy="4114800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6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Four-fifths of the population were rural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6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Foreign trade had increased five fold between 1713 and 1789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6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Consumer prices rose 65%; wages rose 22% between 1730-80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The </a:t>
            </a:r>
            <a:r>
              <a:rPr lang="en-US" sz="36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participants were motivated by economic distress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85800" y="0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3333"/>
                </a:solidFill>
              </a:rPr>
              <a:t>Agrarian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096962"/>
            <a:ext cx="9053513" cy="5151437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In July 1788 Louis was forced to call the Estates General first time since 1614- absolutism was collapsing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People started to elect representatives and organize their demands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Two-thirds of the clergy delegates were commoners by birth; one-third of the nobility were committed to liberalism; but no delegates were actually poor.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The Estates wanted: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a) absolutism to give way to constitutional monarchy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b) liberties would have to be guaranteed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44525" y="84138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3333"/>
                </a:solidFill>
              </a:rPr>
              <a:t>The Stage is 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066213" cy="6324600"/>
          </a:xfrm>
          <a:ln/>
        </p:spPr>
        <p:txBody>
          <a:bodyPr anchor="t"/>
          <a:lstStyle/>
          <a:p>
            <a:pPr lvl="3" indent="0" algn="l">
              <a:lnSpc>
                <a:spcPct val="90000"/>
              </a:lnSpc>
              <a:spcBef>
                <a:spcPts val="800"/>
              </a:spcBef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		But </a:t>
            </a:r>
            <a:r>
              <a:rPr lang="en-US" sz="2800" dirty="0">
                <a:solidFill>
                  <a:srgbClr val="000000"/>
                </a:solidFill>
              </a:rPr>
              <a:t>how would they vote?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The old system virtually guaranteed control by the first and second estates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The government “doubled” the Third Estate but still useless as long as they voted as estates.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May 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1789 the Estates General met at Versailles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June </a:t>
            </a: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13: 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delegates from the Third Estates refused to transact business, a few clergy moved into the Third Estate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June 17 Third Estate </a:t>
            </a: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declares itself “The 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National </a:t>
            </a: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Assembly”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Louis locks the doors and bans the group from meeting</a:t>
            </a:r>
          </a:p>
          <a:p>
            <a:pPr lvl="4" indent="0" algn="l">
              <a:lnSpc>
                <a:spcPct val="90000"/>
              </a:lnSpc>
              <a:spcBef>
                <a:spcPts val="800"/>
              </a:spcBef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  …It was already too late</a:t>
            </a:r>
            <a:endParaRPr lang="en-US" sz="3200" dirty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8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3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8" dur="5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3" dur="5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5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3" dur="5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8" dur="5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3" dur="500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b="1" dirty="0">
                <a:solidFill>
                  <a:srgbClr val="FC0128"/>
                </a:solidFill>
              </a:rPr>
              <a:t>Tennis Court Oath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3398838" cy="5486400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Moved to an indoor tennis court and pledged not to disband until they had written a new constitution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Louis allied with the nobility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The king moved the army to Versailles and dismissed the Liberals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1646238"/>
            <a:ext cx="5668962" cy="38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5366"/>
            <a:ext cx="9372600" cy="1433513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Long Term Origins of the Revolution: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78875" cy="5121275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>
                <a:latin typeface="+mj-lt"/>
              </a:rPr>
              <a:t>- </a:t>
            </a:r>
            <a:r>
              <a:rPr lang="en-US" sz="2400" dirty="0">
                <a:latin typeface="+mj-lt"/>
              </a:rPr>
              <a:t>The Enlightenment and its language of equality before the law and absolutism </a:t>
            </a:r>
            <a:r>
              <a:rPr lang="en-US" sz="2400" dirty="0" err="1">
                <a:latin typeface="+mj-lt"/>
              </a:rPr>
              <a:t>vs</a:t>
            </a:r>
            <a:r>
              <a:rPr lang="en-US" sz="2400" dirty="0">
                <a:latin typeface="+mj-lt"/>
              </a:rPr>
              <a:t> despotism  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>
                <a:latin typeface="+mj-lt"/>
              </a:rPr>
              <a:t>- Failure to call any representative body and exiling the Parliament of Paris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>
                <a:latin typeface="+mj-lt"/>
              </a:rPr>
              <a:t>- Overlapping layers of privileges, rights, traditions etc. from the feudal system was still in place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>
                <a:latin typeface="+mj-lt"/>
              </a:rPr>
              <a:t>- Despite the privileges wealthy commoners and nobles had never been closer in wealth and prestige, this was aided by the selling of titles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>
                <a:latin typeface="+mj-lt"/>
              </a:rPr>
              <a:t>- Due to lack of agricultural reforms harvests were chronically bad through the 1770's and 80's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>
                <a:latin typeface="+mj-lt"/>
              </a:rPr>
              <a:t>- Ironically attempts at reform in the 1770's led to riots and anger amongst the people and the nobles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6274" y="152400"/>
            <a:ext cx="7762875" cy="304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Bastille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8696"/>
            <a:ext cx="7787115" cy="629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2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44958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b="1">
                <a:solidFill>
                  <a:srgbClr val="00279F"/>
                </a:solidFill>
              </a:rPr>
              <a:t>The Bastille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22400"/>
            <a:ext cx="9143999" cy="4114800"/>
          </a:xfrm>
          <a:ln/>
        </p:spPr>
        <p:txBody>
          <a:bodyPr/>
          <a:lstStyle/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/>
              <a:t>By 1789 almost half the people needed </a:t>
            </a:r>
            <a:r>
              <a:rPr lang="en-US" sz="2800" dirty="0" smtClean="0"/>
              <a:t>relief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 smtClean="0"/>
              <a:t>There was a great fear that swept through France that the aristocracy would try and ban the Third Estate 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 smtClean="0"/>
              <a:t>July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1789 the peasants storm the Bastille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 smtClean="0"/>
              <a:t>The Bastille was a symbol of power that only had 7 prisoners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3" dur="1" fill="hold" masterRel="sameClick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0" dur="1" fill="hold" masterRel="sameClick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7" dur="1" fill="hold" masterRel="sameClick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\\chhsfs01.jcs.local\home$\Staff\KennethGroh\AP Euro\Unit 6 18th Century Europe\Pont De la Concor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294"/>
            <a:ext cx="9144000" cy="683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4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447800"/>
            <a:ext cx="8610600" cy="4114800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August 1789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“All men are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born free </a:t>
            </a: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and equal”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Natural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rights guaranteed: </a:t>
            </a: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liberty,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property, security </a:t>
            </a: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freedom from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oppression, innocent </a:t>
            </a: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until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proved guilty</a:t>
            </a:r>
            <a:endParaRPr lang="en-US" sz="2800" dirty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u="sng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Didn’t</a:t>
            </a: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 guarantee economic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equality</a:t>
            </a:r>
            <a:endParaRPr lang="en-US" sz="2800" dirty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October 1789 7,000 women marched to Versailles  to protest the price of </a:t>
            </a:r>
            <a:r>
              <a:rPr lang="en-US" sz="28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bread, slaughtered the Swiss Guard</a:t>
            </a:r>
            <a:endParaRPr lang="en-US" sz="2800" dirty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King, queen and National Assembly taken to Paris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09600" y="76200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800" b="1">
                <a:solidFill>
                  <a:srgbClr val="FC0128"/>
                </a:solidFill>
              </a:rPr>
              <a:t>Declaration of the Rights of Man and Citizen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/>
          </p:nvPr>
        </p:nvSpPr>
        <p:spPr>
          <a:xfrm>
            <a:off x="152400" y="914400"/>
            <a:ext cx="8413750" cy="4687887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The National Assembly passed major reforms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July 1790, Louis agreed to a constitutional monarchy.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New laws increased opportunities for women, but still no vote.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Reorganized the provinces into 83 departments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Weights and measures were standardized (metric), guild restrictions lifted</a:t>
            </a: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Customs tax on internally transported goods was lifted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Subordinated the church to the state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3200" dirty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  <a:p>
            <a:pPr marL="341313" indent="-333375" algn="l">
              <a:spcBef>
                <a:spcPts val="800"/>
              </a:spcBef>
              <a:buClrTx/>
              <a:buFontTx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85800" y="76200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rgbClr val="FF3333"/>
                </a:solidFill>
              </a:rPr>
              <a:t>Reforms of the Assembly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152400"/>
            <a:ext cx="7762875" cy="11334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Other Reforms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4105275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clergy was required to take an oath of loyalty to the state.  Only half did.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Assembly declared the Revolution over!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Louis made several concessions to the Assembly but he never intended to keep them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The people still loved the king and blamed his ministers for the problems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Abolition of special privileges for the nobility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Wrote a constitution which limited the monarchy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Torture was abolished, citizen juries introduced, sale of offices was abolished</a:t>
            </a:r>
          </a:p>
          <a:p>
            <a:pPr marL="341313" indent="-333375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41313" indent="-333375" algn="l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447800"/>
            <a:ext cx="9144000" cy="4114800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But in June 1791 Louis and his family had tried to escape to Austria, “flight to </a:t>
            </a:r>
            <a:r>
              <a:rPr lang="en-US" sz="3200" dirty="0" err="1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Varennes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” (Leopold was Marie’s brother)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Louis was captured </a:t>
            </a: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and 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returned to Paris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August </a:t>
            </a:r>
            <a:r>
              <a:rPr lang="en-US" sz="3200" dirty="0" smtClean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1791: 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Declaration of </a:t>
            </a:r>
            <a:r>
              <a:rPr lang="en-US" sz="3200" dirty="0" err="1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Pillnitz</a:t>
            </a:r>
            <a:r>
              <a:rPr lang="en-US" sz="3200" dirty="0">
                <a:solidFill>
                  <a:srgbClr val="000000"/>
                </a:solidFill>
                <a:latin typeface="Aparajita" pitchFamily="34" charset="0"/>
                <a:cs typeface="Aparajita" pitchFamily="34" charset="0"/>
              </a:rPr>
              <a:t> - Austria and Prussia to show support for the king </a:t>
            </a:r>
            <a:endParaRPr lang="en-US" sz="3200" dirty="0" smtClean="0">
              <a:solidFill>
                <a:srgbClr val="00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85800" y="365125"/>
            <a:ext cx="7772400" cy="1158875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 dirty="0" smtClean="0">
                <a:solidFill>
                  <a:srgbClr val="FF3333"/>
                </a:solidFill>
              </a:rPr>
              <a:t>The Flight</a:t>
            </a:r>
            <a:endParaRPr lang="en-US" sz="4400" b="1" dirty="0">
              <a:solidFill>
                <a:srgbClr val="FF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Radicalization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673" name="Rectangle 1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105275"/>
          </a:xfrm>
          <a:ln/>
        </p:spPr>
        <p:txBody>
          <a:bodyPr anchor="t"/>
          <a:lstStyle/>
          <a:p>
            <a:pPr marL="333375" indent="-333375" algn="l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By September 1791 the National Assembly announced its work completed, Louis accepted the constitution. </a:t>
            </a:r>
          </a:p>
          <a:p>
            <a:pPr marL="333375" indent="-333375" algn="l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By 1792 the Revolution had turned radical because of: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	a</a:t>
            </a:r>
            <a:r>
              <a:rPr lang="en-US" sz="2800" dirty="0">
                <a:solidFill>
                  <a:srgbClr val="000000"/>
                </a:solidFill>
              </a:rPr>
              <a:t>) a counter revolution led by the king, church, and Catholic peasants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	b</a:t>
            </a:r>
            <a:r>
              <a:rPr lang="en-US" sz="2800" dirty="0">
                <a:solidFill>
                  <a:srgbClr val="000000"/>
                </a:solidFill>
              </a:rPr>
              <a:t>) economic, social, and political discontent among the peasants, artisans, and wage earners (sans-culottes)</a:t>
            </a:r>
          </a:p>
          <a:p>
            <a:pPr marL="341313" indent="-333375" algn="l">
              <a:spcBef>
                <a:spcPts val="700"/>
              </a:spcBef>
              <a:buClrTx/>
              <a:buFontTx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800" b="1" dirty="0">
              <a:solidFill>
                <a:srgbClr val="000000"/>
              </a:solidFill>
            </a:endParaRPr>
          </a:p>
          <a:p>
            <a:pPr marL="341313" indent="-333375" algn="l">
              <a:spcBef>
                <a:spcPts val="700"/>
              </a:spcBef>
              <a:buClrTx/>
              <a:buFontTx/>
              <a:buNone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649413"/>
            <a:ext cx="8961438" cy="4114800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In April 1792 France declared war on Austria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July 25, Brunswick Manifesto: Austria and Prussia promise revenge if the monarch is hurt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Prussia joined Austria to create the First Coalition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The French were easily defeated, but the leaders of the Coalition argued amongst themselves 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Gradually the French the gained the upper hand and a wave of patriotism swept the country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85800" y="609600"/>
            <a:ext cx="7772400" cy="1143000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b="1">
                <a:solidFill>
                  <a:srgbClr val="FF3333"/>
                </a:solidFill>
              </a:rPr>
              <a:t>First Revolutionary Wars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Second Revolution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4114800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The sans-culottes insisted it was the duty of the government to protect them 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Wanted the government to increase wages, fix prices, and end shortages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They wanted to prevent extremes of wealth 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Wanted a democratic republic liked the ideas of Thomas Paine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In August 1792 they attacked the palace and killed several hundred guards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220" y="76201"/>
            <a:ext cx="9144000" cy="9144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dirty="0">
                <a:solidFill>
                  <a:srgbClr val="000000"/>
                </a:solidFill>
              </a:rPr>
              <a:t>Short Term Origins of </a:t>
            </a:r>
            <a:r>
              <a:rPr lang="en-US" sz="3600" dirty="0" smtClean="0">
                <a:solidFill>
                  <a:srgbClr val="000000"/>
                </a:solidFill>
              </a:rPr>
              <a:t>the Revolution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1068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</a:t>
            </a:r>
            <a:r>
              <a:rPr lang="en-US" sz="2800" dirty="0"/>
              <a:t> The Seven Years </a:t>
            </a:r>
            <a:r>
              <a:rPr lang="en-US" sz="2800" dirty="0" smtClean="0"/>
              <a:t>War, the </a:t>
            </a:r>
            <a:r>
              <a:rPr lang="en-US" sz="2800" dirty="0"/>
              <a:t>War of Austrian Succession, and the American Revolution drained the coffers of France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dirty="0"/>
              <a:t>- </a:t>
            </a:r>
            <a:r>
              <a:rPr lang="en-US" sz="2800" dirty="0" smtClean="0"/>
              <a:t>¼ of </a:t>
            </a:r>
            <a:r>
              <a:rPr lang="en-US" sz="2800" dirty="0"/>
              <a:t>expenses went to military maintenance 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dirty="0"/>
              <a:t>- The old fiscal system was inadequate, tax heavy on peasants, no national bank 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dirty="0"/>
              <a:t>- Louis XVI was a very weak king, naive and unable to make decisions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dirty="0"/>
              <a:t>- Marie Antoinette was disliked by the people and this further weakened the monarchy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dirty="0"/>
              <a:t>- More loans were taken out than could possibly be repaid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body"/>
          </p:nvPr>
        </p:nvSpPr>
        <p:spPr>
          <a:xfrm>
            <a:off x="152400" y="228600"/>
            <a:ext cx="8839200" cy="4114800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The second phase was much more radical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By September Paris was in turmoil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“September Massacres” slaughtered prison inmates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On September 1st, 1792 France was declared a Republic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The king was imprisoned  and tried in December - executed by one vote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After the execution the Assembly became the National Convention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76200"/>
            <a:ext cx="9142413" cy="4114800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British Prime Minister Pitt said France had to leave Belgium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February </a:t>
            </a:r>
            <a:r>
              <a:rPr lang="en-US" sz="3200" dirty="0">
                <a:solidFill>
                  <a:srgbClr val="000000"/>
                </a:solidFill>
              </a:rPr>
              <a:t>1, 1793 France declares war on Britain, Holland, Austria, and Prussia (later Spain)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Members of the National Convention were  republican and Jacobins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Jacobins divided into two groups: </a:t>
            </a:r>
            <a:r>
              <a:rPr lang="en-US" sz="3200" u="sng" dirty="0" err="1">
                <a:solidFill>
                  <a:srgbClr val="000000"/>
                </a:solidFill>
              </a:rPr>
              <a:t>Girondists</a:t>
            </a:r>
            <a:r>
              <a:rPr lang="en-US" sz="3200" dirty="0">
                <a:solidFill>
                  <a:srgbClr val="000000"/>
                </a:solidFill>
              </a:rPr>
              <a:t> from western France, and the </a:t>
            </a:r>
            <a:r>
              <a:rPr lang="en-US" sz="3200" u="sng" dirty="0">
                <a:solidFill>
                  <a:srgbClr val="000000"/>
                </a:solidFill>
              </a:rPr>
              <a:t>Mountain</a:t>
            </a:r>
            <a:r>
              <a:rPr lang="en-US" sz="3200" dirty="0">
                <a:solidFill>
                  <a:srgbClr val="000000"/>
                </a:solidFill>
              </a:rPr>
              <a:t> led by Robespierre and Danton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Both advocated war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In the spring France was pushed from Belgium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8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3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8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23" dur="5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28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33" dur="500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</a:rPr>
              <a:t>National Constitutional Convention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067800" cy="4114800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Republican armies captured Nice, invaded the Rhineland and occupied Austrian Netherlands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Girondists and Mountainist became very suspicious of each other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May 31 1793, the Commune, under sans-culottes pressure, has the Girondists arrested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Sans-culotte emerge as the most powerful group in Paris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body"/>
          </p:nvPr>
        </p:nvSpPr>
        <p:spPr>
          <a:xfrm>
            <a:off x="152400" y="304800"/>
            <a:ext cx="7772400" cy="4114800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Robespierre (disciple of Rousseau) formed the Committee of Public Safety to ensure success of the revolution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Mandated economic controls, but too weak to enforce, except the price of bread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Nationalized the war effort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Arrested thousands of suspected counter-revolutionaries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Robespierre wanted to create a Republic of Virtue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To ensure his ideals he implemented the Reign of Terror (1793-4)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4419600" cy="990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</a:rPr>
              <a:t>Reign of Terror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4114800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Leaders of the Girondins were executed including  Danton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Revolutionary courts tried enemies of the state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Dictatorship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40,000 executed, 300,000 imprisoned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Levée en masse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Abolished feudalism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0" dur="1" fill="hold" masterRel="sameClick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52400"/>
            <a:ext cx="9144000" cy="4114800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</a:rPr>
              <a:t>Robespierre tried to De-Christianize the country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</a:rPr>
              <a:t>New calendar with no Christian holidays or Sundays - Sept. 1, 1792 was day one, year one.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</a:rPr>
              <a:t>Each month had 30 days, with 10 day weeks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</a:rPr>
              <a:t>June 1794 Robespierre introduced the cult of the Supreme Being in which the Republic acknowledged the existence of God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</a:rPr>
              <a:t>Alienated Catholics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279F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8" dur="5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3" dur="500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8" dur="5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23" dur="5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28" dur="5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</a:rPr>
              <a:t>Marie Antoinette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10600" cy="4114800"/>
          </a:xfrm>
          <a:ln/>
        </p:spPr>
        <p:txBody>
          <a:bodyPr/>
          <a:lstStyle/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/>
              <a:t>Beheaded Oct. 16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/>
              <a:t>“Terror is the order of the day”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/>
              <a:t>1794 French armies successful on all fronts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/>
              <a:t>1795 Spain and Prussia quit</a:t>
            </a:r>
          </a:p>
          <a:p>
            <a:pPr marL="333375" indent="-333375"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/>
              <a:t>1796 Austria quit leaving only Britain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14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FC0128"/>
                </a:solidFill>
              </a:rPr>
              <a:t>Thermidorean Reaction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0013" cy="4114800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Robespierre wanted an ideal democratic republic without rich or poor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Through despotism and the guillotine he eliminated all opposition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Robespierre  was arrested by the Convention and executed (July 28, 1794) by fearful middle class who really benefited from his removal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Inflation increased, self-indulgence increased, people turned to religion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/>
              <a:t>National Convention abolished economic controls and wrote a new constitution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6000" b="1">
                <a:solidFill>
                  <a:srgbClr val="FC0128"/>
                </a:solidFill>
              </a:rPr>
              <a:t>The Directory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4114800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/>
              <a:t>1795 leadership passed to five Directors, but same old leaders - people who had survived - dominated by bourgeoisie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/>
              <a:t>Lowered prices; alleviated hunger; reorganized the tax system; won military victories; wrote a constitution which incorporated Belgium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/>
              <a:t>Faced revolts from the left </a:t>
            </a:r>
            <a:r>
              <a:rPr lang="en-US" dirty="0" smtClean="0"/>
              <a:t>and right</a:t>
            </a:r>
            <a:endParaRPr lang="en-US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body"/>
          </p:nvPr>
        </p:nvSpPr>
        <p:spPr>
          <a:xfrm>
            <a:off x="0" y="152400"/>
            <a:ext cx="8991600" cy="4114800"/>
          </a:xfrm>
          <a:ln/>
        </p:spPr>
        <p:txBody>
          <a:bodyPr anchor="t"/>
          <a:lstStyle/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1795 Louis “XVII” died, the Count de Provance claimed to be Louis “XVIII”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Declaration of Verona:</a:t>
            </a:r>
            <a:br>
              <a:rPr lang="en-US" sz="3200">
                <a:solidFill>
                  <a:srgbClr val="000000"/>
                </a:solidFill>
              </a:rPr>
            </a:br>
            <a:r>
              <a:rPr lang="en-US" sz="3200">
                <a:solidFill>
                  <a:srgbClr val="000000"/>
                </a:solidFill>
              </a:rPr>
              <a:t>a) restore the Old Regime </a:t>
            </a:r>
            <a:br>
              <a:rPr lang="en-US" sz="3200">
                <a:solidFill>
                  <a:srgbClr val="000000"/>
                </a:solidFill>
              </a:rPr>
            </a:br>
            <a:r>
              <a:rPr lang="en-US" sz="3200">
                <a:solidFill>
                  <a:srgbClr val="000000"/>
                </a:solidFill>
              </a:rPr>
              <a:t>b) return all confiscated land</a:t>
            </a:r>
            <a:br>
              <a:rPr lang="en-US" sz="3200">
                <a:solidFill>
                  <a:srgbClr val="000000"/>
                </a:solidFill>
              </a:rPr>
            </a:br>
            <a:r>
              <a:rPr lang="en-US" sz="3200">
                <a:solidFill>
                  <a:srgbClr val="000000"/>
                </a:solidFill>
              </a:rPr>
              <a:t>c) restore old privileges, taxes, and dues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18 Fructidor (Sept 4, 1797) three Directors occupy Paris and stage a coup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They annulled the elections, imposed censorship, and exiled troublemakers</a:t>
            </a:r>
          </a:p>
          <a:p>
            <a:pPr marL="333375" indent="-333375" algn="l"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3200">
                <a:solidFill>
                  <a:srgbClr val="000000"/>
                </a:solidFill>
              </a:rPr>
              <a:t>Napoleon sent deputy to Paris to ensure the success of the coup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5405D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450263" cy="709612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Eve of Revolution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76200" y="609600"/>
            <a:ext cx="9220200" cy="4716463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/>
              <a:t>- </a:t>
            </a:r>
            <a:r>
              <a:rPr lang="en-US" dirty="0" smtClean="0"/>
              <a:t>	</a:t>
            </a:r>
            <a:r>
              <a:rPr lang="en-US" sz="2400" dirty="0" smtClean="0"/>
              <a:t>In </a:t>
            </a:r>
            <a:r>
              <a:rPr lang="en-US" sz="2400" dirty="0"/>
              <a:t>1787 Louis summoned an Assembly of Notables which he believed would be amenable to financial reform</a:t>
            </a:r>
          </a:p>
          <a:p>
            <a:pPr marL="344487">
              <a:buClrTx/>
              <a:buFontTx/>
              <a:buChar char="-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/>
              <a:t>The </a:t>
            </a:r>
            <a:r>
              <a:rPr lang="en-US" sz="2400" dirty="0"/>
              <a:t>notables rejected the reform and forced the king to sack the finance minister </a:t>
            </a:r>
            <a:endParaRPr lang="en-US" sz="2400" dirty="0" smtClean="0"/>
          </a:p>
          <a:p>
            <a:pPr marL="344487">
              <a:buClrTx/>
              <a:buFontTx/>
              <a:buChar char="-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/>
              <a:t>The </a:t>
            </a:r>
            <a:r>
              <a:rPr lang="en-US" sz="2400" dirty="0"/>
              <a:t>king tried to use an edict for reform, but the parliaments refused to register them, this became known as the Revolt of the Nobility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/>
              <a:t>- </a:t>
            </a:r>
            <a:r>
              <a:rPr lang="en-US" sz="2400" dirty="0" smtClean="0"/>
              <a:t>	In </a:t>
            </a:r>
            <a:r>
              <a:rPr lang="en-US" sz="2400" dirty="0"/>
              <a:t>response Louis ordered the edicts registered anyway without parliament's approval “It is legal because I will it” 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/>
              <a:t>- </a:t>
            </a:r>
            <a:r>
              <a:rPr lang="en-US" sz="2400" dirty="0" smtClean="0"/>
              <a:t>	This </a:t>
            </a:r>
            <a:r>
              <a:rPr lang="en-US" sz="2400" dirty="0"/>
              <a:t>was seen as a step to far into despotism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/>
              <a:t>- </a:t>
            </a:r>
            <a:r>
              <a:rPr lang="en-US" sz="2400" dirty="0" smtClean="0"/>
              <a:t>	People </a:t>
            </a:r>
            <a:r>
              <a:rPr lang="en-US" sz="2400" dirty="0"/>
              <a:t>rioted and Louis agreed to call the Estates General in 1789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/>
              <a:t>- </a:t>
            </a:r>
            <a:r>
              <a:rPr lang="en-US" sz="2400" dirty="0" smtClean="0"/>
              <a:t>	Many </a:t>
            </a:r>
            <a:r>
              <a:rPr lang="en-US" sz="2400" dirty="0"/>
              <a:t>see this as the first act of the Revolution 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64463" cy="11350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30263" y="1604963"/>
            <a:ext cx="7764462" cy="3514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1588"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5400"/>
              <a:t>Ideas of the Revolution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8586"/>
            <a:ext cx="7764463" cy="11350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FC0128"/>
                </a:solidFill>
              </a:rPr>
              <a:t>Liberty and Equality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106863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+mj-lt"/>
              </a:rPr>
              <a:t>Political revolutionaries were fueled by the ideas of liberty and equality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+mj-lt"/>
              </a:rPr>
              <a:t>Liberty was a call for human rights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Liberals protested governmental controls: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a) an end to censorship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b) freedom of religion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c) freedom of speech and expression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+mj-lt"/>
              </a:rPr>
              <a:t>Equality meant all citizens were equal with the nobility having no extra rights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+mj-lt"/>
              </a:rPr>
              <a:t>It was call for a new kind of government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>
                <a:latin typeface="+mj-lt"/>
              </a:rPr>
              <a:t>People were sovereign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8585"/>
            <a:ext cx="7764463" cy="694386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800000"/>
                </a:solidFill>
              </a:rPr>
              <a:t>Liberalism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4106863"/>
          </a:xfrm>
          <a:ln/>
        </p:spPr>
        <p:txBody>
          <a:bodyPr/>
          <a:lstStyle/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Liberals believed that men and women were not equal.  Women should not have the same rights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People were not economically equal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Classic liberalism reflected the Enlightenment</a:t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r>
              <a:rPr lang="en-US" dirty="0">
                <a:latin typeface="Aparajita" pitchFamily="34" charset="0"/>
                <a:cs typeface="Aparajita" pitchFamily="34" charset="0"/>
              </a:rPr>
              <a:t>a) human dignity</a:t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r>
              <a:rPr lang="en-US" dirty="0">
                <a:latin typeface="Aparajita" pitchFamily="34" charset="0"/>
                <a:cs typeface="Aparajita" pitchFamily="34" charset="0"/>
              </a:rPr>
              <a:t>b) human happiness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Attracted the well-educated and rich</a:t>
            </a:r>
          </a:p>
          <a:p>
            <a:pPr marL="333375" indent="-333375"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dirty="0">
                <a:latin typeface="Aparajita" pitchFamily="34" charset="0"/>
                <a:cs typeface="Aparajita" pitchFamily="34" charset="0"/>
              </a:rPr>
              <a:t>Representative government did not mean democracy - because those who could vote would own property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76200" y="1066800"/>
            <a:ext cx="9067800" cy="4106863"/>
          </a:xfrm>
          <a:ln/>
        </p:spPr>
        <p:txBody>
          <a:bodyPr anchor="t"/>
          <a:lstStyle/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Liberalism lacked popular support: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1. comfortable </a:t>
            </a:r>
            <a:r>
              <a:rPr lang="en-US" sz="2400" dirty="0">
                <a:solidFill>
                  <a:srgbClr val="000000"/>
                </a:solidFill>
              </a:rPr>
              <a:t>Liberals did not have to worry about </a:t>
            </a:r>
            <a:r>
              <a:rPr lang="en-US" sz="2400" dirty="0" smtClean="0">
                <a:solidFill>
                  <a:srgbClr val="000000"/>
                </a:solidFill>
              </a:rPr>
              <a:t>food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2.  </a:t>
            </a:r>
            <a:r>
              <a:rPr lang="en-US" sz="2400" dirty="0">
                <a:solidFill>
                  <a:srgbClr val="000000"/>
                </a:solidFill>
              </a:rPr>
              <a:t>traditional practices and institutions that the </a:t>
            </a:r>
            <a:r>
              <a:rPr lang="en-US" sz="2400" dirty="0" smtClean="0">
                <a:solidFill>
                  <a:srgbClr val="000000"/>
                </a:solidFill>
              </a:rPr>
              <a:t>Liberals wanted </a:t>
            </a:r>
            <a:r>
              <a:rPr lang="en-US" sz="2400" dirty="0">
                <a:solidFill>
                  <a:srgbClr val="000000"/>
                </a:solidFill>
              </a:rPr>
              <a:t>to abolish were important to the peasants</a:t>
            </a:r>
          </a:p>
          <a:p>
            <a:pPr marL="333375" indent="-333375" algn="l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French Revolution was a direct consequence of the American Revolution, but it was more radical and more controversial.</a:t>
            </a: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33375" indent="-333375" algn="l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333375" algn="l"/>
                <a:tab pos="446088" algn="l"/>
                <a:tab pos="903288" algn="l"/>
                <a:tab pos="1360488" algn="l"/>
                <a:tab pos="1817688" algn="l"/>
                <a:tab pos="2274888" algn="l"/>
                <a:tab pos="2732088" algn="l"/>
                <a:tab pos="3189288" algn="l"/>
                <a:tab pos="3646488" algn="l"/>
                <a:tab pos="4103688" algn="l"/>
                <a:tab pos="4560888" algn="l"/>
                <a:tab pos="5018088" algn="l"/>
                <a:tab pos="5475288" algn="l"/>
                <a:tab pos="5932488" algn="l"/>
                <a:tab pos="6389688" algn="l"/>
                <a:tab pos="6846888" algn="l"/>
                <a:tab pos="7304088" algn="l"/>
                <a:tab pos="7761288" algn="l"/>
                <a:tab pos="8218488" algn="l"/>
                <a:tab pos="8675688" algn="l"/>
                <a:tab pos="9132888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Chateaubriand - </a:t>
            </a:r>
            <a:r>
              <a:rPr lang="en-US" sz="2800" dirty="0">
                <a:solidFill>
                  <a:srgbClr val="000000"/>
                </a:solidFill>
              </a:rPr>
              <a:t>“The patricians began the Revolution, the plebeians finished it”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762000" y="0"/>
            <a:ext cx="7764463" cy="1135063"/>
          </a:xfrm>
          <a:ln/>
        </p:spPr>
        <p:txBody>
          <a:bodyPr anchor="ctr"/>
          <a:lstStyle/>
          <a:p>
            <a:pPr marL="0" indent="0" algn="ctr"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 smtClean="0">
                <a:solidFill>
                  <a:srgbClr val="800000"/>
                </a:solidFill>
              </a:rPr>
              <a:t>Problems With Liberalism</a:t>
            </a:r>
            <a:endParaRPr lang="en-US" sz="4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" fill="hold" masterRel="sameClick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AE00"/>
                                      </p:to>
                                    </p:animClr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292475" y="0"/>
            <a:ext cx="5851525" cy="11350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C0128"/>
                </a:solidFill>
              </a:rPr>
              <a:t>Louis XVI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5"/>
            <a:ext cx="4583113" cy="645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4075" y="1981200"/>
            <a:ext cx="4479925" cy="4106863"/>
          </a:xfrm>
          <a:ln/>
        </p:spPr>
        <p:txBody>
          <a:bodyPr/>
          <a:lstStyle/>
          <a:p>
            <a:pPr marL="0" indent="0"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3200" dirty="0"/>
              <a:t>- Old Regime (</a:t>
            </a:r>
            <a:r>
              <a:rPr lang="en-US" sz="3200" dirty="0" err="1"/>
              <a:t>ancien</a:t>
            </a:r>
            <a:r>
              <a:rPr lang="en-US" sz="3200" dirty="0"/>
              <a:t> regime)</a:t>
            </a:r>
          </a:p>
          <a:p>
            <a:pPr marL="0" indent="0"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3200" dirty="0"/>
              <a:t>- Absolute monarch</a:t>
            </a:r>
          </a:p>
          <a:p>
            <a:pPr marL="0" indent="0"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3200" dirty="0"/>
              <a:t>- Weak monarch</a:t>
            </a:r>
          </a:p>
          <a:p>
            <a:pPr marL="0" indent="0"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3200" dirty="0"/>
              <a:t>- Most of the debt held by the nobles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15179</TotalTime>
  <Words>1657</Words>
  <Application>Microsoft Office PowerPoint</Application>
  <PresentationFormat>On-screen Show (4:3)</PresentationFormat>
  <Paragraphs>253</Paragraphs>
  <Slides>39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The French Revolution</vt:lpstr>
      <vt:lpstr>Long Term Origins of the Revolution: </vt:lpstr>
      <vt:lpstr>Short Term Origins of the Revolution</vt:lpstr>
      <vt:lpstr>Eve of Revolution</vt:lpstr>
      <vt:lpstr>PowerPoint Presentation</vt:lpstr>
      <vt:lpstr>Liberty and Equality</vt:lpstr>
      <vt:lpstr>Liberalism</vt:lpstr>
      <vt:lpstr>Problems With Liberalism</vt:lpstr>
      <vt:lpstr>Louis XVI</vt:lpstr>
      <vt:lpstr>Marie  Antionette</vt:lpstr>
      <vt:lpstr>SOCIAL PROBLEMS</vt:lpstr>
      <vt:lpstr>The Estates General</vt:lpstr>
      <vt:lpstr>Second Estate</vt:lpstr>
      <vt:lpstr>Third Estate</vt:lpstr>
      <vt:lpstr>Financial Problems</vt:lpstr>
      <vt:lpstr>Agrarian Problems</vt:lpstr>
      <vt:lpstr>The Stage is Set</vt:lpstr>
      <vt:lpstr>PowerPoint Presentation</vt:lpstr>
      <vt:lpstr>Tennis Court Oath</vt:lpstr>
      <vt:lpstr>The Bastille</vt:lpstr>
      <vt:lpstr>The Bastille</vt:lpstr>
      <vt:lpstr>PowerPoint Presentation</vt:lpstr>
      <vt:lpstr>Declaration of the Rights of Man and Citizen</vt:lpstr>
      <vt:lpstr>Reforms of the Assembly</vt:lpstr>
      <vt:lpstr>Other Reforms</vt:lpstr>
      <vt:lpstr>The Flight</vt:lpstr>
      <vt:lpstr>Radicalization</vt:lpstr>
      <vt:lpstr>First Revolutionary Wars</vt:lpstr>
      <vt:lpstr>The Second Revolution</vt:lpstr>
      <vt:lpstr>PowerPoint Presentation</vt:lpstr>
      <vt:lpstr>PowerPoint Presentation</vt:lpstr>
      <vt:lpstr>National Constitutional Convention</vt:lpstr>
      <vt:lpstr>PowerPoint Presentation</vt:lpstr>
      <vt:lpstr>Reign of Terror</vt:lpstr>
      <vt:lpstr>PowerPoint Presentation</vt:lpstr>
      <vt:lpstr>Marie Antoinette</vt:lpstr>
      <vt:lpstr>Thermidorean Reaction</vt:lpstr>
      <vt:lpstr>The Directory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Revolution</dc:title>
  <dc:subject>Revolutions</dc:subject>
  <dc:creator>Dr. Sanderson</dc:creator>
  <cp:lastModifiedBy>Kenneth Groh</cp:lastModifiedBy>
  <cp:revision>111</cp:revision>
  <cp:lastPrinted>1998-11-14T07:07:58Z</cp:lastPrinted>
  <dcterms:created xsi:type="dcterms:W3CDTF">1997-01-21T10:32:40Z</dcterms:created>
  <dcterms:modified xsi:type="dcterms:W3CDTF">2017-11-09T20:17:45Z</dcterms:modified>
</cp:coreProperties>
</file>