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5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6DCC2B-51F5-4597-AAA3-48F6BD8CCA85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, especially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E5080-614F-4765-90DE-45E6E3C38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06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21203-0116-4A9F-8A1B-0A68AE875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90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16333-83BA-47A4-938C-D3408D3FC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10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8AA21-D5DB-403A-B419-A276D2404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76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-1 h 64000"/>
                <a:gd name="T2" fmla="*/ 3 w 64000"/>
                <a:gd name="T3" fmla="*/ 0 h 64000"/>
                <a:gd name="T4" fmla="*/ 2 w 64000"/>
                <a:gd name="T5" fmla="*/ 1 h 64000"/>
                <a:gd name="T6" fmla="*/ 2 w 64000"/>
                <a:gd name="T7" fmla="*/ 1 h 64000"/>
                <a:gd name="T8" fmla="*/ 2 w 64000"/>
                <a:gd name="T9" fmla="*/ 1 h 64000"/>
                <a:gd name="T10" fmla="*/ 2 w 64000"/>
                <a:gd name="T11" fmla="*/ 1 h 64000"/>
                <a:gd name="T12" fmla="*/ 2 w 64000"/>
                <a:gd name="T13" fmla="*/ -1 h 64000"/>
                <a:gd name="T14" fmla="*/ 2 w 64000"/>
                <a:gd name="T15" fmla="*/ -1 h 64000"/>
                <a:gd name="T16" fmla="*/ 2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-2 h 64000"/>
                <a:gd name="T2" fmla="*/ 4 w 64000"/>
                <a:gd name="T3" fmla="*/ 0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-2 h 64000"/>
                <a:gd name="T14" fmla="*/ 3 w 64000"/>
                <a:gd name="T15" fmla="*/ -2 h 64000"/>
                <a:gd name="T16" fmla="*/ 3 w 64000"/>
                <a:gd name="T17" fmla="*/ -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32B5C054-C80F-4E53-8AAC-A88BA7EA4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48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D42EA5F2-3A64-41EB-87FA-54C6E910E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7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86625AEC-7014-4DE9-8618-34D8CC13A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94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EB28C3EF-8921-4C0A-9020-86CA62C0F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25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981F4FE7-F610-4AD0-A28A-2CF3AD3FC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824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C87D09D1-3B22-48EB-96C6-5F3F34779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40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5FD48C3E-58EC-49FF-8BF2-299713A0B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29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C0E95-BC5A-4682-9D4A-D0906A8BB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62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DDB92E14-8018-4D65-85D9-5D9733A73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19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7ED4B56E-3E78-4345-AA15-63B205B0E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30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D9768A37-B2BC-40C5-89F5-773ECB710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194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DE7A8E52-C218-40EC-BB5A-F59FF7C01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041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DCD72E6E-6E1E-44BC-AD82-CB3E70A77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514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5974EEFA-E60D-490F-9115-655288CB5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71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en-US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61E0F23C-5ABD-454B-B1C0-8B1A599AF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41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A2E6AEEB-AF9D-40AC-8531-19DCC096D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5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BB7DBEF6-1F42-4614-B54A-A4CF33E76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516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CEC7CBB0-7A8B-4E63-8A3E-474FCEEF9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89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50545-FD04-4B5D-99BD-5FFC705D1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346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3CC38FAF-CE5B-4EA0-9F5B-0670CE3DC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339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98E82DB3-FEA7-4BD6-95F1-D1585B951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225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77FA980D-7951-4202-B59E-07BA57F45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408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9DE3F5E2-5120-4D6F-8590-93CE09A2F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188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A665FD1C-DCCC-4516-BDCE-F2AD32BE7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077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E5B998FA-2241-4207-92C3-1BC0F5F2B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673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BF782CEC-7A9F-4B82-A300-9D6DB0F26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02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4C33B-7AAC-4354-9A96-91A9D99DD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75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7DA99-78D2-4828-9F05-93CCB46EB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36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5E5A-08F9-4F8D-9C09-258FA3010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8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C507E-1825-44A9-9D2E-9F5F88662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60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B8F78-A4AE-44F7-BAAF-5F0B233A4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10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1F0CE-05D0-477C-9AB4-AAC52E393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55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1471C93-979E-4A95-81E3-68B776D1F3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  <a:ea typeface="Microsoft YaHei" pitchFamily="34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  <a:ea typeface="Microsoft YaHei" pitchFamily="34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  <a:ea typeface="Microsoft YaHei" pitchFamily="34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  <a:ea typeface="Microsoft YaHei" pitchFamily="34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icrosoft YaHei" pitchFamily="34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icrosoft YaHei" pitchFamily="34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icrosoft YaHei" pitchFamily="34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-1 h 64000"/>
                <a:gd name="T2" fmla="*/ 4 w 64000"/>
                <a:gd name="T3" fmla="*/ 0 h 64000"/>
                <a:gd name="T4" fmla="*/ 3 w 64000"/>
                <a:gd name="T5" fmla="*/ 1 h 64000"/>
                <a:gd name="T6" fmla="*/ 3 w 64000"/>
                <a:gd name="T7" fmla="*/ 1 h 64000"/>
                <a:gd name="T8" fmla="*/ 3 w 64000"/>
                <a:gd name="T9" fmla="*/ 1 h 64000"/>
                <a:gd name="T10" fmla="*/ 3 w 64000"/>
                <a:gd name="T11" fmla="*/ 1 h 64000"/>
                <a:gd name="T12" fmla="*/ 3 w 64000"/>
                <a:gd name="T13" fmla="*/ -1 h 64000"/>
                <a:gd name="T14" fmla="*/ 3 w 64000"/>
                <a:gd name="T15" fmla="*/ -1 h 64000"/>
                <a:gd name="T16" fmla="*/ 3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-1 h 64000"/>
                <a:gd name="T2" fmla="*/ 2 w 64000"/>
                <a:gd name="T3" fmla="*/ 0 h 64000"/>
                <a:gd name="T4" fmla="*/ 1 w 64000"/>
                <a:gd name="T5" fmla="*/ 1 h 64000"/>
                <a:gd name="T6" fmla="*/ 1 w 64000"/>
                <a:gd name="T7" fmla="*/ 1 h 64000"/>
                <a:gd name="T8" fmla="*/ 1 w 64000"/>
                <a:gd name="T9" fmla="*/ 1 h 64000"/>
                <a:gd name="T10" fmla="*/ 1 w 64000"/>
                <a:gd name="T11" fmla="*/ 1 h 64000"/>
                <a:gd name="T12" fmla="*/ 1 w 64000"/>
                <a:gd name="T13" fmla="*/ -1 h 64000"/>
                <a:gd name="T14" fmla="*/ 1 w 64000"/>
                <a:gd name="T15" fmla="*/ -1 h 64000"/>
                <a:gd name="T16" fmla="*/ 1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200">
                <a:solidFill>
                  <a:srgbClr val="FFFFCC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eaLnBrk="1" hangingPunct="1">
              <a:buClrTx/>
              <a:buSzTx/>
              <a:buFontTx/>
              <a:buNone/>
              <a:defRPr sz="1200">
                <a:solidFill>
                  <a:srgbClr val="FFFFCC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>
              <a:buClrTx/>
              <a:buSzTx/>
              <a:buFontTx/>
              <a:buNone/>
              <a:defRPr sz="1200">
                <a:solidFill>
                  <a:srgbClr val="FFFFCC"/>
                </a:solidFill>
                <a:latin typeface="Verdana" panose="020B0604030504040204" pitchFamily="34" charset="0"/>
              </a:defRPr>
            </a:lvl1pPr>
          </a:lstStyle>
          <a:p>
            <a:fld id="{0C84AF2B-DBED-45B8-9656-3F2BB9BD7F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6C0F71CF-041E-4B66-8577-F40569424A0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29200"/>
            <a:ext cx="3505200" cy="18288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3505200" cy="3581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1100"/>
              </a:spcBef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en-US" sz="4400" b="1" smtClean="0"/>
          </a:p>
          <a:p>
            <a:pPr marL="0" indent="0" algn="ctr" eaLnBrk="1" hangingPunct="1">
              <a:lnSpc>
                <a:spcPct val="90000"/>
              </a:lnSpc>
              <a:spcBef>
                <a:spcPts val="1100"/>
              </a:spcBef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en-US" sz="4400" b="1" smtClean="0"/>
          </a:p>
          <a:p>
            <a:pPr marL="0" indent="0" algn="ctr" eaLnBrk="1" hangingPunct="1">
              <a:lnSpc>
                <a:spcPct val="90000"/>
              </a:lnSpc>
              <a:spcBef>
                <a:spcPts val="1100"/>
              </a:spcBef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4400" b="1" smtClean="0"/>
              <a:t>The Partitions of Poland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ottoman-selim-ii-ascends-and-sokol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974" r="2380"/>
          <a:stretch>
            <a:fillRect/>
          </a:stretch>
        </p:blipFill>
        <p:spPr bwMode="auto">
          <a:xfrm>
            <a:off x="1371600" y="1295400"/>
            <a:ext cx="77724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algn="ctr" eaLnBrk="1" hangingPunct="1"/>
            <a:r>
              <a:rPr lang="en-US" altLang="en-US" sz="5000" smtClean="0">
                <a:solidFill>
                  <a:schemeClr val="tx1"/>
                </a:solidFill>
                <a:latin typeface="Castellar" panose="020A0402060406010301" pitchFamily="18" charset="0"/>
              </a:rPr>
              <a:t>THE OTTOMAN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Islam Map</a:t>
            </a:r>
          </a:p>
        </p:txBody>
      </p:sp>
      <p:pic>
        <p:nvPicPr>
          <p:cNvPr id="38915" name="Picture 1028" descr="Arab-Muslim Empir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0" b="24681"/>
          <a:stretch>
            <a:fillRect/>
          </a:stretch>
        </p:blipFill>
        <p:spPr>
          <a:xfrm>
            <a:off x="0" y="-344488"/>
            <a:ext cx="9144000" cy="7202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3613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>
                <a:latin typeface="Perpetua Titling MT" panose="02020502060505020804" pitchFamily="18" charset="0"/>
              </a:rPr>
              <a:t>ORIGINS of the Ottoman Empire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001000" cy="48768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z="3200" smtClean="0"/>
              <a:t>It was one of the </a:t>
            </a:r>
            <a:r>
              <a:rPr lang="en-US" altLang="en-US" sz="3200" b="1" smtClean="0">
                <a:solidFill>
                  <a:schemeClr val="folHlink"/>
                </a:solidFill>
              </a:rPr>
              <a:t>largest</a:t>
            </a:r>
            <a:r>
              <a:rPr lang="en-US" altLang="en-US" sz="3200" smtClean="0"/>
              <a:t> &amp; </a:t>
            </a:r>
            <a:r>
              <a:rPr lang="en-US" altLang="en-US" sz="3200" b="1" smtClean="0">
                <a:solidFill>
                  <a:schemeClr val="folHlink"/>
                </a:solidFill>
              </a:rPr>
              <a:t>longest lasting</a:t>
            </a:r>
            <a:r>
              <a:rPr lang="en-US" altLang="en-US" sz="3200" smtClean="0"/>
              <a:t> empires in history</a:t>
            </a:r>
          </a:p>
          <a:p>
            <a:pPr eaLnBrk="1" hangingPunct="1"/>
            <a:r>
              <a:rPr lang="en-US" altLang="en-US" sz="3200" smtClean="0"/>
              <a:t>It was an empire supported &amp; inspired by </a:t>
            </a:r>
            <a:r>
              <a:rPr lang="en-US" altLang="en-US" sz="3200" b="1" smtClean="0">
                <a:solidFill>
                  <a:schemeClr val="folHlink"/>
                </a:solidFill>
              </a:rPr>
              <a:t>Islam</a:t>
            </a:r>
          </a:p>
          <a:p>
            <a:pPr eaLnBrk="1" hangingPunct="1"/>
            <a:r>
              <a:rPr lang="en-US" altLang="en-US" sz="3200" smtClean="0"/>
              <a:t>It </a:t>
            </a:r>
            <a:r>
              <a:rPr lang="en-US" altLang="en-US" sz="3200" b="1" smtClean="0">
                <a:solidFill>
                  <a:schemeClr val="folHlink"/>
                </a:solidFill>
              </a:rPr>
              <a:t>replaced</a:t>
            </a:r>
            <a:r>
              <a:rPr lang="en-US" altLang="en-US" sz="3200" smtClean="0"/>
              <a:t> the </a:t>
            </a:r>
            <a:r>
              <a:rPr lang="en-US" altLang="en-US" sz="3200" b="1" smtClean="0">
                <a:solidFill>
                  <a:schemeClr val="folHlink"/>
                </a:solidFill>
              </a:rPr>
              <a:t>Byzantine Empire</a:t>
            </a:r>
            <a:r>
              <a:rPr lang="en-US" altLang="en-US" sz="3200" smtClean="0"/>
              <a:t> (former Roman Empire) as the </a:t>
            </a:r>
            <a:r>
              <a:rPr lang="en-US" altLang="en-US" sz="3200" b="1" smtClean="0">
                <a:solidFill>
                  <a:schemeClr val="folHlink"/>
                </a:solidFill>
              </a:rPr>
              <a:t>major power</a:t>
            </a:r>
            <a:r>
              <a:rPr lang="en-US" altLang="en-US" sz="3200" smtClean="0"/>
              <a:t> in the Eastern Mediterranean.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b="1" smtClean="0">
                <a:latin typeface="Perpetua Titling MT" panose="02020502060505020804" pitchFamily="18" charset="0"/>
              </a:rPr>
              <a:t>Religion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189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Founded on the principles of </a:t>
            </a:r>
            <a:r>
              <a:rPr lang="en-US" altLang="en-US" sz="3200" b="1" smtClean="0">
                <a:solidFill>
                  <a:schemeClr val="folHlink"/>
                </a:solidFill>
              </a:rPr>
              <a:t>Islam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United by Islamic beliefs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Churches were converted into </a:t>
            </a:r>
            <a:r>
              <a:rPr lang="en-US" altLang="en-US" sz="3200" b="1" smtClean="0">
                <a:solidFill>
                  <a:schemeClr val="folHlink"/>
                </a:solidFill>
              </a:rPr>
              <a:t>mosques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b="1" smtClean="0">
                <a:solidFill>
                  <a:schemeClr val="folHlink"/>
                </a:solidFill>
              </a:rPr>
              <a:t>Tolerant</a:t>
            </a:r>
            <a:r>
              <a:rPr lang="en-US" altLang="en-US" sz="3200" smtClean="0"/>
              <a:t> of other religions, especially Christians and Jews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Encouraged </a:t>
            </a:r>
            <a:r>
              <a:rPr lang="en-US" altLang="en-US" sz="3200" b="1" smtClean="0">
                <a:solidFill>
                  <a:schemeClr val="folHlink"/>
                </a:solidFill>
              </a:rPr>
              <a:t>loyalty</a:t>
            </a:r>
            <a:r>
              <a:rPr lang="en-US" altLang="en-US" sz="3200" smtClean="0"/>
              <a:t> from other religious faith groups</a:t>
            </a:r>
          </a:p>
        </p:txBody>
      </p:sp>
      <p:pic>
        <p:nvPicPr>
          <p:cNvPr id="40964" name="Picture 4" descr="j0301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987" name="Picture 1029" descr="2025296757_fea5114885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83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96200" cy="6096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</a:rPr>
              <a:t>Mosque in Istanbul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210px-Yenieri-aturkishjanissary-gentilebellini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0"/>
            <a:ext cx="2895600" cy="3657600"/>
          </a:xfrm>
        </p:spPr>
      </p:pic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3213" cy="8382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latin typeface="Perpetua Titling MT" panose="02020502060505020804" pitchFamily="18" charset="0"/>
              </a:rPr>
              <a:t>The Janissaries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7213"/>
            <a:ext cx="5181600" cy="47259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Group of </a:t>
            </a:r>
            <a:r>
              <a:rPr lang="en-US" altLang="en-US" sz="2800" b="1" smtClean="0">
                <a:solidFill>
                  <a:schemeClr val="folHlink"/>
                </a:solidFill>
              </a:rPr>
              <a:t>soldiers</a:t>
            </a:r>
            <a:r>
              <a:rPr lang="en-US" altLang="en-US" sz="2800" smtClean="0"/>
              <a:t> loyal to the sultan (king)</a:t>
            </a:r>
          </a:p>
          <a:p>
            <a:pPr eaLnBrk="1" hangingPunct="1"/>
            <a:r>
              <a:rPr lang="en-US" altLang="en-US" sz="2800" smtClean="0"/>
              <a:t>Army of </a:t>
            </a:r>
            <a:r>
              <a:rPr lang="en-US" altLang="en-US" sz="2800" b="1" smtClean="0">
                <a:solidFill>
                  <a:schemeClr val="folHlink"/>
                </a:solidFill>
              </a:rPr>
              <a:t>slaves</a:t>
            </a:r>
            <a:r>
              <a:rPr lang="en-US" altLang="en-US" sz="2800" smtClean="0"/>
              <a:t> &amp; </a:t>
            </a:r>
            <a:r>
              <a:rPr lang="en-US" altLang="en-US" sz="2800" b="1" smtClean="0">
                <a:solidFill>
                  <a:schemeClr val="folHlink"/>
                </a:solidFill>
              </a:rPr>
              <a:t>Christian converts</a:t>
            </a:r>
            <a:r>
              <a:rPr lang="en-US" altLang="en-US" sz="2800" smtClean="0"/>
              <a:t> to Islam</a:t>
            </a:r>
          </a:p>
          <a:p>
            <a:pPr eaLnBrk="1" hangingPunct="1"/>
            <a:r>
              <a:rPr lang="en-US" altLang="en-US" sz="2800" smtClean="0"/>
              <a:t>Helped to </a:t>
            </a:r>
            <a:r>
              <a:rPr lang="en-US" altLang="en-US" sz="2800" b="1" smtClean="0">
                <a:solidFill>
                  <a:schemeClr val="folHlink"/>
                </a:solidFill>
              </a:rPr>
              <a:t>expand</a:t>
            </a:r>
            <a:r>
              <a:rPr lang="en-US" altLang="en-US" sz="2800" smtClean="0"/>
              <a:t> the </a:t>
            </a:r>
            <a:r>
              <a:rPr lang="en-US" altLang="en-US" sz="2800" b="1" smtClean="0">
                <a:solidFill>
                  <a:schemeClr val="folHlink"/>
                </a:solidFill>
              </a:rPr>
              <a:t>empire</a:t>
            </a:r>
          </a:p>
          <a:p>
            <a:pPr eaLnBrk="1" hangingPunct="1"/>
            <a:r>
              <a:rPr lang="en-US" altLang="en-US" sz="2800" smtClean="0"/>
              <a:t>Became so powerful that the sultans </a:t>
            </a:r>
            <a:r>
              <a:rPr lang="en-US" altLang="en-US" sz="2800" b="1" smtClean="0">
                <a:solidFill>
                  <a:schemeClr val="folHlink"/>
                </a:solidFill>
              </a:rPr>
              <a:t>feared</a:t>
            </a:r>
            <a:r>
              <a:rPr lang="en-US" altLang="en-US" sz="2800" smtClean="0"/>
              <a:t> them</a:t>
            </a:r>
          </a:p>
        </p:txBody>
      </p:sp>
      <p:pic>
        <p:nvPicPr>
          <p:cNvPr id="43013" name="Picture 11" descr="Janissa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30876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Janissaries Pic</a:t>
            </a:r>
          </a:p>
        </p:txBody>
      </p:sp>
      <p:pic>
        <p:nvPicPr>
          <p:cNvPr id="44035" name="Picture 5" descr="OttomanJanissariesAndDefendingKnightsOfStJohnSiegeOfRhodes1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2863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Janicaru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533400"/>
            <a:ext cx="3360738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Janissaries Photo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60" name="Picture 7" descr="space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Yeniçeriler (Janissaries) by u c c r o w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1350"/>
            <a:ext cx="9372600" cy="74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65175"/>
          </a:xfrm>
        </p:spPr>
        <p:txBody>
          <a:bodyPr/>
          <a:lstStyle/>
          <a:p>
            <a:pPr algn="ctr" eaLnBrk="1" hangingPunct="1"/>
            <a:r>
              <a:rPr lang="en-US" altLang="en-US" sz="4400" b="1" smtClean="0">
                <a:latin typeface="Perpetua Titling MT" panose="02020502060505020804" pitchFamily="18" charset="0"/>
              </a:rPr>
              <a:t>Origins cont.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1352 A.D. sultans able to cross over into </a:t>
            </a:r>
            <a:r>
              <a:rPr lang="en-US" altLang="en-US" sz="3000" b="1" smtClean="0">
                <a:solidFill>
                  <a:schemeClr val="folHlink"/>
                </a:solidFill>
              </a:rPr>
              <a:t>Europe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1453 A.D.-Ottoman soldiers known as Janissaries conquered </a:t>
            </a:r>
            <a:r>
              <a:rPr lang="en-US" altLang="en-US" sz="3000" b="1" smtClean="0">
                <a:solidFill>
                  <a:schemeClr val="folHlink"/>
                </a:solidFill>
              </a:rPr>
              <a:t>Constantinople</a:t>
            </a:r>
            <a:r>
              <a:rPr lang="en-US" altLang="en-US" sz="3000" smtClean="0"/>
              <a:t> (Istanbul) from the Byzantine empire, thus ending the Roman Empire.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1517 A.D. Ottomans had control of </a:t>
            </a:r>
            <a:r>
              <a:rPr lang="en-US" altLang="en-US" sz="3000" b="1" smtClean="0">
                <a:solidFill>
                  <a:schemeClr val="folHlink"/>
                </a:solidFill>
              </a:rPr>
              <a:t>Egypt</a:t>
            </a:r>
            <a:r>
              <a:rPr lang="en-US" altLang="en-US" sz="3000" smtClean="0"/>
              <a:t> &amp; extended control to most of </a:t>
            </a:r>
            <a:r>
              <a:rPr lang="en-US" altLang="en-US" sz="3000" b="1" smtClean="0">
                <a:solidFill>
                  <a:schemeClr val="folHlink"/>
                </a:solidFill>
              </a:rPr>
              <a:t>North African</a:t>
            </a:r>
            <a:r>
              <a:rPr lang="en-US" altLang="en-US" sz="3000" smtClean="0"/>
              <a:t> </a:t>
            </a:r>
            <a:r>
              <a:rPr lang="en-US" altLang="en-US" sz="3000" b="1" smtClean="0">
                <a:solidFill>
                  <a:schemeClr val="folHlink"/>
                </a:solidFill>
              </a:rPr>
              <a:t>coast</a:t>
            </a:r>
            <a:r>
              <a:rPr lang="en-US" altLang="en-US" sz="30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1520-1566: </a:t>
            </a:r>
            <a:r>
              <a:rPr lang="en-US" altLang="en-US" sz="3000" b="1" smtClean="0">
                <a:solidFill>
                  <a:schemeClr val="folHlink"/>
                </a:solidFill>
              </a:rPr>
              <a:t>peak of power</a:t>
            </a:r>
            <a:r>
              <a:rPr lang="en-US" altLang="en-US" sz="3000" smtClean="0"/>
              <a:t> during rule of </a:t>
            </a:r>
            <a:r>
              <a:rPr lang="en-US" altLang="en-US" sz="3000" b="1" smtClean="0">
                <a:solidFill>
                  <a:schemeClr val="folHlink"/>
                </a:solidFill>
              </a:rPr>
              <a:t>Suleiman</a:t>
            </a:r>
            <a:r>
              <a:rPr lang="en-US" altLang="en-US" sz="3000" smtClean="0"/>
              <a:t> (“The Magnificent”)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Ottoman Map 2</a:t>
            </a:r>
          </a:p>
        </p:txBody>
      </p:sp>
      <p:pic>
        <p:nvPicPr>
          <p:cNvPr id="47107" name="Picture 4" descr="Ottoman Empire 1300-168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95400"/>
            <a:ext cx="8915400" cy="8386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0000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 u="sng" smtClean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343400" cy="6248400"/>
          </a:xfrm>
        </p:spPr>
        <p:txBody>
          <a:bodyPr/>
          <a:lstStyle/>
          <a:p>
            <a:pPr marL="657225" indent="-657225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mtClean="0"/>
              <a:t>Poland </a:t>
            </a:r>
          </a:p>
          <a:p>
            <a:pPr marL="1031875" lvl="1" indent="-574675" eaLnBrk="1" hangingPunct="1">
              <a:lnSpc>
                <a:spcPct val="90000"/>
              </a:lnSpc>
              <a:buFont typeface="Arial" panose="020B0604020202020204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mtClean="0"/>
              <a:t>largest European state previous to partitions (1772)</a:t>
            </a:r>
          </a:p>
          <a:p>
            <a:pPr marL="657225" indent="-657225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mtClean="0"/>
              <a:t>Government </a:t>
            </a:r>
          </a:p>
          <a:p>
            <a:pPr marL="1031875" lvl="1" indent="-574675" eaLnBrk="1" hangingPunct="1">
              <a:lnSpc>
                <a:spcPct val="90000"/>
              </a:lnSpc>
              <a:buFont typeface="Arial" panose="020B0604020202020204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mtClean="0"/>
              <a:t>remained older political structure </a:t>
            </a:r>
          </a:p>
          <a:p>
            <a:pPr marL="1031875" lvl="1" indent="-574675" eaLnBrk="1" hangingPunct="1">
              <a:lnSpc>
                <a:spcPct val="90000"/>
              </a:lnSpc>
              <a:buFont typeface="Arial" panose="020B0604020202020204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mtClean="0"/>
              <a:t>failed to develop modern systems</a:t>
            </a:r>
          </a:p>
          <a:p>
            <a:pPr marL="657225" indent="-657225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mtClean="0"/>
              <a:t>No army, no revenues, no administration, and no unity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835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Ottoman Map 1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smtClean="0"/>
          </a:p>
        </p:txBody>
      </p:sp>
      <p:pic>
        <p:nvPicPr>
          <p:cNvPr id="48132" name="Picture 5" descr="ottoman-17cent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088"/>
            <a:ext cx="9144000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z="5400" b="1" smtClean="0">
                <a:latin typeface="Perpetua Titling MT" panose="02020502060505020804" pitchFamily="18" charset="0"/>
              </a:rPr>
              <a:t>Suleiman 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827213"/>
            <a:ext cx="4724400" cy="4114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Ruled from     </a:t>
            </a:r>
            <a:r>
              <a:rPr lang="en-US" altLang="en-US" sz="3200" b="1" smtClean="0">
                <a:solidFill>
                  <a:schemeClr val="folHlink"/>
                </a:solidFill>
              </a:rPr>
              <a:t>1520-1566</a:t>
            </a:r>
          </a:p>
          <a:p>
            <a:pPr eaLnBrk="1" hangingPunct="1"/>
            <a:r>
              <a:rPr lang="en-US" altLang="en-US" sz="3200" smtClean="0"/>
              <a:t>Made Ottoman Empire the </a:t>
            </a:r>
            <a:r>
              <a:rPr lang="en-US" altLang="en-US" sz="3200" b="1" smtClean="0">
                <a:solidFill>
                  <a:schemeClr val="folHlink"/>
                </a:solidFill>
              </a:rPr>
              <a:t>richest</a:t>
            </a:r>
            <a:r>
              <a:rPr lang="en-US" altLang="en-US" sz="3200" smtClean="0"/>
              <a:t> &amp; </a:t>
            </a:r>
            <a:r>
              <a:rPr lang="en-US" altLang="en-US" sz="3200" b="1" smtClean="0">
                <a:solidFill>
                  <a:schemeClr val="folHlink"/>
                </a:solidFill>
              </a:rPr>
              <a:t>most powerful</a:t>
            </a:r>
            <a:r>
              <a:rPr lang="en-US" altLang="en-US" sz="3200" smtClean="0"/>
              <a:t> empire in Europe and Southwest Asia at the time</a:t>
            </a:r>
          </a:p>
        </p:txBody>
      </p:sp>
      <p:pic>
        <p:nvPicPr>
          <p:cNvPr id="49156" name="Picture 12" descr="EmperorSulei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068763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b="1" smtClean="0">
                <a:latin typeface="Perpetua Titling MT" panose="02020502060505020804" pitchFamily="18" charset="0"/>
              </a:rPr>
              <a:t>Suleiman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7213"/>
            <a:ext cx="8229600" cy="487838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folHlink"/>
                </a:solidFill>
              </a:rPr>
              <a:t>Greatest Ottoman leader</a:t>
            </a:r>
            <a:r>
              <a:rPr lang="en-US" altLang="en-US" smtClean="0"/>
              <a:t> of all time</a:t>
            </a:r>
          </a:p>
          <a:p>
            <a:pPr eaLnBrk="1" hangingPunct="1"/>
            <a:r>
              <a:rPr lang="en-US" altLang="en-US" smtClean="0"/>
              <a:t>Brought </a:t>
            </a:r>
            <a:r>
              <a:rPr lang="en-US" altLang="en-US" b="1" smtClean="0">
                <a:solidFill>
                  <a:schemeClr val="folHlink"/>
                </a:solidFill>
              </a:rPr>
              <a:t>justice</a:t>
            </a:r>
            <a:r>
              <a:rPr lang="en-US" altLang="en-US" smtClean="0"/>
              <a:t> &amp; harmony by publishing a code of laws               (“</a:t>
            </a:r>
            <a:r>
              <a:rPr lang="en-US" altLang="en-US" b="1" smtClean="0">
                <a:solidFill>
                  <a:schemeClr val="folHlink"/>
                </a:solidFill>
              </a:rPr>
              <a:t>The Lawgiver</a:t>
            </a:r>
            <a:r>
              <a:rPr lang="en-US" altLang="en-US" smtClean="0"/>
              <a:t>”)</a:t>
            </a:r>
          </a:p>
          <a:p>
            <a:pPr eaLnBrk="1" hangingPunct="1"/>
            <a:r>
              <a:rPr lang="en-US" altLang="en-US" smtClean="0"/>
              <a:t>Feared &amp; respected by Europeans</a:t>
            </a:r>
          </a:p>
          <a:p>
            <a:pPr eaLnBrk="1" hangingPunct="1"/>
            <a:r>
              <a:rPr lang="en-US" altLang="en-US" smtClean="0"/>
              <a:t>Turned Constantinople into a great center of art, music, writing, and philosophy</a:t>
            </a:r>
          </a:p>
          <a:p>
            <a:pPr eaLnBrk="1" hangingPunct="1"/>
            <a:r>
              <a:rPr lang="en-US" altLang="en-US" smtClean="0"/>
              <a:t>Wrote some of the most beautiful poetry of his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Suleiman Pic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04" name="Picture 5" descr="Sueleymanname_nahce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r="7199"/>
          <a:stretch>
            <a:fillRect/>
          </a:stretch>
        </p:blipFill>
        <p:spPr bwMode="auto">
          <a:xfrm>
            <a:off x="1295400" y="-1295400"/>
            <a:ext cx="6934200" cy="1063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pPr algn="ctr" eaLnBrk="1" hangingPunct="1"/>
            <a:r>
              <a:rPr lang="en-US" altLang="en-US" sz="4400" b="1" smtClean="0">
                <a:latin typeface="Perpetua Titling MT" panose="02020502060505020804" pitchFamily="18" charset="0"/>
              </a:rPr>
              <a:t>Expansion</a:t>
            </a:r>
            <a:r>
              <a:rPr lang="en-US" altLang="en-US" sz="4400" smtClean="0">
                <a:latin typeface="Script MT Bold" panose="03040602040607080904" pitchFamily="66" charset="0"/>
              </a:rPr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105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Suleiman believed that the entire world was his possession as a gift of God.</a:t>
            </a:r>
          </a:p>
          <a:p>
            <a:pPr eaLnBrk="1" hangingPunct="1"/>
            <a:r>
              <a:rPr lang="en-US" altLang="en-US" sz="3200" smtClean="0"/>
              <a:t>Vast amounts of </a:t>
            </a:r>
            <a:r>
              <a:rPr lang="en-US" altLang="en-US" sz="3200" b="1" smtClean="0">
                <a:solidFill>
                  <a:schemeClr val="folHlink"/>
                </a:solidFill>
              </a:rPr>
              <a:t>Islamic territories</a:t>
            </a:r>
            <a:r>
              <a:rPr lang="en-US" altLang="en-US" sz="3200" smtClean="0"/>
              <a:t> were annexed or invaded.</a:t>
            </a:r>
          </a:p>
          <a:p>
            <a:pPr eaLnBrk="1" hangingPunct="1"/>
            <a:r>
              <a:rPr lang="en-US" altLang="en-US" sz="3200" smtClean="0"/>
              <a:t>Very </a:t>
            </a:r>
            <a:r>
              <a:rPr lang="en-US" altLang="en-US" sz="3200" b="1" smtClean="0">
                <a:solidFill>
                  <a:schemeClr val="folHlink"/>
                </a:solidFill>
              </a:rPr>
              <a:t>strong military</a:t>
            </a:r>
          </a:p>
          <a:p>
            <a:pPr eaLnBrk="1" hangingPunct="1"/>
            <a:r>
              <a:rPr lang="en-US" altLang="en-US" sz="3200" smtClean="0"/>
              <a:t>Expert in developing </a:t>
            </a:r>
            <a:r>
              <a:rPr lang="en-US" altLang="en-US" sz="3200" b="1" smtClean="0">
                <a:solidFill>
                  <a:schemeClr val="folHlink"/>
                </a:solidFill>
              </a:rPr>
              <a:t>gunpowder</a:t>
            </a:r>
            <a:r>
              <a:rPr lang="en-US" altLang="en-US" sz="3200" smtClean="0"/>
              <a:t> as a military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1625"/>
            <a:ext cx="8531225" cy="917575"/>
          </a:xfrm>
        </p:spPr>
        <p:txBody>
          <a:bodyPr/>
          <a:lstStyle/>
          <a:p>
            <a:pPr algn="ctr" eaLnBrk="1" hangingPunct="1"/>
            <a:r>
              <a:rPr lang="en-US" altLang="en-US" sz="2800" smtClean="0">
                <a:latin typeface="Perpetua Titling MT" panose="02020502060505020804" pitchFamily="18" charset="0"/>
              </a:rPr>
              <a:t>The Muslim Ottoman Empire eventually controlled what is now: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579813" cy="4573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Turkey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Egypt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Greece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Bulgaria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Romania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Macedonia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Hungary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Palestine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Jordan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Lebanon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Syria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Much of the coastal strip of North Africa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Parts of Arabia</a:t>
            </a:r>
          </a:p>
        </p:txBody>
      </p:sp>
      <p:pic>
        <p:nvPicPr>
          <p:cNvPr id="53252" name="Picture 11" descr="Ottoman Empire 1300-1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0200"/>
            <a:ext cx="9144000" cy="86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313613" cy="765175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>
                <a:latin typeface="Perpetua Titling MT" panose="02020502060505020804" pitchFamily="18" charset="0"/>
              </a:rPr>
              <a:t>Trade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434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smtClean="0"/>
              <a:t>Located on major </a:t>
            </a:r>
            <a:r>
              <a:rPr lang="en-US" altLang="en-US" sz="3600" b="1" smtClean="0">
                <a:solidFill>
                  <a:schemeClr val="folHlink"/>
                </a:solidFill>
              </a:rPr>
              <a:t>trade routes</a:t>
            </a:r>
            <a:r>
              <a:rPr lang="en-US" altLang="en-US" sz="3600" b="1" smtClean="0"/>
              <a:t> between Europe &amp; Asia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5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 smtClean="0"/>
              <a:t>Some goods traded were: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smtClean="0"/>
              <a:t>Silk &amp; other cloth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smtClean="0"/>
              <a:t>Rhubarb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smtClean="0"/>
              <a:t>Porcelain from China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smtClean="0"/>
              <a:t>Spices such as pepper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smtClean="0"/>
              <a:t>Dyes such as indigo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500" smtClean="0"/>
          </a:p>
          <a:p>
            <a:pPr eaLnBrk="1" hangingPunct="1">
              <a:lnSpc>
                <a:spcPct val="90000"/>
              </a:lnSpc>
            </a:pPr>
            <a:endParaRPr lang="en-US" alt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Trade map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5300" name="Picture 7" descr="Silk_Route_ex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78925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 smtClean="0">
                <a:latin typeface="Perpetua Titling MT" panose="02020502060505020804" pitchFamily="18" charset="0"/>
              </a:rPr>
              <a:t>THE BREAKUP OF THE OTTOMAN EMPIRE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458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1571 A.D. – decline began after several </a:t>
            </a:r>
            <a:r>
              <a:rPr lang="en-US" altLang="en-US" sz="3000" b="1" smtClean="0">
                <a:solidFill>
                  <a:schemeClr val="folHlink"/>
                </a:solidFill>
              </a:rPr>
              <a:t>military defeats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1683 A.D.-</a:t>
            </a:r>
            <a:r>
              <a:rPr lang="en-US" altLang="en-US" sz="3000" b="1" smtClean="0">
                <a:solidFill>
                  <a:schemeClr val="folHlink"/>
                </a:solidFill>
              </a:rPr>
              <a:t>failed invasion</a:t>
            </a:r>
            <a:r>
              <a:rPr lang="en-US" altLang="en-US" sz="3000" smtClean="0"/>
              <a:t> of Vienna, Austria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smtClean="0"/>
              <a:t>Economic problems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200" smtClean="0"/>
              <a:t>	1. </a:t>
            </a:r>
            <a:r>
              <a:rPr lang="en-US" altLang="en-US" sz="3000" smtClean="0"/>
              <a:t>trade </a:t>
            </a:r>
            <a:r>
              <a:rPr lang="en-US" altLang="en-US" sz="3000" b="1" smtClean="0">
                <a:solidFill>
                  <a:schemeClr val="folHlink"/>
                </a:solidFill>
              </a:rPr>
              <a:t>competition</a:t>
            </a:r>
            <a:r>
              <a:rPr lang="en-US" altLang="en-US" sz="3000" smtClean="0"/>
              <a:t> from Americas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smtClean="0"/>
              <a:t>	2. </a:t>
            </a:r>
            <a:r>
              <a:rPr lang="en-US" altLang="en-US" sz="3000" b="1" smtClean="0">
                <a:solidFill>
                  <a:schemeClr val="folHlink"/>
                </a:solidFill>
              </a:rPr>
              <a:t>cheap products</a:t>
            </a:r>
            <a:r>
              <a:rPr lang="en-US" altLang="en-US" sz="3000" smtClean="0"/>
              <a:t> from India &amp; Far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smtClean="0"/>
              <a:t>      East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smtClean="0"/>
              <a:t>	3. development of </a:t>
            </a:r>
            <a:r>
              <a:rPr lang="en-US" altLang="en-US" sz="3000" b="1" smtClean="0">
                <a:solidFill>
                  <a:schemeClr val="folHlink"/>
                </a:solidFill>
              </a:rPr>
              <a:t>other trade routes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smtClean="0"/>
              <a:t>	4. rising unemployment &amp; near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b="1" smtClean="0">
                <a:solidFill>
                  <a:schemeClr val="folHlink"/>
                </a:solidFill>
              </a:rPr>
              <a:t>       bankruptcy</a:t>
            </a:r>
            <a:endParaRPr lang="en-US" alt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Decline Map</a:t>
            </a:r>
          </a:p>
        </p:txBody>
      </p:sp>
      <p:pic>
        <p:nvPicPr>
          <p:cNvPr id="57347" name="Picture 4" descr="Ottoman Empir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0" y="381000"/>
            <a:ext cx="9731375" cy="5700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0000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u="sng" smtClean="0"/>
              <a:t>External interference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5715000" cy="6248400"/>
          </a:xfrm>
        </p:spPr>
        <p:txBody>
          <a:bodyPr/>
          <a:lstStyle/>
          <a:p>
            <a:pPr marL="657225" indent="-657225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War of Polish Succession (1733) </a:t>
            </a:r>
          </a:p>
          <a:p>
            <a:pPr marL="657225" indent="-657225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two Polish kings were Germans</a:t>
            </a:r>
          </a:p>
          <a:p>
            <a:pPr marL="657225" indent="-657225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infighting led to weakness and call for reform </a:t>
            </a:r>
          </a:p>
          <a:p>
            <a:pPr marL="1031875" lvl="1" indent="-574675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Wanted to end liberum veto</a:t>
            </a:r>
          </a:p>
          <a:p>
            <a:pPr marL="657225" indent="-657225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most notorious outside interest Catherine the Great</a:t>
            </a:r>
          </a:p>
          <a:p>
            <a:pPr marL="657225" indent="-657225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1763 Catherine supports Russian puppet in Poland</a:t>
            </a:r>
          </a:p>
          <a:p>
            <a:pPr marL="1031875" lvl="1" indent="-574675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u="sng" smtClean="0"/>
              <a:t>Stanislas Poniatowski is named king</a:t>
            </a:r>
          </a:p>
          <a:p>
            <a:pPr marL="1031875" lvl="1" indent="-574675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Declares herself the protector of Polish liberties</a:t>
            </a:r>
          </a:p>
          <a:p>
            <a:pPr marL="1031875" lvl="1" indent="-574675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Internally divided Poland leaves opportunity for Russian influence the whole country</a:t>
            </a:r>
          </a:p>
          <a:p>
            <a:pPr marL="1031875" lvl="1" indent="-574675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endParaRPr lang="en-US" altLang="en-US" sz="240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2667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5987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2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3352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477000" y="5410200"/>
            <a:ext cx="1295400" cy="1447800"/>
          </a:xfrm>
          <a:prstGeom prst="wedgeRectCallout">
            <a:avLst>
              <a:gd name="adj1" fmla="val 30269"/>
              <a:gd name="adj2" fmla="val -73574"/>
            </a:avLst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34000" y="838200"/>
            <a:ext cx="1371600" cy="1524000"/>
          </a:xfrm>
          <a:prstGeom prst="wedgeRectCallout">
            <a:avLst>
              <a:gd name="adj1" fmla="val 56597"/>
              <a:gd name="adj2" fmla="val 151458"/>
            </a:avLst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5963"/>
          </a:xfrm>
          <a:solidFill>
            <a:srgbClr val="FF0000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1" u="sng" smtClean="0"/>
              <a:t>The first partition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334000" cy="6096000"/>
          </a:xfrm>
        </p:spPr>
        <p:txBody>
          <a:bodyPr/>
          <a:lstStyle/>
          <a:p>
            <a:pPr marL="657225" indent="-657225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1772 Russia earns a stunning victory against Ottomans</a:t>
            </a:r>
          </a:p>
          <a:p>
            <a:pPr marL="657225" indent="-657225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Fear of balance of Power shifting to Russia causes Prussia to propose a partition of Poland (making Prussia contiguous with Brandenburg)</a:t>
            </a:r>
          </a:p>
          <a:p>
            <a:pPr marL="1031875" lvl="1" indent="-574675" eaLnBrk="1" hangingPunct="1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z="2400" smtClean="0"/>
              <a:t>Russia, Prussia, and Austria agree to partition to avoid war between Russia and Austria</a:t>
            </a:r>
          </a:p>
          <a:p>
            <a:pPr marL="1406525" lvl="2" indent="-492125" eaLnBrk="1" hangingPunct="1"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mtClean="0"/>
              <a:t>Ottoman Turks are spared (weakening of empire is evident)</a:t>
            </a:r>
          </a:p>
          <a:p>
            <a:pPr marL="1406525" lvl="2" indent="-492125" eaLnBrk="1" hangingPunct="1">
              <a:buFont typeface="Arial" panose="020B0604020202020204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</a:pPr>
            <a:r>
              <a:rPr lang="en-US" altLang="en-US" smtClean="0"/>
              <a:t>Poland is sacrificed</a:t>
            </a: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1041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86400"/>
            <a:ext cx="11144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7239000" y="762000"/>
            <a:ext cx="1295400" cy="1752600"/>
          </a:xfrm>
          <a:prstGeom prst="wedgeRectCallout">
            <a:avLst>
              <a:gd name="adj1" fmla="val 10296"/>
              <a:gd name="adj2" fmla="val 102718"/>
            </a:avLst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175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0620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762000"/>
            <a:ext cx="5486400" cy="6096000"/>
          </a:xfrm>
        </p:spPr>
        <p:txBody>
          <a:bodyPr anchor="t"/>
          <a:lstStyle/>
          <a:p>
            <a:pPr marL="339725" indent="-339725" algn="l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lang="en-US" sz="2800" smtClean="0"/>
              <a:t>Poles redouble efforts at internal reform (elite class)</a:t>
            </a:r>
          </a:p>
          <a:p>
            <a:pPr marL="739775" lvl="1" indent="-282575" algn="l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lang="en-US" sz="2800" u="sng" smtClean="0"/>
              <a:t>Poniatowski</a:t>
            </a:r>
            <a:r>
              <a:rPr lang="en-US" sz="2800" smtClean="0"/>
              <a:t> urges reforms as King</a:t>
            </a:r>
          </a:p>
          <a:p>
            <a:pPr marL="1143000" lvl="2" indent="-228600" algn="l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lang="en-US" sz="2800" smtClean="0"/>
              <a:t>New constitution is issued</a:t>
            </a:r>
          </a:p>
          <a:p>
            <a:pPr marL="1600200" lvl="3" indent="-228600" algn="l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lang="en-US" sz="2800" smtClean="0"/>
              <a:t>King is hereditary not elected strengthens monarchy</a:t>
            </a:r>
          </a:p>
          <a:p>
            <a:pPr marL="1600200" lvl="3" indent="-228600" algn="l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lang="en-US" sz="2800" smtClean="0"/>
              <a:t>Reduced the power of the landed gentry</a:t>
            </a:r>
          </a:p>
          <a:p>
            <a:pPr marL="1600200" lvl="3" indent="-228600" algn="l" eaLnBrk="1" hangingPunct="1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lang="en-US" sz="2800" smtClean="0"/>
              <a:t>Increased the power of the burghers in the towns</a:t>
            </a:r>
          </a:p>
          <a:p>
            <a:pPr marL="341313" indent="-339725" algn="l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lang="en-US" sz="2800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7159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</a:rPr>
              <a:t>The first partition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143000"/>
            <a:ext cx="360521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3300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 u="sng" smtClean="0"/>
              <a:t>Final Slices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029200" cy="5791200"/>
          </a:xfrm>
        </p:spPr>
        <p:txBody>
          <a:bodyPr/>
          <a:lstStyle/>
          <a:p>
            <a:pPr marL="660400" indent="-6572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60400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/>
            </a:pPr>
            <a:r>
              <a:rPr lang="en-US" sz="2800" smtClean="0"/>
              <a:t>The second partition</a:t>
            </a:r>
          </a:p>
          <a:p>
            <a:pPr marL="657225" indent="-654050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660400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/>
            </a:pPr>
            <a:r>
              <a:rPr lang="en-US" sz="2800" smtClean="0"/>
              <a:t>By 1791 fears of the French Revolution spreading in Europe leads Russia to intervene in Polish reform efforts (called the reformers Jacobins)</a:t>
            </a:r>
          </a:p>
          <a:p>
            <a:pPr marL="657225" indent="-654050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660400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/>
            </a:pPr>
            <a:r>
              <a:rPr lang="en-US" sz="2800" smtClean="0"/>
              <a:t>1791 Catherine sends in Russian army with support of displaced nobles</a:t>
            </a:r>
          </a:p>
          <a:p>
            <a:pPr marL="657225" indent="-654050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660400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/>
            </a:pPr>
            <a:r>
              <a:rPr lang="en-US" sz="2800" smtClean="0"/>
              <a:t>1793 Catherine and Prussia take another slice of Poland for each</a:t>
            </a:r>
          </a:p>
          <a:p>
            <a:pPr marL="658813" indent="-6572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60400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/>
            </a:pPr>
            <a:endParaRPr lang="en-US" sz="2800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219200"/>
            <a:ext cx="40989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838200"/>
            <a:ext cx="4800600" cy="6019800"/>
          </a:xfrm>
        </p:spPr>
        <p:txBody>
          <a:bodyPr anchor="t"/>
          <a:lstStyle/>
          <a:p>
            <a:pPr marL="342900" indent="-339725" algn="l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800" smtClean="0"/>
              <a:t>The third partition</a:t>
            </a:r>
          </a:p>
          <a:p>
            <a:pPr marL="339725" indent="-336550" algn="l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800" smtClean="0"/>
              <a:t>1794 Liberal reform effort led by </a:t>
            </a:r>
            <a:r>
              <a:rPr lang="en-US" sz="2800" u="sng" smtClean="0"/>
              <a:t>Thaddeus Kosciuszko </a:t>
            </a:r>
          </a:p>
          <a:p>
            <a:pPr marL="339725" indent="-336550" algn="l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800" smtClean="0"/>
              <a:t>Proposed the abolition of serfdom</a:t>
            </a:r>
          </a:p>
          <a:p>
            <a:pPr marL="339725" indent="-336550" algn="l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800" smtClean="0"/>
              <a:t>Reform effort is crushed in the wake of counterrevolution </a:t>
            </a:r>
          </a:p>
          <a:p>
            <a:pPr marL="339725" indent="-336550" algn="l" eaLnBrk="1" hangingPunct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800" smtClean="0"/>
              <a:t>1795 Prussia and Russia invade with armies and divide the remainder of Poland between Prussia, Austria, and Russia</a:t>
            </a:r>
          </a:p>
          <a:p>
            <a:pPr marL="341313" indent="-339725" algn="l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280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143000"/>
            <a:ext cx="43243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</a:rPr>
              <a:t>Final Slices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  <a:solidFill>
            <a:srgbClr val="FF0000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u="sng" smtClean="0"/>
              <a:t>Evaluation of Poland’s Partitioning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6035675" cy="6248400"/>
          </a:xfrm>
        </p:spPr>
        <p:txBody>
          <a:bodyPr/>
          <a:lstStyle/>
          <a:p>
            <a:pPr marL="657225" indent="-657225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  <a:defRPr/>
            </a:pPr>
            <a:r>
              <a:rPr lang="en-US" sz="2400" smtClean="0"/>
              <a:t>At the time the partitions of Poland were praised as an end of an old nuisance and an affirmation of enlightened rulers (enlightened despots)</a:t>
            </a:r>
          </a:p>
          <a:p>
            <a:pPr marL="1031875" lvl="1" indent="-574675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  <a:defRPr/>
            </a:pPr>
            <a:r>
              <a:rPr lang="en-US" sz="2400" smtClean="0"/>
              <a:t>War was prevented in Europe by diplomatic means</a:t>
            </a:r>
          </a:p>
          <a:p>
            <a:pPr marL="1031875" lvl="1" indent="-574675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  <a:defRPr/>
            </a:pPr>
            <a:r>
              <a:rPr lang="en-US" sz="2400" smtClean="0"/>
              <a:t>Replaced anarchy with solid government</a:t>
            </a:r>
          </a:p>
          <a:p>
            <a:pPr marL="1031875" lvl="1" indent="-574675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  <a:defRPr/>
            </a:pPr>
            <a:r>
              <a:rPr lang="en-US" sz="2400" smtClean="0"/>
              <a:t>Partitions fell around ethnic lines</a:t>
            </a:r>
          </a:p>
          <a:p>
            <a:pPr marL="657225" indent="-657225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  <a:defRPr/>
            </a:pPr>
            <a:r>
              <a:rPr lang="en-US" sz="2400" smtClean="0"/>
              <a:t>Edmund Burke of England</a:t>
            </a:r>
          </a:p>
          <a:p>
            <a:pPr marL="1031875" lvl="1" indent="-574675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  <a:defRPr/>
            </a:pPr>
            <a:r>
              <a:rPr lang="en-US" sz="2400" smtClean="0"/>
              <a:t>Saw the partitions as the beginning of the end for the old order in Europe</a:t>
            </a:r>
          </a:p>
          <a:p>
            <a:pPr marL="1406525" lvl="2" indent="-492125" eaLnBrk="1" hangingPunct="1">
              <a:lnSpc>
                <a:spcPct val="80000"/>
              </a:lnSpc>
              <a:buFont typeface="Arial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  <a:defRPr/>
            </a:pPr>
            <a:r>
              <a:rPr lang="en-US" smtClean="0"/>
              <a:t>Balance of power was traditionally used to preserve states</a:t>
            </a:r>
          </a:p>
          <a:p>
            <a:pPr marL="1406525" lvl="2" indent="-492125" eaLnBrk="1" hangingPunct="1">
              <a:lnSpc>
                <a:spcPct val="80000"/>
              </a:lnSpc>
              <a:buFont typeface="Arial" pitchFamily="34" charset="0"/>
              <a:buChar char="•"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  <a:defRPr/>
            </a:pPr>
            <a:r>
              <a:rPr lang="en-US" smtClean="0"/>
              <a:t>In Poland balance of power was used to destroy a “state”</a:t>
            </a:r>
          </a:p>
          <a:p>
            <a:pPr marL="658813" indent="-657225" eaLnBrk="1" hangingPunct="1">
              <a:lnSpc>
                <a:spcPct val="80000"/>
              </a:lnSpc>
              <a:buClrTx/>
              <a:buFontTx/>
              <a:buNone/>
              <a:tabLst>
                <a:tab pos="657225" algn="l"/>
                <a:tab pos="769938" algn="l"/>
                <a:tab pos="1227138" algn="l"/>
                <a:tab pos="1684338" algn="l"/>
                <a:tab pos="2141538" algn="l"/>
                <a:tab pos="2598738" algn="l"/>
                <a:tab pos="3055938" algn="l"/>
                <a:tab pos="3513138" algn="l"/>
                <a:tab pos="3970338" algn="l"/>
                <a:tab pos="4427538" algn="l"/>
                <a:tab pos="4884738" algn="l"/>
                <a:tab pos="5341938" algn="l"/>
                <a:tab pos="5799138" algn="l"/>
                <a:tab pos="6256338" algn="l"/>
                <a:tab pos="6713538" algn="l"/>
                <a:tab pos="7170738" algn="l"/>
                <a:tab pos="7627938" algn="l"/>
                <a:tab pos="8085138" algn="l"/>
                <a:tab pos="8542338" algn="l"/>
                <a:tab pos="8999538" algn="l"/>
                <a:tab pos="9456738" algn="l"/>
              </a:tabLst>
              <a:defRPr/>
            </a:pPr>
            <a:endParaRPr lang="en-US" smtClean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371600"/>
            <a:ext cx="3028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609600"/>
            <a:ext cx="9144000" cy="6248400"/>
          </a:xfrm>
        </p:spPr>
        <p:txBody>
          <a:bodyPr anchor="t"/>
          <a:lstStyle/>
          <a:p>
            <a:pPr marL="339725" indent="-339725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smtClean="0"/>
              <a:t>Alarming that a state could disappear through cold diplomatic calculation</a:t>
            </a:r>
          </a:p>
          <a:p>
            <a:pPr marL="739775" lvl="1" indent="-282575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smtClean="0"/>
              <a:t>No established rights seem safe</a:t>
            </a:r>
          </a:p>
          <a:p>
            <a:pPr marL="739775" lvl="1" indent="-282575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smtClean="0"/>
              <a:t>Lesson: It is dangerous not to be strong around giant states</a:t>
            </a:r>
          </a:p>
          <a:p>
            <a:pPr marL="339725" indent="-339725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smtClean="0"/>
              <a:t>Partitions changed the balance of power overall in Europe</a:t>
            </a:r>
          </a:p>
          <a:p>
            <a:pPr marL="739775" lvl="1" indent="-282575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smtClean="0"/>
              <a:t>France loses an ally in the east against Germany</a:t>
            </a:r>
          </a:p>
          <a:p>
            <a:pPr marL="739775" lvl="1" indent="-282575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i="1" smtClean="0"/>
              <a:t>Save the Poles</a:t>
            </a:r>
            <a:r>
              <a:rPr lang="en-US" sz="2400" smtClean="0"/>
              <a:t> becomes the nationalist rallying cry</a:t>
            </a:r>
          </a:p>
          <a:p>
            <a:pPr marL="739775" lvl="1" indent="-282575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smtClean="0"/>
              <a:t>Three great monarchies are drawn together in common opposition to national liberation</a:t>
            </a:r>
          </a:p>
          <a:p>
            <a:pPr marL="1143000" lvl="2" indent="-228600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smtClean="0"/>
              <a:t>Agrarian economic base accentuated division between east (reactionary) and west (liberal) </a:t>
            </a:r>
          </a:p>
          <a:p>
            <a:pPr marL="739775" lvl="1" indent="-282575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smtClean="0"/>
              <a:t>Eastern empires in Europe control territories until WWI</a:t>
            </a:r>
          </a:p>
          <a:p>
            <a:pPr marL="739775" lvl="1" indent="-282575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smtClean="0"/>
              <a:t>Fall under control of Soviet Union after WWII</a:t>
            </a:r>
          </a:p>
          <a:p>
            <a:pPr marL="739775" lvl="1" indent="-282575" algn="l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400" smtClean="0"/>
              <a:t>1980s Poland re-establishes its national identity</a:t>
            </a:r>
          </a:p>
          <a:p>
            <a:pPr marL="341313" indent="-339725" algn="l" eaLnBrk="1" hangingPunct="1">
              <a:spcBef>
                <a:spcPts val="600"/>
              </a:spcBef>
              <a:buClrTx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endParaRPr lang="en-US" sz="2400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u="sng">
                <a:solidFill>
                  <a:srgbClr val="000000"/>
                </a:solidFill>
              </a:rPr>
              <a:t>Evaluation of Poland’s Partitioning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2" dur="500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7" dur="500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lipse">
  <a:themeElements>
    <a:clrScheme name="Eclipse 10">
      <a:dk1>
        <a:srgbClr val="333333"/>
      </a:dk1>
      <a:lt1>
        <a:srgbClr val="FFFFCC"/>
      </a:lt1>
      <a:dk2>
        <a:srgbClr val="660000"/>
      </a:dk2>
      <a:lt2>
        <a:srgbClr val="CCCCCC"/>
      </a:lt2>
      <a:accent1>
        <a:srgbClr val="FF6600"/>
      </a:accent1>
      <a:accent2>
        <a:srgbClr val="CC3300"/>
      </a:accent2>
      <a:accent3>
        <a:srgbClr val="B8AAAA"/>
      </a:accent3>
      <a:accent4>
        <a:srgbClr val="DADAAE"/>
      </a:accent4>
      <a:accent5>
        <a:srgbClr val="FFB8AA"/>
      </a:accent5>
      <a:accent6>
        <a:srgbClr val="B92D00"/>
      </a:accent6>
      <a:hlink>
        <a:srgbClr val="990000"/>
      </a:hlink>
      <a:folHlink>
        <a:srgbClr val="CC9900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5413</TotalTime>
  <Words>907</Words>
  <Application>Microsoft Office PowerPoint</Application>
  <PresentationFormat>On-screen Show (4:3)</PresentationFormat>
  <Paragraphs>145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Microsoft YaHei</vt:lpstr>
      <vt:lpstr>Times New Roman</vt:lpstr>
      <vt:lpstr>Verdana</vt:lpstr>
      <vt:lpstr>Wingdings</vt:lpstr>
      <vt:lpstr>Arial Black</vt:lpstr>
      <vt:lpstr>Castellar</vt:lpstr>
      <vt:lpstr>Perpetua Titling MT</vt:lpstr>
      <vt:lpstr>Script MT Bold</vt:lpstr>
      <vt:lpstr>Office Theme</vt:lpstr>
      <vt:lpstr>Eclipse</vt:lpstr>
      <vt:lpstr>Studio</vt:lpstr>
      <vt:lpstr>PowerPoint Presentation</vt:lpstr>
      <vt:lpstr>Introduction</vt:lpstr>
      <vt:lpstr>External interference</vt:lpstr>
      <vt:lpstr>The first partition</vt:lpstr>
      <vt:lpstr>PowerPoint Presentation</vt:lpstr>
      <vt:lpstr>Final Slices</vt:lpstr>
      <vt:lpstr>PowerPoint Presentation</vt:lpstr>
      <vt:lpstr>Evaluation of Poland’s Partitioning</vt:lpstr>
      <vt:lpstr>PowerPoint Presentation</vt:lpstr>
      <vt:lpstr>THE OTTOMAN EMPIRE</vt:lpstr>
      <vt:lpstr>Islam Map</vt:lpstr>
      <vt:lpstr>ORIGINS of the Ottoman Empire</vt:lpstr>
      <vt:lpstr>Religion</vt:lpstr>
      <vt:lpstr>Mosque in Istanbul</vt:lpstr>
      <vt:lpstr>The Janissaries</vt:lpstr>
      <vt:lpstr>Janissaries Pic</vt:lpstr>
      <vt:lpstr>Janissaries Photo</vt:lpstr>
      <vt:lpstr>Origins cont.</vt:lpstr>
      <vt:lpstr>Ottoman Map 2</vt:lpstr>
      <vt:lpstr>Ottoman Map 1</vt:lpstr>
      <vt:lpstr>Suleiman </vt:lpstr>
      <vt:lpstr>Suleiman</vt:lpstr>
      <vt:lpstr>Suleiman Pic</vt:lpstr>
      <vt:lpstr>Expansion </vt:lpstr>
      <vt:lpstr>The Muslim Ottoman Empire eventually controlled what is now:</vt:lpstr>
      <vt:lpstr>Trade</vt:lpstr>
      <vt:lpstr>Trade map</vt:lpstr>
      <vt:lpstr>THE BREAKUP OF THE OTTOMAN EMPIRE</vt:lpstr>
      <vt:lpstr>Decline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5.27</dc:title>
  <dc:subject/>
  <dc:creator>Tom Morris</dc:creator>
  <cp:keywords/>
  <dc:description/>
  <cp:lastModifiedBy>Kenneth Groh</cp:lastModifiedBy>
  <cp:revision>14</cp:revision>
  <cp:lastPrinted>1601-01-01T00:00:00Z</cp:lastPrinted>
  <dcterms:created xsi:type="dcterms:W3CDTF">2005-10-22T01:55:03Z</dcterms:created>
  <dcterms:modified xsi:type="dcterms:W3CDTF">2019-02-20T17:51:08Z</dcterms:modified>
</cp:coreProperties>
</file>