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2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508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509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510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1263" cy="376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2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0300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55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55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55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55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3D13C1F-6CCD-4CDC-815E-EAA0CA5E9F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56EDE742-72FF-40B4-A0C6-7F010CFE1A3C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7446C480-862B-40A3-A071-0238073138B4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10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602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5A89340E-B758-4D88-9B95-8D3D7E33014C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11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602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7745E0D8-C55E-47D6-AFC8-49487DB2542D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12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602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AC870B0F-AF6C-4966-9711-AE3EE6646A8B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13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602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61F7D413-B70C-41D7-BD56-C4F672BC05FA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14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602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6ECE6B52-F8D6-4995-9506-3E2A1B4AD72D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15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602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AF78D8D8-0C0C-409F-B25B-7AD8FB3528CC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16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602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F199330F-3F31-4AC1-9A94-B8DD0026C9C1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17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602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626EBAD3-5A39-40CB-8441-93565652BBD0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2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602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A0E8D7BE-2935-47CE-A155-C5F3A9251BD6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3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602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B958B3C8-BE8D-451B-8A96-0E3386800D61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4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953B16FE-CBC2-41CC-9103-10F04E26309A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5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90C3C4F2-F1F8-41F6-ABA6-791E7B2DA361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6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602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CF64820D-19B6-41CE-9ECA-A9F5AE159493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7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602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B0E5B53B-C6F1-4666-92DE-02F285711EB3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8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602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377EDE66-D6B1-4F6A-A7C9-25FDD4CC29C3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9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424D2-8C42-4A6C-8A37-EAE61579F9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21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3979AD-A6AE-4726-91D2-D961319EEC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609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604963"/>
            <a:ext cx="2054225" cy="4518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5038" cy="4518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D955C-F526-4A6B-8A26-A9405488F8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406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4463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787736-7F6C-4CEE-B53F-427805614A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267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45D8B0-7DF7-46F3-9B3A-236D7DDC57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938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5DFAD-D800-4A7F-962E-E8DCC8DAC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217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15898-0078-4443-8C11-04EBEE979D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140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F0BEB6-85E2-4A3E-8941-4B9AB41BEB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755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F5D74-927C-4988-BFB2-4BDF4883E0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486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78550-F0F4-45EB-98FD-24DBCE222F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880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9B3D5A-1011-46A9-98FE-84F2230842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4CD90-BC8D-4095-A93E-722DF49074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2773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B74A3C-FFB8-4E74-A586-F1A7D48019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814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C97F5-D688-4BDF-98DF-4478B03E21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7395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91FECA-4F64-45C2-86E2-24077A4AFB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5036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54225" cy="5843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5038" cy="5843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AB976C-5368-4AB6-B543-01C07822B8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6224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AEDC8-C5F3-4500-A95C-1D9EA9394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273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46AFB5-2500-4AC4-AF51-7B7A0A3E9F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6631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B381B6-BA46-4324-B707-01DFB4F78F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1624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4FCF4-30DE-411B-945D-884610D34C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619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450F0-B9E1-4D8E-8637-04271079C7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6023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194CD-6442-4C0B-BDD4-DB5DF2026A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21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9FE46-3A73-4230-9F09-CDFBDF6550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4325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AB47D-333C-413A-B2B8-3F33D97307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2295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19FED6-85EC-4355-AF23-78FCA6A797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2109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B1FF8E-1501-4A95-A5B0-D66035632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7003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E6BED-20FC-4465-8372-49882A3428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2054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55812" cy="5845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5038" cy="5845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8BC29-0AE2-4455-81C2-58B9BD80E7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24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4963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46E10-2178-4C8F-8DA1-44E30AA42E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153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0315FE-5ECD-41CB-A1D2-DDA9B649E5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06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00E469-250B-44AC-801F-AF30A3E12C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112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16E9AB-89DA-4792-A84B-3C5CBECDB8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18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601DAB-9EDB-4BFE-A1DC-7C6C000E01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06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C1A3B4-0269-40B7-BFC4-0ED5C8ED2F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14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64463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566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mtClean="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566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AEC6A961-CCB7-4FE6-ACB5-D8FFAA9DA39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ftr="0"/>
  <p:txStyles>
    <p:titleStyle>
      <a:lvl1pPr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57200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1663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566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mtClean="0">
                <a:solidFill>
                  <a:srgbClr val="000000"/>
                </a:solidFill>
                <a:latin typeface="+mn-lt"/>
                <a:ea typeface="Microsoft YaHei" charset="-122"/>
              </a:defRPr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5663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B22BE115-7E31-42CF-919E-4C53991015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/>
  <p:txStyles>
    <p:titleStyle>
      <a:lvl1pPr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57200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3250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72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mtClean="0">
                <a:solidFill>
                  <a:srgbClr val="000000"/>
                </a:solidFill>
                <a:latin typeface="+mn-lt"/>
                <a:ea typeface="Microsoft YaHei" charset="-122"/>
              </a:defRPr>
            </a:lvl1pPr>
          </a:lstStyle>
          <a:p>
            <a:pPr>
              <a:defRPr/>
            </a:pPr>
            <a:r>
              <a:rPr lang="en-US"/>
              <a:t>3/12/15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72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993B4FF7-C71C-4AA4-9D3C-566EA021B7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57200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597025" y="2130425"/>
            <a:ext cx="6861175" cy="147002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4400" smtClean="0"/>
              <a:t>Power and Politics of the </a:t>
            </a:r>
            <a:br>
              <a:rPr lang="en-US" altLang="en-US" sz="4400" smtClean="0"/>
            </a:br>
            <a:r>
              <a:rPr lang="en-US" altLang="en-US" sz="4400" smtClean="0"/>
              <a:t>18th Century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1463675" y="274638"/>
            <a:ext cx="7219950" cy="11398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4400" smtClean="0"/>
              <a:t>New Goods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63675" y="1600200"/>
            <a:ext cx="7219950" cy="4522788"/>
          </a:xfrm>
        </p:spPr>
        <p:txBody>
          <a:bodyPr/>
          <a:lstStyle/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This sugar was needed for the NEW beverages that came from the east---Coffee and Tea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New cloth---calico, a cheap cotton-like material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Porcelain will become more common in households 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Cotton will slowly begin to replace wool, though this is resisted at first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1463675" y="274638"/>
            <a:ext cx="7219950" cy="11398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4400" smtClean="0"/>
              <a:t>Cottage Industry Expands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63675" y="1600200"/>
            <a:ext cx="7219950" cy="4522788"/>
          </a:xfrm>
        </p:spPr>
        <p:txBody>
          <a:bodyPr/>
          <a:lstStyle/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During the 18</a:t>
            </a:r>
            <a:r>
              <a:rPr lang="en-US" altLang="en-US" sz="2400" baseline="33000" smtClean="0"/>
              <a:t>th</a:t>
            </a:r>
            <a:r>
              <a:rPr lang="en-US" altLang="en-US" sz="2400" smtClean="0"/>
              <a:t> century most work was still done in workshops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With the rise in the cottage system and more food population expanded leading the Thomas Malthus writing </a:t>
            </a:r>
            <a:r>
              <a:rPr lang="en-US" altLang="en-US" sz="2400" i="1" smtClean="0"/>
              <a:t>Principle of Population (1798)</a:t>
            </a:r>
            <a:r>
              <a:rPr lang="en-US" altLang="en-US" sz="2400" smtClean="0"/>
              <a:t> Which stated the Malthusian Trap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Malthusian Trap: Although food production will rise arithmetically, population will rise exponentially 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With more people and the guilds controlling the cities the early capitalists turned to cottage industries (putting out system)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1463675" y="274638"/>
            <a:ext cx="7219950" cy="11398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4400" smtClean="0"/>
              <a:t>New Inventions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19238" y="1066800"/>
            <a:ext cx="7589837" cy="4983163"/>
          </a:xfrm>
        </p:spPr>
        <p:txBody>
          <a:bodyPr/>
          <a:lstStyle/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Most new inventions were in England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Not as important as investment 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Most important was Watt's Steam engine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Darby → Cast Iron → Cheaper iron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Cort → Wrought Iron → strongest iron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Cay → Flying Shuttle → Made weaving faster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Hargreaves → Spinning Jenny → Faster spinning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Arkwright → Water Frame → Made better yarn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This all was put together in the first factory systems where owners could monitor their workers and employ more of the new inventions by using capital investment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7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2" dur="5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7" dur="5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1463675" y="274638"/>
            <a:ext cx="7219950" cy="11398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4400" smtClean="0"/>
              <a:t>British Advantages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63675" y="1600200"/>
            <a:ext cx="7589838" cy="4983163"/>
          </a:xfrm>
        </p:spPr>
        <p:txBody>
          <a:bodyPr/>
          <a:lstStyle/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Centralized government but limited monarchy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Good roads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Coal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Iron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Respected banks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Monoculture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Water transportation 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Safe from invasion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7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2" dur="500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1463675" y="274638"/>
            <a:ext cx="7219950" cy="11398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4400" smtClean="0"/>
              <a:t>Consumer Revolution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06525" y="1412875"/>
            <a:ext cx="7589838" cy="4983163"/>
          </a:xfrm>
        </p:spPr>
        <p:txBody>
          <a:bodyPr/>
          <a:lstStyle/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The new wealthy had more time to do what they wish and improved their cities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Cafe's appeared and so did the 3 corner hat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The consumer revolution extended to the poor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Utensils and changes of clothes became common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However, if you were very poor you still lived in the street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1463675" y="274638"/>
            <a:ext cx="721995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4400" smtClean="0"/>
              <a:t>Social Issues of the 18</a:t>
            </a:r>
            <a:r>
              <a:rPr lang="en-US" altLang="en-US" sz="4400" baseline="33000" smtClean="0"/>
              <a:t>th</a:t>
            </a:r>
            <a:r>
              <a:rPr lang="en-US" altLang="en-US" sz="4400" smtClean="0"/>
              <a:t> Century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63675" y="1600200"/>
            <a:ext cx="7589838" cy="4983163"/>
          </a:xfrm>
        </p:spPr>
        <p:txBody>
          <a:bodyPr/>
          <a:lstStyle/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The middling sort aspired to an aristocratic lifestyle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Many purchased noble titles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- 1715-1789 double nobility in France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Could not purchase in England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Entry in the British elite was more merit based through “country gentlemen”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Old nobles and new nobles had tensions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Nobles wanted their old privileges protected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Most people were more worried about starvation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7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42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1463675" y="274638"/>
            <a:ext cx="721995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4400" smtClean="0"/>
              <a:t>Social Issues of the 18</a:t>
            </a:r>
            <a:r>
              <a:rPr lang="en-US" altLang="en-US" sz="4400" baseline="33000" smtClean="0"/>
              <a:t>th</a:t>
            </a:r>
            <a:r>
              <a:rPr lang="en-US" altLang="en-US" sz="4400" smtClean="0"/>
              <a:t> Century Continued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63675" y="1600200"/>
            <a:ext cx="7589838" cy="4983163"/>
          </a:xfrm>
        </p:spPr>
        <p:txBody>
          <a:bodyPr/>
          <a:lstStyle/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Life was tough, if young and healthy marriage could increase your chances of survival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Makeshift economy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By 1800 30% of England was in poverty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Beggars (often victims of enclosure) would wander searching for work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Children and the elderly bore the brunt of poverty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Undernourishment was a problem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Diet did improve during the century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7" dur="5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1447800" y="6350"/>
            <a:ext cx="721995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smtClean="0"/>
              <a:t>Social Issues of the 18</a:t>
            </a:r>
            <a:r>
              <a:rPr lang="en-US" altLang="en-US" sz="2800" baseline="33000" smtClean="0"/>
              <a:t>th</a:t>
            </a:r>
            <a:r>
              <a:rPr lang="en-US" altLang="en-US" sz="2800" smtClean="0"/>
              <a:t> Century Continued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1600" y="533400"/>
            <a:ext cx="7589838" cy="4983163"/>
          </a:xfrm>
        </p:spPr>
        <p:txBody>
          <a:bodyPr/>
          <a:lstStyle/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Charity helped, but not enough in France it was 5% of what was needed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The upper class wanted to control the lower class by passing laws such as the Combination Act of 1721 which banned unions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Many laws were made to protect property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Examples: Marriage Act, Black Act, 50 new property capital offenses 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The French tried to confine the poor to teach them a trade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The British eventually replaced workhouses with poorhouses</a:t>
            </a:r>
          </a:p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smtClean="0"/>
              <a:t>- Most believed the poor were at fault for their poverty and should be punished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2" dur="5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7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604963"/>
            <a:ext cx="8226425" cy="4522787"/>
          </a:xfrm>
        </p:spPr>
        <p:txBody>
          <a:bodyPr anchor="ctr"/>
          <a:lstStyle/>
          <a:p>
            <a:pPr indent="-338138" algn="ctr" eaLnBrk="1" hangingPunct="1">
              <a:lnSpc>
                <a:spcPct val="93000"/>
              </a:lnSpc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mtClean="0">
                <a:latin typeface="Arial" panose="020B0604020202020204" pitchFamily="34" charset="0"/>
              </a:rPr>
              <a:t>Beginnings </a:t>
            </a:r>
          </a:p>
          <a:p>
            <a:pPr indent="-338138" algn="ctr" eaLnBrk="1" hangingPunct="1">
              <a:lnSpc>
                <a:spcPct val="93000"/>
              </a:lnSpc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mtClean="0">
                <a:latin typeface="Arial" panose="020B0604020202020204" pitchFamily="34" charset="0"/>
              </a:rPr>
              <a:t>of the </a:t>
            </a:r>
          </a:p>
          <a:p>
            <a:pPr indent="-338138" algn="ctr" eaLnBrk="1" hangingPunct="1">
              <a:lnSpc>
                <a:spcPct val="93000"/>
              </a:lnSpc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mtClean="0">
                <a:latin typeface="Arial" panose="020B0604020202020204" pitchFamily="34" charset="0"/>
              </a:rPr>
              <a:t>Industrial Revolution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420813" y="361950"/>
            <a:ext cx="7083425" cy="120967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600" smtClean="0"/>
              <a:t>Agricultural and Production Changes in Europe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604963"/>
            <a:ext cx="7312025" cy="4522787"/>
          </a:xfrm>
        </p:spPr>
        <p:txBody>
          <a:bodyPr/>
          <a:lstStyle/>
          <a:p>
            <a:pPr indent="-338138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mtClean="0"/>
              <a:t>The Industrial Revolution begins in England in the 18</a:t>
            </a:r>
            <a:r>
              <a:rPr lang="en-US" altLang="en-US" baseline="33000" smtClean="0"/>
              <a:t>th</a:t>
            </a:r>
            <a:r>
              <a:rPr lang="en-US" altLang="en-US" smtClean="0"/>
              <a:t> Century</a:t>
            </a:r>
          </a:p>
          <a:p>
            <a:pPr indent="-338138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mtClean="0"/>
              <a:t>It wasn't clear right away what was happening </a:t>
            </a:r>
          </a:p>
          <a:p>
            <a:pPr indent="-338138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mtClean="0"/>
              <a:t>It began from greater profits from agricultural goods that was then invested in manufacturing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4400" smtClean="0"/>
              <a:t>Agricultural Revolution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506538" y="1673225"/>
            <a:ext cx="72802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36550" indent="-336550" eaLnBrk="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en-US" altLang="en-US" sz="2600">
                <a:solidFill>
                  <a:srgbClr val="000000"/>
                </a:solidFill>
                <a:latin typeface="Calibri" panose="020F0502020204030204" pitchFamily="34" charset="0"/>
              </a:rPr>
              <a:t>Began in the Netherlands and England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en-US" altLang="en-US" sz="2600">
                <a:solidFill>
                  <a:srgbClr val="000000"/>
                </a:solidFill>
                <a:latin typeface="Calibri" panose="020F0502020204030204" pitchFamily="34" charset="0"/>
              </a:rPr>
              <a:t>Scientific Agriculture based on fertilizers and crop rotations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r>
              <a:rPr lang="en-US" altLang="en-US" sz="2600">
                <a:solidFill>
                  <a:srgbClr val="000000"/>
                </a:solidFill>
                <a:latin typeface="Calibri" panose="020F0502020204030204" pitchFamily="34" charset="0"/>
              </a:rPr>
              <a:t>Charles “Turnip” Townsend popularized the use of turnips, clover, alfalfa----fodder crops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r>
              <a:rPr lang="en-US" altLang="en-US" sz="2600">
                <a:solidFill>
                  <a:srgbClr val="000000"/>
                </a:solidFill>
                <a:latin typeface="Calibri" panose="020F0502020204030204" pitchFamily="34" charset="0"/>
              </a:rPr>
              <a:t>The Potato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r>
              <a:rPr lang="en-US" altLang="en-US" sz="2600">
                <a:solidFill>
                  <a:srgbClr val="000000"/>
                </a:solidFill>
                <a:latin typeface="Calibri" panose="020F0502020204030204" pitchFamily="34" charset="0"/>
              </a:rPr>
              <a:t>	Large family could sustain itself on less than  1 acre of land.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</a:pPr>
            <a:r>
              <a:rPr lang="en-US" altLang="en-US" sz="2600">
                <a:solidFill>
                  <a:srgbClr val="000000"/>
                </a:solidFill>
                <a:latin typeface="Calibri" panose="020F0502020204030204" pitchFamily="34" charset="0"/>
              </a:rPr>
              <a:t>	Main source of diet in  Ireland, Russia and Prussia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463675" y="274638"/>
            <a:ext cx="727075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36550" indent="-336550" eaLnBrk="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en-US" altLang="en-US" sz="3200">
                <a:solidFill>
                  <a:srgbClr val="000000"/>
                </a:solidFill>
                <a:latin typeface="Calibri" panose="020F0502020204030204" pitchFamily="34" charset="0"/>
              </a:rPr>
              <a:t>New farming practice called Terracing allows for reclaiming swamps, bogs and hills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en-US" altLang="en-US" sz="3200">
                <a:solidFill>
                  <a:srgbClr val="000000"/>
                </a:solidFill>
                <a:latin typeface="Calibri" panose="020F0502020204030204" pitchFamily="34" charset="0"/>
              </a:rPr>
              <a:t>Jethro Tull---the seed drill, Cultivator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en-US" altLang="en-US" sz="3200">
                <a:solidFill>
                  <a:srgbClr val="000000"/>
                </a:solidFill>
                <a:latin typeface="Calibri" panose="020F0502020204030204" pitchFamily="34" charset="0"/>
              </a:rPr>
              <a:t>Selective Breeding  awards for fattest cattle in England.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en-US" altLang="en-US" sz="3200">
                <a:solidFill>
                  <a:srgbClr val="000000"/>
                </a:solidFill>
                <a:latin typeface="Calibri" panose="020F0502020204030204" pitchFamily="34" charset="0"/>
              </a:rPr>
              <a:t>For efficiency—old farming methods ended &amp; introduced Enclosure Acts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en-US" altLang="en-US" sz="3200">
                <a:solidFill>
                  <a:srgbClr val="000000"/>
                </a:solidFill>
                <a:latin typeface="Calibri" panose="020F0502020204030204" pitchFamily="34" charset="0"/>
              </a:rPr>
              <a:t>Forced unskilled workers to the cities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463675" y="274638"/>
            <a:ext cx="7219950" cy="11398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4400" smtClean="0"/>
              <a:t>Results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63675" y="1071563"/>
            <a:ext cx="7219950" cy="4727575"/>
          </a:xfrm>
        </p:spPr>
        <p:txBody>
          <a:bodyPr/>
          <a:lstStyle/>
          <a:p>
            <a:pPr indent="-338138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800" smtClean="0"/>
              <a:t>- By 1750 15% of English crops are exported (even though people are starving)</a:t>
            </a:r>
          </a:p>
          <a:p>
            <a:pPr indent="-338138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800" smtClean="0"/>
              <a:t>- By 1790 England is producing 2.5 times more food per acre</a:t>
            </a:r>
          </a:p>
          <a:p>
            <a:pPr indent="-338138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800" smtClean="0"/>
              <a:t>- By 1770 agriculture was 40% of British GDP</a:t>
            </a:r>
          </a:p>
          <a:p>
            <a:pPr indent="-338138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800" smtClean="0"/>
              <a:t>- Half of English landowners were forced from their lands due to enclosure and rising rents</a:t>
            </a:r>
          </a:p>
          <a:p>
            <a:pPr indent="-338138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800" smtClean="0"/>
              <a:t>- </a:t>
            </a:r>
            <a:r>
              <a:rPr lang="en-US" altLang="en-US" sz="2800" b="1" smtClean="0"/>
              <a:t>The profits from this were used to invest in manufacturing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463675" y="274638"/>
            <a:ext cx="7219950" cy="11398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4400" smtClean="0"/>
              <a:t>The Continent 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63675" y="1071563"/>
            <a:ext cx="7219950" cy="5648325"/>
          </a:xfrm>
        </p:spPr>
        <p:txBody>
          <a:bodyPr/>
          <a:lstStyle/>
          <a:p>
            <a:pPr indent="-338138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800" smtClean="0"/>
              <a:t>- </a:t>
            </a:r>
            <a:r>
              <a:rPr lang="en-US" altLang="en-US" sz="2600" smtClean="0"/>
              <a:t>Along the Mediterranean poor farming techniques continued </a:t>
            </a:r>
          </a:p>
          <a:p>
            <a:pPr indent="-338138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600" smtClean="0"/>
              <a:t>- Peasants lacked draft animals and any incentive to increase production</a:t>
            </a:r>
          </a:p>
          <a:p>
            <a:pPr indent="-338138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600" smtClean="0"/>
              <a:t>- 1/3 of all arable land remained fallow</a:t>
            </a:r>
          </a:p>
          <a:p>
            <a:pPr indent="-338138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600" smtClean="0"/>
              <a:t>- However, more land was brought under cultivation </a:t>
            </a:r>
          </a:p>
          <a:p>
            <a:pPr indent="-338138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600" smtClean="0"/>
              <a:t>- Better weather helped everyone</a:t>
            </a:r>
          </a:p>
          <a:p>
            <a:pPr indent="-338138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600" smtClean="0"/>
              <a:t>- The Dutch used terracing and reclaimed land from the sea</a:t>
            </a:r>
          </a:p>
          <a:p>
            <a:pPr indent="-338138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600" smtClean="0"/>
              <a:t>- Most Eastern Europeans rejected the new crops from the new world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6425" cy="1139825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1096963"/>
            <a:ext cx="77089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4400" smtClean="0"/>
              <a:t>Commercial Revolution II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570038" y="1052513"/>
            <a:ext cx="720725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38138" indent="-338138" eaLnBrk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East India companies began to fall from favor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Joint Stock Companies to spread risk became popular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Triangular Trade was the new gold mine.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Started by Portuguese—after War of Spanish Succession it was controlled by the British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60,000 slaves brought to the New World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British capitalism is created by the slave trade and investments from rising agricultural goods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en-US" altLang="en-US" sz="2400">
                <a:solidFill>
                  <a:srgbClr val="000000"/>
                </a:solidFill>
                <a:latin typeface="Calibri" panose="020F0502020204030204" pitchFamily="34" charset="0"/>
              </a:rPr>
              <a:t>Most slaves were for the French and British on the Sugar islands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4528</TotalTime>
  <Words>907</Words>
  <Application>Microsoft Office PowerPoint</Application>
  <PresentationFormat>On-screen Show (4:3)</PresentationFormat>
  <Paragraphs>119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Microsoft YaHei</vt:lpstr>
      <vt:lpstr>Times New Roman</vt:lpstr>
      <vt:lpstr>Calibri</vt:lpstr>
      <vt:lpstr>Office Theme</vt:lpstr>
      <vt:lpstr>1_Office Theme</vt:lpstr>
      <vt:lpstr>2_Office Theme</vt:lpstr>
      <vt:lpstr>Power and Politics of the  18th Century</vt:lpstr>
      <vt:lpstr>PowerPoint Presentation</vt:lpstr>
      <vt:lpstr>Agricultural and Production Changes in Europe</vt:lpstr>
      <vt:lpstr>Agricultural Revolution</vt:lpstr>
      <vt:lpstr>PowerPoint Presentation</vt:lpstr>
      <vt:lpstr>Results</vt:lpstr>
      <vt:lpstr>The Continent </vt:lpstr>
      <vt:lpstr>PowerPoint Presentation</vt:lpstr>
      <vt:lpstr>Commercial Revolution II</vt:lpstr>
      <vt:lpstr>New Goods</vt:lpstr>
      <vt:lpstr>Cottage Industry Expands</vt:lpstr>
      <vt:lpstr>New Inventions</vt:lpstr>
      <vt:lpstr>British Advantages</vt:lpstr>
      <vt:lpstr>Consumer Revolution</vt:lpstr>
      <vt:lpstr>Social Issues of the 18th Century</vt:lpstr>
      <vt:lpstr>Social Issues of the 18th Century Continued</vt:lpstr>
      <vt:lpstr>Social Issues of the 18th Century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and Politics of the  18th Century</dc:title>
  <dc:subject/>
  <dc:creator>Kenneth Groh</dc:creator>
  <cp:keywords/>
  <dc:description/>
  <cp:lastModifiedBy>Kenneth Groh</cp:lastModifiedBy>
  <cp:revision>11</cp:revision>
  <cp:lastPrinted>1601-01-01T00:00:00Z</cp:lastPrinted>
  <dcterms:created xsi:type="dcterms:W3CDTF">1601-01-01T00:00:00Z</dcterms:created>
  <dcterms:modified xsi:type="dcterms:W3CDTF">2019-02-15T18:08:50Z</dcterms:modified>
</cp:coreProperties>
</file>