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9" r:id="rId2"/>
    <p:sldMasterId id="2147483708" r:id="rId3"/>
  </p:sldMasterIdLst>
  <p:notesMasterIdLst>
    <p:notesMasterId r:id="rId43"/>
  </p:notesMasterIdLst>
  <p:sldIdLst>
    <p:sldId id="277" r:id="rId4"/>
    <p:sldId id="263" r:id="rId5"/>
    <p:sldId id="278" r:id="rId6"/>
    <p:sldId id="280" r:id="rId7"/>
    <p:sldId id="292" r:id="rId8"/>
    <p:sldId id="268" r:id="rId9"/>
    <p:sldId id="264" r:id="rId10"/>
    <p:sldId id="265" r:id="rId11"/>
    <p:sldId id="270" r:id="rId12"/>
    <p:sldId id="271" r:id="rId13"/>
    <p:sldId id="269" r:id="rId14"/>
    <p:sldId id="274" r:id="rId15"/>
    <p:sldId id="275" r:id="rId16"/>
    <p:sldId id="302" r:id="rId17"/>
    <p:sldId id="276" r:id="rId18"/>
    <p:sldId id="256" r:id="rId19"/>
    <p:sldId id="260" r:id="rId20"/>
    <p:sldId id="261" r:id="rId21"/>
    <p:sldId id="262" r:id="rId22"/>
    <p:sldId id="293" r:id="rId23"/>
    <p:sldId id="294" r:id="rId24"/>
    <p:sldId id="295" r:id="rId25"/>
    <p:sldId id="266" r:id="rId26"/>
    <p:sldId id="267" r:id="rId27"/>
    <p:sldId id="296" r:id="rId28"/>
    <p:sldId id="297" r:id="rId29"/>
    <p:sldId id="298" r:id="rId30"/>
    <p:sldId id="299" r:id="rId31"/>
    <p:sldId id="272" r:id="rId32"/>
    <p:sldId id="273" r:id="rId33"/>
    <p:sldId id="300" r:id="rId34"/>
    <p:sldId id="301" r:id="rId35"/>
    <p:sldId id="289" r:id="rId36"/>
    <p:sldId id="281" r:id="rId37"/>
    <p:sldId id="282" r:id="rId38"/>
    <p:sldId id="283" r:id="rId39"/>
    <p:sldId id="285" r:id="rId40"/>
    <p:sldId id="286" r:id="rId41"/>
    <p:sldId id="287" r:id="rId42"/>
  </p:sldIdLst>
  <p:sldSz cx="9144000" cy="6858000" type="screen4x3"/>
  <p:notesSz cx="6858000" cy="9144000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Microsoft YaHei" panose="020B0503020204020204" pitchFamily="34" charset="-122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498" y="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1">
            <a:extLst>
              <a:ext uri="{FF2B5EF4-FFF2-40B4-BE49-F238E27FC236}">
                <a16:creationId xmlns:a16="http://schemas.microsoft.com/office/drawing/2014/main" id="{25D9A502-7FBD-4E4A-956C-52EE893AA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5473090-1190-4BAE-B474-C5664ADC69B1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1138238" y="763588"/>
            <a:ext cx="5492750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D3FEF75-6359-4637-8A9F-1BE352C7DF0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06E0AEC1-56FB-48EA-8E37-96567F91A42F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C4B38B4-EAB6-4A37-80AE-4F50940908D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DE8B0B19-D4B9-42CD-8F5B-3F11394A40B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37BAFDBA-0BB3-4486-89FF-678806CE01F2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fld id="{43FEDF94-6C3C-4D4C-8DF2-208AC4CA6E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>
            <a:extLst>
              <a:ext uri="{FF2B5EF4-FFF2-40B4-BE49-F238E27FC236}">
                <a16:creationId xmlns:a16="http://schemas.microsoft.com/office/drawing/2014/main" id="{33AD8AD6-237A-410A-BC4A-E5161ED16D3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13995E58-F5AF-4445-AC36-7CC67C4AC2F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515" name="Rectangle 1">
            <a:extLst>
              <a:ext uri="{FF2B5EF4-FFF2-40B4-BE49-F238E27FC236}">
                <a16:creationId xmlns:a16="http://schemas.microsoft.com/office/drawing/2014/main" id="{18F40A1B-CC98-46B7-B3EC-0A093BD6F5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Text Box 2">
            <a:extLst>
              <a:ext uri="{FF2B5EF4-FFF2-40B4-BE49-F238E27FC236}">
                <a16:creationId xmlns:a16="http://schemas.microsoft.com/office/drawing/2014/main" id="{2885A574-F094-43B7-A95B-D3300E525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242B99BB-1699-4C60-B2DD-BA31F99C3C4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64C2E9F4-F1DC-4CF8-B404-D15074606B4B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11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23" name="Rectangle 1">
            <a:extLst>
              <a:ext uri="{FF2B5EF4-FFF2-40B4-BE49-F238E27FC236}">
                <a16:creationId xmlns:a16="http://schemas.microsoft.com/office/drawing/2014/main" id="{5C1A2F6A-1DA0-4A33-BC57-D392676FC3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Text Box 2">
            <a:extLst>
              <a:ext uri="{FF2B5EF4-FFF2-40B4-BE49-F238E27FC236}">
                <a16:creationId xmlns:a16="http://schemas.microsoft.com/office/drawing/2014/main" id="{DE23F3A6-FDFD-47B7-A9C4-ED7CED799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BA516B4-9522-4032-ABCA-F9A673BF05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8BD83942-54C4-4067-B4F1-9A1FE791C18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43" name="Rectangle 1">
            <a:extLst>
              <a:ext uri="{FF2B5EF4-FFF2-40B4-BE49-F238E27FC236}">
                <a16:creationId xmlns:a16="http://schemas.microsoft.com/office/drawing/2014/main" id="{ED850A97-9070-495E-AD75-474853247B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AC77A75D-CA44-4242-B3CB-9C63DFCE54B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>
            <a:extLst>
              <a:ext uri="{FF2B5EF4-FFF2-40B4-BE49-F238E27FC236}">
                <a16:creationId xmlns:a16="http://schemas.microsoft.com/office/drawing/2014/main" id="{AC1AD94F-AAC9-4669-90ED-07B20C038E1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5CCC29E0-381C-4732-8C79-34127602CD3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467" name="Rectangle 1">
            <a:extLst>
              <a:ext uri="{FF2B5EF4-FFF2-40B4-BE49-F238E27FC236}">
                <a16:creationId xmlns:a16="http://schemas.microsoft.com/office/drawing/2014/main" id="{ABC2522F-7E30-4F56-A788-01D36DF0426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Text Box 2">
            <a:extLst>
              <a:ext uri="{FF2B5EF4-FFF2-40B4-BE49-F238E27FC236}">
                <a16:creationId xmlns:a16="http://schemas.microsoft.com/office/drawing/2014/main" id="{A23D34CE-3C35-4740-9CAD-B1E01AC41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1E995D93-D3DE-4EB3-B60B-3109A8CC88A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62E84B69-148B-41F5-AC44-B59B25E8E6F7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491" name="Rectangle 1">
            <a:extLst>
              <a:ext uri="{FF2B5EF4-FFF2-40B4-BE49-F238E27FC236}">
                <a16:creationId xmlns:a16="http://schemas.microsoft.com/office/drawing/2014/main" id="{B62816F6-443A-4B8F-836A-A277A8BE61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Text Box 2">
            <a:extLst>
              <a:ext uri="{FF2B5EF4-FFF2-40B4-BE49-F238E27FC236}">
                <a16:creationId xmlns:a16="http://schemas.microsoft.com/office/drawing/2014/main" id="{EE8C9D51-1A62-4435-B42C-F467C8E57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A7C1F31D-1BAD-43AF-B979-9B10916E32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0CF343B5-7464-4884-8005-CB2E003C800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611" name="Rectangle 1">
            <a:extLst>
              <a:ext uri="{FF2B5EF4-FFF2-40B4-BE49-F238E27FC236}">
                <a16:creationId xmlns:a16="http://schemas.microsoft.com/office/drawing/2014/main" id="{8FF4ED2F-A8EF-47B2-9C95-8734ADFE173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Text Box 2">
            <a:extLst>
              <a:ext uri="{FF2B5EF4-FFF2-40B4-BE49-F238E27FC236}">
                <a16:creationId xmlns:a16="http://schemas.microsoft.com/office/drawing/2014/main" id="{FE3423E2-0515-4CDF-B3E3-694E3D03A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70415E27-14AC-4FEB-B6F3-C9EF5AF0AD0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29470E51-2556-4778-B496-784A429A3A7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635" name="Rectangle 1">
            <a:extLst>
              <a:ext uri="{FF2B5EF4-FFF2-40B4-BE49-F238E27FC236}">
                <a16:creationId xmlns:a16="http://schemas.microsoft.com/office/drawing/2014/main" id="{78FABE2E-7C4B-4AF1-8B35-044887198FE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Text Box 2">
            <a:extLst>
              <a:ext uri="{FF2B5EF4-FFF2-40B4-BE49-F238E27FC236}">
                <a16:creationId xmlns:a16="http://schemas.microsoft.com/office/drawing/2014/main" id="{40A441F1-BED4-455B-8FC3-9764CDB9E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>
            <a:extLst>
              <a:ext uri="{FF2B5EF4-FFF2-40B4-BE49-F238E27FC236}">
                <a16:creationId xmlns:a16="http://schemas.microsoft.com/office/drawing/2014/main" id="{A23AD7AB-2104-432D-83A8-D1881F5A9AA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5B0A7E61-215D-43C6-8268-462FBD5CF4D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35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59" name="Rectangle 1">
            <a:extLst>
              <a:ext uri="{FF2B5EF4-FFF2-40B4-BE49-F238E27FC236}">
                <a16:creationId xmlns:a16="http://schemas.microsoft.com/office/drawing/2014/main" id="{8098EDB3-3C88-4EAF-93B2-8B5EC153FB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Text Box 2">
            <a:extLst>
              <a:ext uri="{FF2B5EF4-FFF2-40B4-BE49-F238E27FC236}">
                <a16:creationId xmlns:a16="http://schemas.microsoft.com/office/drawing/2014/main" id="{CCCEB3BC-C605-4F83-97CA-E55BA7554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4453A8F-EF6B-473A-851B-FE9AFA2BAAC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3A6D9F41-36A7-40F3-B365-87D2DB0ABFF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3" name="Rectangle 1">
            <a:extLst>
              <a:ext uri="{FF2B5EF4-FFF2-40B4-BE49-F238E27FC236}">
                <a16:creationId xmlns:a16="http://schemas.microsoft.com/office/drawing/2014/main" id="{2939C436-1211-4D27-9788-586DF8CCE85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Text Box 2">
            <a:extLst>
              <a:ext uri="{FF2B5EF4-FFF2-40B4-BE49-F238E27FC236}">
                <a16:creationId xmlns:a16="http://schemas.microsoft.com/office/drawing/2014/main" id="{D05C8CFF-113A-4511-8585-38C1AD66DC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E19F2A5D-3AED-4627-B399-12554857BE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E77887BF-6FC7-4298-BC6D-BDA351095AD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731" name="Rectangle 1">
            <a:extLst>
              <a:ext uri="{FF2B5EF4-FFF2-40B4-BE49-F238E27FC236}">
                <a16:creationId xmlns:a16="http://schemas.microsoft.com/office/drawing/2014/main" id="{954274C7-AAF5-4EED-8215-43E541C6B1F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Text Box 2">
            <a:extLst>
              <a:ext uri="{FF2B5EF4-FFF2-40B4-BE49-F238E27FC236}">
                <a16:creationId xmlns:a16="http://schemas.microsoft.com/office/drawing/2014/main" id="{1A9E3218-FCE7-4968-8A4F-A5E088B28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3D812465-4125-466D-9950-C559B5C3CB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471FCE80-7499-4B82-A1B5-4C6C28479DD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755" name="Rectangle 1">
            <a:extLst>
              <a:ext uri="{FF2B5EF4-FFF2-40B4-BE49-F238E27FC236}">
                <a16:creationId xmlns:a16="http://schemas.microsoft.com/office/drawing/2014/main" id="{F4B6F45E-EB9E-4BF4-AA7D-3E56E336CAE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Text Box 2">
            <a:extLst>
              <a:ext uri="{FF2B5EF4-FFF2-40B4-BE49-F238E27FC236}">
                <a16:creationId xmlns:a16="http://schemas.microsoft.com/office/drawing/2014/main" id="{5BF8BF75-DC97-4953-8DF5-219021D8A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3DBB06B-A9DC-410D-BAA8-697ADFB6E62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39945F7E-C4D0-461C-B938-3526D8E36158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Rectangle 1">
            <a:extLst>
              <a:ext uri="{FF2B5EF4-FFF2-40B4-BE49-F238E27FC236}">
                <a16:creationId xmlns:a16="http://schemas.microsoft.com/office/drawing/2014/main" id="{A7FAC678-62CE-41E7-A10F-C8CF97FAF1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80" name="Text Box 2">
            <a:extLst>
              <a:ext uri="{FF2B5EF4-FFF2-40B4-BE49-F238E27FC236}">
                <a16:creationId xmlns:a16="http://schemas.microsoft.com/office/drawing/2014/main" id="{BCB6D896-09B0-4ACA-BD5C-7CEDFB636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5B2C371F-9291-40BD-BC3C-9C2ACC9F347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0B584342-AD66-48AF-A3D0-D187DD8EB832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779" name="Rectangle 1">
            <a:extLst>
              <a:ext uri="{FF2B5EF4-FFF2-40B4-BE49-F238E27FC236}">
                <a16:creationId xmlns:a16="http://schemas.microsoft.com/office/drawing/2014/main" id="{986D2207-BDDD-47C4-8A4A-ECF97008B97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Text Box 2">
            <a:extLst>
              <a:ext uri="{FF2B5EF4-FFF2-40B4-BE49-F238E27FC236}">
                <a16:creationId xmlns:a16="http://schemas.microsoft.com/office/drawing/2014/main" id="{5E536F0D-CB28-4ED4-8CAE-419DF751D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627D1DA-2611-4C36-BF52-CBE516FB88A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D7C340EB-E372-474C-AB32-1F17C6B29486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539" name="Rectangle 1">
            <a:extLst>
              <a:ext uri="{FF2B5EF4-FFF2-40B4-BE49-F238E27FC236}">
                <a16:creationId xmlns:a16="http://schemas.microsoft.com/office/drawing/2014/main" id="{8EE89C8E-9664-4A4D-BC12-1C301ED16F2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Text Box 2">
            <a:extLst>
              <a:ext uri="{FF2B5EF4-FFF2-40B4-BE49-F238E27FC236}">
                <a16:creationId xmlns:a16="http://schemas.microsoft.com/office/drawing/2014/main" id="{2C0EE082-F149-409E-9DE5-C28AB793C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AB4E347D-1064-4F2C-AF10-84E491880CF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DF1539A4-5B44-402F-9DBF-954762B05C3E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4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Rectangle 1">
            <a:extLst>
              <a:ext uri="{FF2B5EF4-FFF2-40B4-BE49-F238E27FC236}">
                <a16:creationId xmlns:a16="http://schemas.microsoft.com/office/drawing/2014/main" id="{B79C981F-A54D-400F-BBA5-6103FBBF140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465263" y="769938"/>
            <a:ext cx="3925887" cy="2943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Text Box 2">
            <a:extLst>
              <a:ext uri="{FF2B5EF4-FFF2-40B4-BE49-F238E27FC236}">
                <a16:creationId xmlns:a16="http://schemas.microsoft.com/office/drawing/2014/main" id="{E3ED1D6E-0FF3-4484-8C1D-7CE10753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3" y="4002088"/>
            <a:ext cx="5551487" cy="431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BC66D403-6BC2-489A-AB29-A968D418A7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AABD359F-399D-4347-9044-DF630F04FE5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9" name="Rectangle 1">
            <a:extLst>
              <a:ext uri="{FF2B5EF4-FFF2-40B4-BE49-F238E27FC236}">
                <a16:creationId xmlns:a16="http://schemas.microsoft.com/office/drawing/2014/main" id="{62E650F4-75C1-4295-9245-D46CB92470B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Text Box 2">
            <a:extLst>
              <a:ext uri="{FF2B5EF4-FFF2-40B4-BE49-F238E27FC236}">
                <a16:creationId xmlns:a16="http://schemas.microsoft.com/office/drawing/2014/main" id="{B99B8511-CED4-479D-9025-8D174DA3AD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CB55394F-5C38-4F7E-BCE3-BBE9F9B4519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93AB8E1B-94CF-4921-B6AB-AD578621A721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7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E9D622A0-990E-45EC-8D78-02CBC7C9A94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Text Box 2">
            <a:extLst>
              <a:ext uri="{FF2B5EF4-FFF2-40B4-BE49-F238E27FC236}">
                <a16:creationId xmlns:a16="http://schemas.microsoft.com/office/drawing/2014/main" id="{9225A67C-1A9F-4044-BFEC-BAFB8B394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7FA98320-3CD3-44A5-AF81-C4B6BBEFD5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00995850-6CE2-4EFC-B7DE-5AA4E1F52C00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8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E3DA790A-57FA-4B52-A535-24C7843CB3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Text Box 2">
            <a:extLst>
              <a:ext uri="{FF2B5EF4-FFF2-40B4-BE49-F238E27FC236}">
                <a16:creationId xmlns:a16="http://schemas.microsoft.com/office/drawing/2014/main" id="{F51BD714-AB13-4869-A389-3D89052BE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9A05C6DD-8104-4BC0-B450-91DBDFC7479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3FB77B9A-479B-4CE9-9FFF-C258BABE484A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9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7" name="Rectangle 1">
            <a:extLst>
              <a:ext uri="{FF2B5EF4-FFF2-40B4-BE49-F238E27FC236}">
                <a16:creationId xmlns:a16="http://schemas.microsoft.com/office/drawing/2014/main" id="{C0937F95-8FC6-4490-B1C7-2E2756C72C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Text Box 2">
            <a:extLst>
              <a:ext uri="{FF2B5EF4-FFF2-40B4-BE49-F238E27FC236}">
                <a16:creationId xmlns:a16="http://schemas.microsoft.com/office/drawing/2014/main" id="{8918C281-5E93-4596-81DE-3296DBEAD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749D8E93-4D40-4E6B-A3E5-FFE63481584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eaLnBrk="1"/>
            <a:fld id="{AA6A1ECD-2A8D-48E0-AF1D-9668905CC993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1" name="Rectangle 1">
            <a:extLst>
              <a:ext uri="{FF2B5EF4-FFF2-40B4-BE49-F238E27FC236}">
                <a16:creationId xmlns:a16="http://schemas.microsoft.com/office/drawing/2014/main" id="{4AD0D043-730C-4E7F-B12D-29496F8D30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1371600" y="763588"/>
            <a:ext cx="5027613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05C35526-8585-440F-83A3-D126EF6B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E5A494-6424-4262-94F4-57875F3537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684E9-7439-4C60-B45C-F316ECF0E24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A17FF4-1601-494D-9E00-6F30745F347B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39C8ED-9AD3-4D42-90F0-81F73CD4A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504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FB007C-5266-4634-BD12-BDE9C78FC01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E60DF5-0A4C-4BD5-9A75-83E252948E6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DF7583-A61B-47D5-A308-B775D5AD216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89E64-9C03-452A-B3D2-874A6A1571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578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5362" cy="5443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54435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8F00ED-3678-4168-9B5D-8FED81D849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0CBF7-582C-4A2D-899F-5B8C8C87153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AF7CA-CAC6-40E3-963D-4E6F9B9C07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C9347-367B-4729-BB2F-613BFB8090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8538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61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11750" y="1770063"/>
            <a:ext cx="44577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B3D74E5-CB1C-4860-ABD8-854680CE90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D77A0D5-8A4D-402F-BCA3-83F72CDB7A70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800729E-8BE7-4DEA-BF1D-9AF4BD62D74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1965B0-D139-4E74-89F8-F5D5D3E57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977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3238" y="1770063"/>
            <a:ext cx="4456112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70063"/>
            <a:ext cx="44577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4221FB5-B8B2-4353-9B5E-AEBC3C8DDE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834ECEB-B28A-4E77-8CCB-067F695BE49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9A9DB94-4E38-4F17-93DA-DCA540AB5FA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A64F1-0F26-4E47-81A8-EC5C26F2DC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25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6212" cy="12588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03238" y="1770063"/>
            <a:ext cx="44561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238" y="3833813"/>
            <a:ext cx="4456112" cy="1911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11750" y="1770063"/>
            <a:ext cx="4457700" cy="3975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8ED9982-50EF-4550-94C1-8FC4C23FE2D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DC7BF2B-A1B8-414C-A57C-AB04505B3702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0ADF2F-67F0-40B3-84F9-6B95D388269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707203-E055-4842-A661-D62D77021B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483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4D309-FDBE-4299-8EA6-241B784CCC6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126D6C-2153-4E6F-9DCD-8809B75753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6E5206-51B5-4C09-90BF-A1D4EBF271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A77B02-55F7-45DB-A3A9-7FF4B43F51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5310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B8F3B-D2B9-44D3-919D-E45C4BCCE8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C18577-1D0E-46BD-BBB3-0B1AC1B3528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5CEC31-1C99-4E01-8D5B-B07823BDB00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FF880-EB98-47FF-AACD-F80C326BE2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7945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0DD717-71D9-43F9-BFD6-9DF58B33C1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5BA9BD-B82A-4CA5-BBF1-41646FA3CC4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5453EB8-0023-4CB7-A3FE-D9F1239918C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8ED66-C4FC-4B24-9CC1-E32424811E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772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4175"/>
            <a:ext cx="4037013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54175"/>
            <a:ext cx="4037012" cy="397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DCE38A-ABA0-4ACA-B3FE-95C42E8B3D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0E1CCA-6B1D-4DFD-B5B2-944D1275E72C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C74BAB-7E15-473F-B450-7059F377316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57EDD-6E3F-40C9-A3A1-01AB34D523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1057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688D236-3C67-4981-A9CD-BFEA1EB3F9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9305973-F82B-4D72-B594-5A1E45106905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66909E7-A135-4ED8-8AF9-27024A177A4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44F13-C7C8-40E0-922B-5300B8302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9015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720B22-46C3-47C4-9B25-179AFCDFEE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FBA935-F479-4214-A8AF-2BFA0BE255A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903AE7-C928-4703-B794-B68412EAF60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AE640-C9AE-49B5-BC9D-BD7643E8B8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0463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769A550-492C-4AAD-8496-98958CC2213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6CCCB5-87AC-4DC7-ACED-D6F81B18264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263F0F8-66C4-45D3-AB9E-B712D5F16F2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2B5700-8B02-4AC4-9566-42A289A0A6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226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E8FEC90-6A12-4973-9535-673FECB280A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ED17081-EAF9-484D-A397-BFC5DF26C3B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5C5614F-273D-4615-87B4-729BA076722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B2139-6825-4752-BCC4-CB3149088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1002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D9A73D-6CF5-4D5D-8721-4CB95FA660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528882-C06C-45A5-BBAF-8F3BA1C2CF4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D0345F-ED84-41AD-9F03-8067715B315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50C5A-DCE6-4732-8C91-00E308EC3F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133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7B5A77-15E1-4458-978C-BAB26600888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5AAC0C-44CB-4216-BE45-39BC637F714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2BD623-9F4E-4DF3-B715-EC06E814A84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6BD3B0-1D71-4649-99D3-1E8EE283A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89151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3FB709-EF92-4140-A667-B25FDC4F58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8040BE6-93CF-480F-B3AB-AC859EAEB19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3AF187-9D0D-4607-BAE2-05EFD50002B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BA45C-993F-4845-80D4-E53752B887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29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60350"/>
            <a:ext cx="2055812" cy="5367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8213" cy="5367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76E261-4DCC-4744-A05E-B6D6485840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D3AB58-A987-43C2-9A4D-A37F996C19C7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22DEE6-CAAA-4E3D-BD9C-80670A05125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B26940-9DCA-42DC-8878-50798B384B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10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7345363" cy="9985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7D123B7-6068-41C8-8F83-00F063822E2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D3EB4D2-F67F-42E7-B17B-56235346AE3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5033A4-B9AB-4A28-9457-C39E772D246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E7BD6B-4CD9-4C74-9226-C97120342C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9583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BB49-46ED-4E9D-9512-8459597EF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096A38-5987-457B-B6EC-C969A88D9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B87E9-A85E-459C-AE00-308142B1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49E24-FAF0-4BE6-BD40-143787728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3C97A-F06F-4421-9F20-E86DEEA56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74938-EA75-494B-B721-E609CC9E89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2386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ABA65-EC3C-4910-88E4-C3721CA37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7F97E-CD4D-4BCD-BB85-F59CDA1324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B9012-3249-4F65-A0FA-4E84AA8BB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EC9336-512C-443E-95F7-9FF6CBD01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6D0B52-A0E2-4369-8648-64EB2B413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082A0-1F8F-4035-A15C-7C0D08C71D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878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9F39F-4DC8-44D9-946D-8C903E790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AEE05-22E1-4B21-9AA3-2653963AE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10AEE-A26D-4911-9DEF-F67A48291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F4B61-8792-4A43-836C-17AF90F1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E296B-BEFB-4D43-AE05-5F296E05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D70E9-3A43-4B86-A109-CAEAC08252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3435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ED5700-2913-41DF-B3F0-0E2B24E37A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6BA89E-1945-427B-9130-74D11B96721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9010D-A746-487D-8643-1EF4D4A4624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EC32DE-E8F5-4B98-AC9D-AC6384D1C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74289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2C02-73B0-4DD6-BF8C-9BA8B4D88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CF1832-3862-4CCC-B379-710CAF2837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3710F2-9752-4FF5-AABC-F3F3BC98E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68A5A0-61BB-4A1C-B0B8-50F4D30C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58574-246C-4B53-8E68-2F461F954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BCCE6B-CFDD-4233-9560-DA118C4B6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4B8E5-F53E-4C76-B280-9C037DB321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8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3716-7EEE-41BE-8022-3972FE6A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9DFD-0191-4209-B0B8-062927D7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1DD208-6A21-4EA6-BC03-147356316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580D85-A99C-4A02-94B1-CD159C098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22272-2BA7-4917-B4DA-B468BA5A35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26FF8D-974F-453D-AB5A-3BC2673D2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6663E7-50D4-4DDA-A79E-FC97F71E1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37C2E3-5EB7-4F9D-BED3-783E37668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4C2D1-5117-4D66-9D4E-217D11F9DC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1419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19767-1D9F-492F-853A-6A7DF9548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6269F5-AB69-4994-A697-238F88596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411E7A-B6A4-4E9B-9A8D-778054146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005AF4-F7F3-40CC-A6F4-114DF4EA8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AF68E-2F4E-4821-91CB-0C86E88A9A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04368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207A8-C10B-4EB2-95A9-6F54DA12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D7F9D7-75DB-4EE2-AA37-18C0EE6C8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9E0AF-5D19-430B-9C79-A8F9AF9E7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89B00-7C3E-4475-AED8-5FBF844A4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84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B651-E30B-4FFF-BE61-B286AE217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4F8AA-8C72-4676-886C-0A3478BE1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CB0DAC-C4FD-45B0-826F-9ABA74324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9BEA95-2E3F-4953-8DA3-BF1D0D715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956CF9-7E39-4F45-A447-C60A1F55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5106A-A915-4931-BA3F-790DA9BB4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F720E-8F31-42B0-AA7F-F05A6D3D3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5441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091C5-050A-491D-B0F7-090B9EC3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D0D241-1064-4DCC-8DD0-EA6F731E8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9BF92-B1ED-4C3D-BEE5-65170489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021B9-39AF-475A-BC64-D767658D5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DA4219-8511-4BAE-ABC9-B89B28DE5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89DBD-4F5C-402B-ABD4-43EADED5B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8CD35A-5C8B-485F-B924-D7E9D461D2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5574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A327E-F3FE-4EEE-A14F-1FD746C43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3A1B0-2024-4E7A-B971-A87F5ACA0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6A2794-AD3F-48D9-AA38-BB3D968BE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4724BF-792A-4B63-85A8-2B230BDAC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E616C-A8F4-4069-BD18-DA8CD24E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FC952-CF68-4279-A5B9-F97241DCF0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21051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CB6183-DC41-4965-8214-E7EAFE2369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878A75-F0C9-43F7-B212-9C2870D3EB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A98AF-AC2A-4D9E-BA17-642D7F6B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5A831-AC5C-43C2-91C4-0397FCF6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7C880-3394-41B7-B11E-BD4E09EB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BE1EA-4534-413B-AAE5-790A26903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3790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8BE77-33BF-4718-A1A0-64FC43C0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nline Image Placeholder 2">
            <a:extLst>
              <a:ext uri="{FF2B5EF4-FFF2-40B4-BE49-F238E27FC236}">
                <a16:creationId xmlns:a16="http://schemas.microsoft.com/office/drawing/2014/main" id="{BACE385C-EF56-4D58-9808-8384564D3C66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02A3-C988-4D74-A7BC-7D66B2356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A78B9-4629-455F-A68D-0AC208B7F2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7236A-3751-4F37-85BE-07CF7C4C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56AA8D-E7AD-465F-9827-C2D64621E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B7B135-47D9-454C-8372-CDE7BB3E5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79367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33BDF-9AC5-4327-8109-DE5C8BEDA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E8AE0-749D-40C4-AC30-FB799DB4C57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EC025D3F-EE26-4885-9B6A-C4DDFA08D2E4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C8FD6-9BC4-4922-AAA5-30635E3BC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A2C63-A6A8-4005-86DD-7E6C60D8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BCEBA5-1F64-4DAC-879E-9A2B119CE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FD7A083-8AEA-4E65-B6B4-8D924F68A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20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70063"/>
            <a:ext cx="4456112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1750" y="1770063"/>
            <a:ext cx="4457700" cy="3975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CD7C490-2D98-4FF3-AF9F-02694DF3D99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4FD5223-DD0E-4C45-8F4B-E20F631FE4E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4B3430-683A-44D4-81FF-99DBFE688866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D0BC3-0794-4BE7-A191-24FA334B7A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970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C8220-4880-4F15-B0E9-C9DC79655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FA1777-25B3-4782-BD42-B0779618A64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7DD45-AD75-4181-808C-8DC1669A80A9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9B4F03-66B0-4E7D-867E-2D157747F52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615B7C-BE77-444A-901A-C50805A4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668B69-E7ED-4A26-AD2D-282C9BF8E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83696CD-0F83-4032-859E-8E823AA1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3BC16A-EFD5-49AF-A98F-B7F036AA2D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1517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36D4-F17B-49B7-A780-7A3322523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00E6B-D238-405C-9D6B-AEE391C6D18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DD66AB-A742-4D68-88FE-4FFE76B42D37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844604-DBC1-4590-99E8-C75BABDEC8F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5D1F7B9-3573-4560-9CF3-909487310D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7C49A4A-8690-48F3-99D5-7459D750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DA21A9-DC7E-4A0D-BF33-3E0D8698F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91BE42-A6F3-4372-827A-1658326FF4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7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0ECDCD9-C9A5-431C-864C-AF9565A4C5B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D79EF05-D354-49DC-8D17-B9FC09346AC8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AFEADE16-4D1D-43CF-8A31-B325ADFD07C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FC6B98-74B2-4EBA-868B-1C14941C7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130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2C6739D-4E15-4362-AFE6-972DB9DC3AE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D6BED7-78F7-4903-A80B-53B601B8200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3AC037-3811-4832-BBFB-52E5528F70E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D8EE1-C3F3-4005-8409-FF3443737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70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B18BCDE-548E-496C-BEE3-EE0001CF6E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813B39C-BB7F-4E22-B34C-7A52D6E3CBF4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7C94426-5C13-47E6-91EB-40585748DE84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758664-9844-4CC8-8E7A-8E1495E4D0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5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F35D6FD-9550-41AA-B606-89DBBF4070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5E3E122-7C0B-441F-82EE-7F630C2E2CE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C7F7020-A772-4536-8E83-E0AEE204829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02FF72-0B04-4BF5-A854-85017BF19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32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46BB978-3A7E-41FB-8AA2-08022FB844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1E3C42B-0020-4571-9088-D467A105231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FC8FE40-64D6-4487-ABBA-68D8A69A36D3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04A92-E456-4480-A0B8-3B789B1F3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477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C97557F-5A72-4023-A7ED-B30D123643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6212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93D6F0ED-A074-463D-85FF-4A92E14B6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70063"/>
            <a:ext cx="9066212" cy="397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4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0124726C-082C-47D6-A1D6-C04C2CFAD99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9750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DC811FD-21BB-46FE-AFA1-E63332B9BB36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6463" y="6889750"/>
            <a:ext cx="31908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17D221-A517-49E0-837F-FF18FBD7DC5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4713" y="6889750"/>
            <a:ext cx="234473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F7A55E35-5BC8-4A1D-BCBE-38FBA41797B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txStyles>
    <p:titleStyle>
      <a:lvl1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Microsoft YaHei" panose="020B0503020204020204" pitchFamily="34" charset="-122"/>
        </a:defRPr>
      </a:lvl1pPr>
      <a:lvl2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panose="020B0503020204020204" pitchFamily="34" charset="-122"/>
        </a:defRPr>
      </a:lvl2pPr>
      <a:lvl3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panose="020B0503020204020204" pitchFamily="34" charset="-122"/>
        </a:defRPr>
      </a:lvl3pPr>
      <a:lvl4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panose="020B0503020204020204" pitchFamily="34" charset="-122"/>
        </a:defRPr>
      </a:lvl4pPr>
      <a:lvl5pPr algn="ctr" defTabSz="457200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Microsoft YaHei" charset="-122"/>
          <a:cs typeface="Microsoft YaHei" panose="020B0503020204020204" pitchFamily="34" charset="-122"/>
        </a:defRPr>
      </a:lvl5pPr>
      <a:lvl6pPr marL="25146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ctr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Microsoft YaHei" panose="020B0503020204020204" pitchFamily="34" charset="-122"/>
        </a:defRPr>
      </a:lvl1pPr>
      <a:lvl2pPr marL="742950" indent="-285750" algn="l" defTabSz="457200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Microsoft YaHei" panose="020B0503020204020204" pitchFamily="34" charset="-122"/>
        </a:defRPr>
      </a:lvl2pPr>
      <a:lvl3pPr marL="11430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Microsoft YaHei" panose="020B0503020204020204" pitchFamily="34" charset="-122"/>
        </a:defRPr>
      </a:lvl3pPr>
      <a:lvl4pPr marL="16002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Microsoft YaHei" panose="020B0503020204020204" pitchFamily="34" charset="-122"/>
        </a:defRPr>
      </a:lvl4pPr>
      <a:lvl5pPr marL="2057400" indent="-228600" algn="l" defTabSz="457200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Microsoft YaHei" panose="020B0503020204020204" pitchFamily="34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>
            <a:extLst>
              <a:ext uri="{FF2B5EF4-FFF2-40B4-BE49-F238E27FC236}">
                <a16:creationId xmlns:a16="http://schemas.microsoft.com/office/drawing/2014/main" id="{A2C023DB-A235-40A1-B49F-02AB65E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0BB550E7-4B48-4620-B668-DAA4EBFE02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60350"/>
            <a:ext cx="7345363" cy="99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ABB4B0BE-FF4F-412B-A82D-4E3D7E5C11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54175"/>
            <a:ext cx="8226425" cy="397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83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97E455D9-F6DD-4836-9797-648743FFCFD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7D24B541-3746-4608-BDC4-4DE80613EAD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127375" y="6246813"/>
            <a:ext cx="289560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</a:tabLst>
              <a:defRPr sz="1400">
                <a:solidFill>
                  <a:srgbClr val="000000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01BA04F2-41B6-4AC6-B780-02F6E69A4E07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6375" y="6246813"/>
            <a:ext cx="21272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Droid Sans Fallback" charset="0"/>
              </a:defRPr>
            </a:lvl1pPr>
          </a:lstStyle>
          <a:p>
            <a:fld id="{F8C9B069-94D0-454F-9A87-8E7AD2E840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xStyles>
    <p:titleStyle>
      <a:lvl1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5pPr>
      <a:lvl6pPr marL="25146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6pPr>
      <a:lvl7pPr marL="29718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7pPr>
      <a:lvl8pPr marL="34290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8pPr>
      <a:lvl9pPr marL="3886200" indent="-228600" algn="ctr" defTabSz="457200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00">
          <a:solidFill>
            <a:srgbClr val="000000"/>
          </a:solidFill>
          <a:latin typeface="Times New Roman" pitchFamily="16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lnSpc>
          <a:spcPct val="95000"/>
        </a:lnSpc>
        <a:spcBef>
          <a:spcPct val="0"/>
        </a:spcBef>
        <a:spcAft>
          <a:spcPts val="1288"/>
        </a:spcAft>
        <a:buClr>
          <a:srgbClr val="000000"/>
        </a:buClr>
        <a:buSzPct val="100000"/>
        <a:buFont typeface="Times New Roman" panose="02020603050405020304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95000"/>
        </a:lnSpc>
        <a:spcBef>
          <a:spcPct val="0"/>
        </a:spcBef>
        <a:spcAft>
          <a:spcPts val="1025"/>
        </a:spcAft>
        <a:buClr>
          <a:srgbClr val="000000"/>
        </a:buClr>
        <a:buSzPct val="100000"/>
        <a:buFont typeface="Times New Roman" panose="02020603050405020304" pitchFamily="18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775"/>
        </a:spcAft>
        <a:buClr>
          <a:srgbClr val="000000"/>
        </a:buClr>
        <a:buSzPct val="100000"/>
        <a:buFont typeface="Times New Roman" panose="02020603050405020304" pitchFamily="18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513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fontAlgn="base" hangingPunct="0">
        <a:lnSpc>
          <a:spcPct val="95000"/>
        </a:lnSpc>
        <a:spcBef>
          <a:spcPct val="0"/>
        </a:spcBef>
        <a:spcAft>
          <a:spcPts val="25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2B159D6-7BCB-4569-BA05-22D9CC367D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F441D5-C148-43C4-AE99-C455B51DA4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4C64BCC-2B6C-453B-8562-C4AD3C7ECC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FD43F55-EA93-42BE-8049-B958E9B0BA5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DF8732E-BF2C-4C29-9F7F-CA93D776B0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9C672F-1A8D-4941-8DC5-4362259A39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744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en.wikipedia.org/wiki/Image:CaptJohnSmith.jpg" TargetMode="External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Image:Pocahontas_at_jamestown.jpg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en.wikipedia.org/wiki/Christopher_Newport" TargetMode="External"/><Relationship Id="rId2" Type="http://schemas.openxmlformats.org/officeDocument/2006/relationships/hyperlink" Target="http://en.wikipedia.org/wiki/Image:Virginia_map_john_smith_large.jpg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en.wikipedia.org/wiki/Jamestown_Settlement" TargetMode="External"/><Relationship Id="rId5" Type="http://schemas.openxmlformats.org/officeDocument/2006/relationships/image" Target="../media/image16.jpeg"/><Relationship Id="rId10" Type="http://schemas.openxmlformats.org/officeDocument/2006/relationships/hyperlink" Target="http://en.wikipedia.org/wiki/Jamestown%2C_Virginia" TargetMode="External"/><Relationship Id="rId4" Type="http://schemas.openxmlformats.org/officeDocument/2006/relationships/hyperlink" Target="http://en.wikipedia.org/wiki/Image:Jamestown-Virginia-settlement-ships-NOAA.jpg" TargetMode="External"/><Relationship Id="rId9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/index.php?title=William_Halsall&amp;action=edit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19.jpeg"/><Relationship Id="rId2" Type="http://schemas.openxmlformats.org/officeDocument/2006/relationships/hyperlink" Target="http://en.wikipedia.org/wiki/Image:Plimoth_Plantation.JPG" TargetMode="Externa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://en.wikipedia.org/wiki/Image:MayflowerHarbor.jpg" TargetMode="External"/><Relationship Id="rId5" Type="http://schemas.openxmlformats.org/officeDocument/2006/relationships/hyperlink" Target="http://en.wikipedia.org/wiki/Cape_Cod_Bay" TargetMode="External"/><Relationship Id="rId4" Type="http://schemas.openxmlformats.org/officeDocument/2006/relationships/hyperlink" Target="http://en.wikipedia.org/wiki/Plimoth_Plantatio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upload.wikimedia.org/wikipedia/commons/0/0b/The_First_Thanksgiving_Jean_Louis_Gerome_Ferris.png" TargetMode="Externa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1.jpeg"/><Relationship Id="rId4" Type="http://schemas.openxmlformats.org/officeDocument/2006/relationships/hyperlink" Target="http://en.wikipedia.org/wiki/Image:John_winthrop_illustration.3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en.wikipedia.org/wiki/Image:Georgecalvert.jpg" TargetMode="Externa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en.wikipedia.org/wiki/Image:Franklin_Simmons_Statue.jpg" TargetMode="Externa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en.wikipedia.org/wiki/Image:Ctcolony.png" TargetMode="External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/Program%20Files/SW/Va%20Studies%20Flash%20Drive/Va%20-%20Jamestown%20&amp;%20Va%20Colony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>
            <a:extLst>
              <a:ext uri="{FF2B5EF4-FFF2-40B4-BE49-F238E27FC236}">
                <a16:creationId xmlns:a16="http://schemas.microsoft.com/office/drawing/2014/main" id="{1A3F86F7-6F03-4398-97B5-EBA44E25A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447675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4ED866CE-15EA-4F90-9782-768903DC7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76750" y="1828800"/>
            <a:ext cx="4667250" cy="28194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5400" dirty="0">
                <a:solidFill>
                  <a:srgbClr val="993300"/>
                </a:solidFill>
              </a:rPr>
              <a:t>Colonial America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1748E7B8-BAD5-4604-B7B1-D283AD06FE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7181" y="18473"/>
            <a:ext cx="8564562" cy="743527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"/>
              </a:rPr>
              <a:t>Africans Come to Jamestown</a:t>
            </a: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CB0C270-C232-46FA-8510-D02A6A3CF3A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97363" y="1404938"/>
            <a:ext cx="4702175" cy="4995862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000" dirty="0"/>
              <a:t>Africans arrived in Jamestown against their will in 1619.</a:t>
            </a:r>
          </a:p>
          <a:p>
            <a:pPr marL="430213" indent="-323850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000" dirty="0"/>
              <a:t>The arrival of Africans made it possible to expand the tobacco economy.</a:t>
            </a:r>
          </a:p>
          <a:p>
            <a:pPr marL="106363" indent="0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45000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000" dirty="0"/>
              <a:t>             </a:t>
            </a:r>
            <a:r>
              <a:rPr lang="en-US" altLang="en-US" sz="2000" b="1" dirty="0"/>
              <a:t>Middle Passage</a:t>
            </a:r>
          </a:p>
          <a:p>
            <a:pPr marL="449263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000" dirty="0"/>
              <a:t>The part of the triangular trade that brought Africans to America was known as the Middle Passage.</a:t>
            </a:r>
          </a:p>
          <a:p>
            <a:pPr marL="449263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000" dirty="0"/>
              <a:t>The Africans were treated like cattle and often laid on the bottom of the boat for weeks, rarely being allowed on deck</a:t>
            </a:r>
          </a:p>
          <a:p>
            <a:pPr marL="449263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Arial" panose="020B0604020202020204" pitchFamily="34" charset="0"/>
              <a:buChar char="•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000" dirty="0"/>
              <a:t>As many as 1/3 died from the terrible conditions </a:t>
            </a: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E1204FBD-3E45-4E57-8674-17E8A99FB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566863"/>
            <a:ext cx="4198937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B4262F58-9766-480B-83DF-AF0333BA30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61132" y="-71437"/>
            <a:ext cx="8564562" cy="12604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>
                <a:solidFill>
                  <a:srgbClr val="CCCCFF"/>
                </a:solidFill>
                <a:hlinkClick r:id=""/>
              </a:rPr>
              <a:t>Virginia House of Burgesses</a:t>
            </a:r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D1E6F3BB-5F7B-4791-A774-1D5736D46AC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700588" y="1189038"/>
            <a:ext cx="4533900" cy="6184900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600"/>
              <a:t>The Virginia House of Burgesses was the first elected legislative body in America giving settlers the opportunity to control their own government.</a:t>
            </a:r>
          </a:p>
          <a:p>
            <a:pPr marL="430213" indent="-323850" eaLnBrk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600"/>
              <a:t>It became the General Assembly of Virginia, which continues to this day.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1A6C9471-120C-4836-A291-B6F3B3E48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2179638"/>
            <a:ext cx="493712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>
            <a:extLst>
              <a:ext uri="{FF2B5EF4-FFF2-40B4-BE49-F238E27FC236}">
                <a16:creationId xmlns:a16="http://schemas.microsoft.com/office/drawing/2014/main" id="{2729AD21-D2E8-4CB6-8043-81220793D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2563"/>
            <a:ext cx="9067800" cy="584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41313"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algn="ctr" eaLnBrk="1"/>
            <a:r>
              <a:rPr lang="en-US" altLang="en-US" sz="8800">
                <a:solidFill>
                  <a:srgbClr val="000000"/>
                </a:solidFill>
              </a:rPr>
              <a:t>The Pilgrims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>
            <a:extLst>
              <a:ext uri="{FF2B5EF4-FFF2-40B4-BE49-F238E27FC236}">
                <a16:creationId xmlns:a16="http://schemas.microsoft.com/office/drawing/2014/main" id="{E3F1DED0-AB08-4575-B765-1523980F6B0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58738" y="157163"/>
            <a:ext cx="9069388" cy="1262062"/>
          </a:xfrm>
        </p:spPr>
        <p:txBody>
          <a:bodyPr tIns="392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The Reformation and the Mayflower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C071476-7A48-4F0C-A807-FD881E24FEA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2363"/>
            <a:ext cx="9144000" cy="6291262"/>
          </a:xfrm>
        </p:spPr>
        <p:txBody>
          <a:bodyPr tIns="21240"/>
          <a:lstStyle/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2400" dirty="0">
                <a:cs typeface="+mn-cs"/>
              </a:rPr>
              <a:t>In 1519 there were many that no longer agreed with the Catholic Church and wished to start their own Christian religions.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2400" dirty="0">
                <a:cs typeface="+mn-cs"/>
              </a:rPr>
              <a:t>These “Protestants” will form many of the Christian denominations that still exist today.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2400" dirty="0">
                <a:cs typeface="+mn-cs"/>
              </a:rPr>
              <a:t>One of these Christian groups were known as Anglicans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2400" dirty="0">
                <a:cs typeface="+mn-cs"/>
              </a:rPr>
              <a:t>Anglicans were the Church of England and all English were expected to be members.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2400" dirty="0">
                <a:cs typeface="+mn-cs"/>
              </a:rPr>
              <a:t>Some wanted to separate from the Anglican church and form a new church, these separatists were known as Pilgrims. </a:t>
            </a:r>
          </a:p>
          <a:p>
            <a:pPr marL="430213" indent="-323850" eaLnBrk="1"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sz="2400" dirty="0">
                <a:cs typeface="+mn-cs"/>
              </a:rPr>
              <a:t>In 1620 they came to the new world in order to have religious freedom and founded Plymouth Colony</a:t>
            </a:r>
          </a:p>
          <a:p>
            <a:pPr marL="431800" indent="-322263" eaLnBrk="1">
              <a:buClrTx/>
              <a:buSzPct val="45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sz="2400" dirty="0"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33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A27FC-0F64-4B78-9DA6-1B51551A7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301625"/>
            <a:ext cx="8488362" cy="1258888"/>
          </a:xfrm>
        </p:spPr>
        <p:txBody>
          <a:bodyPr/>
          <a:lstStyle/>
          <a:p>
            <a:r>
              <a:rPr lang="en-US" dirty="0"/>
              <a:t>Mayflower Compact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29AE5-6A1A-43BA-B900-7CFA88708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770063"/>
            <a:ext cx="8915400" cy="39751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document was the group of rules all the men agreed 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men of the Mayflower voted on these rules.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makes The Mayflower Compact the first group of rules made by popular vote in the New World and will be reviewed when we create the Constitution.</a:t>
            </a:r>
          </a:p>
        </p:txBody>
      </p:sp>
    </p:spTree>
    <p:extLst>
      <p:ext uri="{BB962C8B-B14F-4D97-AF65-F5344CB8AC3E}">
        <p14:creationId xmlns:p14="http://schemas.microsoft.com/office/powerpoint/2010/main" val="19116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ACBE9D17-6639-4D97-B1ED-7FCF953706D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9149" y="-63645"/>
            <a:ext cx="8548687" cy="1262063"/>
          </a:xfrm>
        </p:spPr>
        <p:txBody>
          <a:bodyPr tIns="3924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/>
              <a:t>King Phillip's War</a:t>
            </a:r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90E22DE6-ACBC-4DA2-9E0F-4EE0BED7747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1545" y="1219200"/>
            <a:ext cx="9144000" cy="4916487"/>
          </a:xfrm>
        </p:spPr>
        <p:txBody>
          <a:bodyPr/>
          <a:lstStyle/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dirty="0"/>
              <a:t>Although these Pilgrims will try and live along side the Indians, in the end they will be unable to.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dirty="0"/>
              <a:t>After years of Pilgrim encroachment, the Indians, led by a native named King Phillip, will attack the New England colonies killing 1/10 of the men and destroying the economy.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dirty="0"/>
              <a:t>Although in the end the colonists are victorious the losses make them less likely to settle further west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34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4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ED83F97-3A0D-4791-B549-D40383F5C4D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838200"/>
            <a:ext cx="8305800" cy="1470025"/>
          </a:xfrm>
          <a:solidFill>
            <a:srgbClr val="C0C0C0">
              <a:alpha val="70000"/>
            </a:srgbClr>
          </a:solidFill>
        </p:spPr>
        <p:txBody>
          <a:bodyPr anchor="ctr"/>
          <a:lstStyle/>
          <a:p>
            <a:r>
              <a:rPr lang="en-US" altLang="en-US" sz="10000" b="1"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anose="03010101010201010101" pitchFamily="66" charset="0"/>
              </a:rPr>
              <a:t>The 13 Originals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7A85EAC-9E47-4FCF-9A4A-32F0A179BE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48200"/>
            <a:ext cx="6400800" cy="1752600"/>
          </a:xfrm>
          <a:solidFill>
            <a:srgbClr val="C0C0C0">
              <a:alpha val="60001"/>
            </a:srgbClr>
          </a:solidFill>
        </p:spPr>
        <p:txBody>
          <a:bodyPr/>
          <a:lstStyle/>
          <a:p>
            <a:r>
              <a:rPr lang="en-US" altLang="en-US" sz="3600">
                <a:latin typeface="Monotype Corsiva" panose="03010101010201010101" pitchFamily="66" charset="0"/>
              </a:rPr>
              <a:t>Exploring the who, when, where, and why behind the 13 original colonies of early America.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31217FA-A93E-48AA-83D2-42BB7E8674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 1: Virginia</a:t>
            </a: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D8887AC-A1B2-4590-B90A-57B0E092A4D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57800" cy="4525963"/>
          </a:xfrm>
        </p:spPr>
        <p:txBody>
          <a:bodyPr/>
          <a:lstStyle/>
          <a:p>
            <a:r>
              <a:rPr lang="en-US" altLang="en-US" sz="2400" dirty="0"/>
              <a:t>Founded in </a:t>
            </a:r>
            <a:r>
              <a:rPr lang="en-US" altLang="en-US" sz="2400" dirty="0">
                <a:solidFill>
                  <a:srgbClr val="FF0000"/>
                </a:solidFill>
              </a:rPr>
              <a:t>1607</a:t>
            </a:r>
            <a:r>
              <a:rPr lang="en-US" altLang="en-US" sz="2400" dirty="0"/>
              <a:t> (Jamestown)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Captain John Smith</a:t>
            </a:r>
            <a:r>
              <a:rPr lang="en-US" altLang="en-US" sz="2400" dirty="0"/>
              <a:t> is given credit for starting this colony.</a:t>
            </a:r>
          </a:p>
          <a:p>
            <a:r>
              <a:rPr lang="en-US" altLang="en-US" sz="2400" dirty="0"/>
              <a:t>Made money with Tobacco and became the richest southern colony.</a:t>
            </a:r>
          </a:p>
          <a:p>
            <a:r>
              <a:rPr lang="en-US" altLang="en-US" sz="2400" b="1" i="1" dirty="0"/>
              <a:t>Southern Colony</a:t>
            </a:r>
          </a:p>
          <a:p>
            <a:endParaRPr lang="en-US" altLang="en-US" sz="2400" dirty="0"/>
          </a:p>
        </p:txBody>
      </p:sp>
      <p:pic>
        <p:nvPicPr>
          <p:cNvPr id="7175" name="Picture 7" descr="Statue at Jamestown VA, photo Aug 2007">
            <a:hlinkClick r:id="rId2" tooltip="Statue at Jamestown VA, photo Aug 2007"/>
            <a:extLst>
              <a:ext uri="{FF2B5EF4-FFF2-40B4-BE49-F238E27FC236}">
                <a16:creationId xmlns:a16="http://schemas.microsoft.com/office/drawing/2014/main" id="{0C4FC06B-AFD4-4358-BA8B-EC0D89498EDE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600200"/>
            <a:ext cx="2576513" cy="45259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36429C-3C96-48BC-AC1A-536C0F7725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 1: Virginia</a:t>
            </a:r>
          </a:p>
        </p:txBody>
      </p:sp>
      <p:pic>
        <p:nvPicPr>
          <p:cNvPr id="8199" name="Picture 7" descr="Map of Virginia published by John Smith (1612)">
            <a:hlinkClick r:id="rId2" tooltip="Map of Virginia published by John Smith (1612)"/>
            <a:extLst>
              <a:ext uri="{FF2B5EF4-FFF2-40B4-BE49-F238E27FC236}">
                <a16:creationId xmlns:a16="http://schemas.microsoft.com/office/drawing/2014/main" id="{60F10A0A-28DA-442F-98DC-71C24598377D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191000"/>
            <a:ext cx="3200400" cy="2463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Text Box 8">
            <a:extLst>
              <a:ext uri="{FF2B5EF4-FFF2-40B4-BE49-F238E27FC236}">
                <a16:creationId xmlns:a16="http://schemas.microsoft.com/office/drawing/2014/main" id="{97E690B2-8A91-4540-AE2A-0CE2DD6571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19800"/>
            <a:ext cx="3200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Map of Virginia published by John Smith (1612) </a:t>
            </a:r>
          </a:p>
        </p:txBody>
      </p:sp>
      <p:pic>
        <p:nvPicPr>
          <p:cNvPr id="8202" name="Picture 10" descr="At Jamestown Settlement, replicas of Christopher Newport's 3 ships are docked in the harbour.">
            <a:hlinkClick r:id="rId4" tooltip="At Jamestown Settlement, replicas of Christopher Newport's 3 ships are docked in the harbour."/>
            <a:extLst>
              <a:ext uri="{FF2B5EF4-FFF2-40B4-BE49-F238E27FC236}">
                <a16:creationId xmlns:a16="http://schemas.microsoft.com/office/drawing/2014/main" id="{4B5F2A75-CB05-46FB-8B04-5DF9EA5A7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33337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3" name="Text Box 11">
            <a:extLst>
              <a:ext uri="{FF2B5EF4-FFF2-40B4-BE49-F238E27FC236}">
                <a16:creationId xmlns:a16="http://schemas.microsoft.com/office/drawing/2014/main" id="{BBF02458-BB3D-4C03-92C0-C0EE410F5F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276600"/>
            <a:ext cx="342900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6" tooltip="Jamestown Settlement"/>
              </a:rPr>
              <a:t>Jamestown Settlement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replicas of 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7" tooltip="Christopher Newport"/>
              </a:rPr>
              <a:t>Christopher Newport</a:t>
            </a: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's 3 ships are docked in the harbor.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</p:txBody>
      </p:sp>
      <p:pic>
        <p:nvPicPr>
          <p:cNvPr id="8205" name="Picture 13" descr="A Pocahontas statue was erected in Jamestown, Virginia in 1922">
            <a:hlinkClick r:id="rId8" tooltip="A Pocahontas statue was erected in Jamestown, Virginia in 1922"/>
            <a:extLst>
              <a:ext uri="{FF2B5EF4-FFF2-40B4-BE49-F238E27FC236}">
                <a16:creationId xmlns:a16="http://schemas.microsoft.com/office/drawing/2014/main" id="{AE80C527-413A-466A-8752-A062AFC8A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1143000"/>
            <a:ext cx="2376488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6" name="Text Box 14">
            <a:extLst>
              <a:ext uri="{FF2B5EF4-FFF2-40B4-BE49-F238E27FC236}">
                <a16:creationId xmlns:a16="http://schemas.microsoft.com/office/drawing/2014/main" id="{875D1EE4-3224-4B1A-BEAE-827BECECA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2514600"/>
            <a:ext cx="2057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Pocahontas statue was erected in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10" tooltip="Jamestown, Virginia"/>
              </a:rPr>
              <a:t>Jamestown, Virginia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1922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1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FEB2B28-95C2-4B02-B528-E8683ECD29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0" y="23018"/>
            <a:ext cx="8229600" cy="1143000"/>
          </a:xfrm>
        </p:spPr>
        <p:txBody>
          <a:bodyPr/>
          <a:lstStyle/>
          <a:p>
            <a:r>
              <a:rPr lang="en-US" altLang="en-US" sz="6200" b="1" dirty="0">
                <a:latin typeface="Monotype Corsiva" panose="03010101010201010101" pitchFamily="66" charset="0"/>
              </a:rPr>
              <a:t>Colony # 2: Massachusetts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79D917D8-AC6F-4702-AA82-D0307F60AC1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66018"/>
            <a:ext cx="4038600" cy="4525963"/>
          </a:xfrm>
        </p:spPr>
        <p:txBody>
          <a:bodyPr/>
          <a:lstStyle/>
          <a:p>
            <a:r>
              <a:rPr lang="en-US" altLang="en-US" sz="2000" dirty="0"/>
              <a:t>Founded in </a:t>
            </a:r>
            <a:r>
              <a:rPr lang="en-US" altLang="en-US" sz="2000" dirty="0">
                <a:solidFill>
                  <a:srgbClr val="FF0000"/>
                </a:solidFill>
              </a:rPr>
              <a:t>1620</a:t>
            </a:r>
            <a:r>
              <a:rPr lang="en-US" altLang="en-US" sz="2000" dirty="0"/>
              <a:t> by the Pilgrims.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John Carver</a:t>
            </a:r>
            <a:r>
              <a:rPr lang="en-US" altLang="en-US" sz="2000" dirty="0"/>
              <a:t> was the leader of the Pilgrims and author of the Mayflower Compact.</a:t>
            </a:r>
          </a:p>
          <a:p>
            <a:r>
              <a:rPr lang="en-US" altLang="en-US" sz="2000" dirty="0"/>
              <a:t>Puritans (those who wished to purify the church) then came and settled Boston </a:t>
            </a:r>
          </a:p>
          <a:p>
            <a:r>
              <a:rPr lang="en-US" altLang="en-US" sz="2000" dirty="0"/>
              <a:t>The Massachusetts Bay Colony of the Puritans will absorb the Plymouth Colony</a:t>
            </a:r>
          </a:p>
          <a:p>
            <a:r>
              <a:rPr lang="en-US" altLang="en-US" sz="2000" dirty="0">
                <a:solidFill>
                  <a:srgbClr val="0000FF"/>
                </a:solidFill>
              </a:rPr>
              <a:t>John Winthrop</a:t>
            </a:r>
            <a:r>
              <a:rPr lang="en-US" altLang="en-US" sz="2000" dirty="0"/>
              <a:t> was the governor of this settlement.</a:t>
            </a:r>
          </a:p>
          <a:p>
            <a:r>
              <a:rPr lang="en-US" altLang="en-US" sz="2000" b="1" i="1" dirty="0"/>
              <a:t>New England Colony</a:t>
            </a:r>
          </a:p>
          <a:p>
            <a:endParaRPr lang="en-US" altLang="en-US" sz="2800" dirty="0"/>
          </a:p>
        </p:txBody>
      </p:sp>
      <p:pic>
        <p:nvPicPr>
          <p:cNvPr id="12295" name="Picture 7" descr="Plimoth Plantation, with Cape Cod Bay visible in the distance">
            <a:hlinkClick r:id="rId2" tooltip="Plimoth Plantation, with Cape Cod Bay visible in the distance"/>
            <a:extLst>
              <a:ext uri="{FF2B5EF4-FFF2-40B4-BE49-F238E27FC236}">
                <a16:creationId xmlns:a16="http://schemas.microsoft.com/office/drawing/2014/main" id="{A0F606A8-9EFE-49CD-9396-5C6131119B8C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295400"/>
            <a:ext cx="3276600" cy="1984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>
            <a:extLst>
              <a:ext uri="{FF2B5EF4-FFF2-40B4-BE49-F238E27FC236}">
                <a16:creationId xmlns:a16="http://schemas.microsoft.com/office/drawing/2014/main" id="{AAF89677-8932-4FE1-875F-ECD4782BA3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32766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 tooltip="Plimoth Plantation"/>
              </a:rPr>
              <a:t>Plymouth Plantation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with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 tooltip="Cape Cod Bay"/>
              </a:rPr>
              <a:t>Cape Cod Bay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visible in the distance </a:t>
            </a:r>
          </a:p>
        </p:txBody>
      </p:sp>
      <p:pic>
        <p:nvPicPr>
          <p:cNvPr id="12301" name="Picture 13" descr="Mayflower in Plymouth Harbor by William Halsall (1882)">
            <a:hlinkClick r:id="rId6" tooltip="Mayflower in Plymouth Harbor by William Halsall (1882)"/>
            <a:extLst>
              <a:ext uri="{FF2B5EF4-FFF2-40B4-BE49-F238E27FC236}">
                <a16:creationId xmlns:a16="http://schemas.microsoft.com/office/drawing/2014/main" id="{F9929CF8-12EC-4DF5-9079-6D335323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19600"/>
            <a:ext cx="35052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2" name="Text Box 14">
            <a:extLst>
              <a:ext uri="{FF2B5EF4-FFF2-40B4-BE49-F238E27FC236}">
                <a16:creationId xmlns:a16="http://schemas.microsoft.com/office/drawing/2014/main" id="{B3A11AB9-0E37-4CEC-8ABE-6F228CBC2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91200"/>
            <a:ext cx="5181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Mayflower in Plymouth Harbor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by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8" tooltip="William Halsall"/>
              </a:rPr>
              <a:t>William Halsall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(1882)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5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2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build="p"/>
      <p:bldP spid="12296" grpId="0"/>
      <p:bldP spid="123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A2AC95E0-BBFA-4B94-AED4-0C1C6FA52CC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2563" y="111125"/>
            <a:ext cx="8564562" cy="12604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CCCCFF"/>
                </a:solidFill>
                <a:hlinkClick r:id=""/>
              </a:rPr>
              <a:t>Reasons for English Colonization</a:t>
            </a: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F28FE6B6-2F33-44D0-A749-A6E147D751C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08063" y="2268538"/>
            <a:ext cx="8564562" cy="3948112"/>
          </a:xfrm>
        </p:spPr>
        <p:txBody>
          <a:bodyPr lIns="90000" tIns="46800" rIns="90000" bIns="46800"/>
          <a:lstStyle/>
          <a:p>
            <a:pPr marL="339725" indent="-33972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B2B2B2"/>
              </a:buClr>
              <a:buSzPct val="90000"/>
              <a:buFont typeface="Monotype Sorts" charset="2"/>
              <a:buChar char="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England wanted to establish an American colony to increase her wealth and power.</a:t>
            </a:r>
          </a:p>
          <a:p>
            <a:pPr marL="739775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CCC99"/>
              </a:buClr>
              <a:buSzPct val="75000"/>
              <a:buFont typeface="Monotype Sorts" charset="2"/>
              <a:buChar char="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By finding silver and gold in America</a:t>
            </a:r>
          </a:p>
          <a:p>
            <a:pPr marL="739775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CCC99"/>
              </a:buClr>
              <a:buSzPct val="75000"/>
              <a:buFont typeface="Monotype Sorts" charset="2"/>
              <a:buChar char="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By providing a source of raw materials</a:t>
            </a:r>
          </a:p>
          <a:p>
            <a:pPr marL="739775" lvl="1" indent="-282575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CCCC99"/>
              </a:buClr>
              <a:buSzPct val="75000"/>
              <a:buFont typeface="Monotype Sorts" charset="2"/>
              <a:buChar char=""/>
              <a:tabLst>
                <a:tab pos="339725" algn="l"/>
                <a:tab pos="452438" algn="l"/>
                <a:tab pos="909638" algn="l"/>
                <a:tab pos="1366838" algn="l"/>
                <a:tab pos="1824038" algn="l"/>
                <a:tab pos="2281238" algn="l"/>
                <a:tab pos="2738438" algn="l"/>
                <a:tab pos="3195638" algn="l"/>
                <a:tab pos="3652838" algn="l"/>
                <a:tab pos="4110038" algn="l"/>
                <a:tab pos="4567238" algn="l"/>
                <a:tab pos="5024438" algn="l"/>
                <a:tab pos="5481638" algn="l"/>
                <a:tab pos="5938838" algn="l"/>
                <a:tab pos="6396038" algn="l"/>
                <a:tab pos="6853238" algn="l"/>
                <a:tab pos="7310438" algn="l"/>
                <a:tab pos="7767638" algn="l"/>
                <a:tab pos="8224838" algn="l"/>
                <a:tab pos="8682038" algn="l"/>
                <a:tab pos="9139238" algn="l"/>
              </a:tabLst>
            </a:pPr>
            <a:r>
              <a:rPr lang="en-US" altLang="en-US"/>
              <a:t>Would open new markets for trade.</a:t>
            </a:r>
          </a:p>
        </p:txBody>
      </p:sp>
      <p:pic>
        <p:nvPicPr>
          <p:cNvPr id="12292" name="Picture 3">
            <a:extLst>
              <a:ext uri="{FF2B5EF4-FFF2-40B4-BE49-F238E27FC236}">
                <a16:creationId xmlns:a16="http://schemas.microsoft.com/office/drawing/2014/main" id="{9CDDFB5B-B09F-4102-970F-1F9747EC8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5588000"/>
            <a:ext cx="133191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002FD557-4612-4C2E-BB69-0D2A5E05B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68963"/>
            <a:ext cx="1344613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9B538DB7-6B66-4B90-8320-A56ED6DCB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200" b="1">
                <a:latin typeface="Monotype Corsiva" panose="03010101010201010101" pitchFamily="66" charset="0"/>
              </a:rPr>
              <a:t>Colony # 2: Massachusetts</a:t>
            </a:r>
          </a:p>
        </p:txBody>
      </p:sp>
      <p:pic>
        <p:nvPicPr>
          <p:cNvPr id="13320" name="Picture 8" descr="Image:The First Thanksgiving Jean Louis Gerome Ferris.png">
            <a:hlinkClick r:id="rId2"/>
            <a:extLst>
              <a:ext uri="{FF2B5EF4-FFF2-40B4-BE49-F238E27FC236}">
                <a16:creationId xmlns:a16="http://schemas.microsoft.com/office/drawing/2014/main" id="{999A799B-3B8C-4179-8055-EE7A445EC232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2600"/>
            <a:ext cx="3962400" cy="3027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22" name="Picture 10" descr="John Winthrop">
            <a:hlinkClick r:id="rId4" tooltip="John Winthrop"/>
            <a:extLst>
              <a:ext uri="{FF2B5EF4-FFF2-40B4-BE49-F238E27FC236}">
                <a16:creationId xmlns:a16="http://schemas.microsoft.com/office/drawing/2014/main" id="{DE88A991-DF45-491E-808F-E34004A58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338513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3" name="Text Box 11">
            <a:extLst>
              <a:ext uri="{FF2B5EF4-FFF2-40B4-BE49-F238E27FC236}">
                <a16:creationId xmlns:a16="http://schemas.microsoft.com/office/drawing/2014/main" id="{D316A036-E86E-4FB2-8B02-C6C54BFA1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4953000"/>
            <a:ext cx="3429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first Thanksgiving.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1146ABB-A785-4578-B493-A99581A677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 3: Maryland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51ADF567-C50C-4999-83C9-E4FD44E044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100" dirty="0"/>
              <a:t>Founded in </a:t>
            </a:r>
            <a:r>
              <a:rPr lang="en-US" altLang="en-US" sz="2100" dirty="0">
                <a:solidFill>
                  <a:srgbClr val="FF0000"/>
                </a:solidFill>
              </a:rPr>
              <a:t>1634</a:t>
            </a:r>
            <a:r>
              <a:rPr lang="en-US" altLang="en-US" sz="2100" dirty="0"/>
              <a:t> by </a:t>
            </a:r>
            <a:r>
              <a:rPr lang="en-US" altLang="en-US" sz="2100" dirty="0">
                <a:solidFill>
                  <a:srgbClr val="0000FF"/>
                </a:solidFill>
              </a:rPr>
              <a:t>George Calvert</a:t>
            </a:r>
            <a:r>
              <a:rPr lang="en-US" altLang="en-US" sz="2100" dirty="0"/>
              <a:t> (Lord Baltimore) He believed all people should have religious freedom.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Maryland became known as a haven (safe place) for Catholics.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King Charles I was king and didn’t agree with the </a:t>
            </a:r>
            <a:r>
              <a:rPr lang="en-US" altLang="en-US" sz="2100" i="1" u="sng" dirty="0"/>
              <a:t>religious freedom</a:t>
            </a:r>
            <a:r>
              <a:rPr lang="en-US" altLang="en-US" sz="21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100" dirty="0"/>
              <a:t>In 1649, the Toleration Act was passed that guaranteed equality of rights for everyone for religion.</a:t>
            </a:r>
          </a:p>
          <a:p>
            <a:pPr>
              <a:lnSpc>
                <a:spcPct val="90000"/>
              </a:lnSpc>
            </a:pPr>
            <a:r>
              <a:rPr lang="en-US" altLang="en-US" sz="2100" b="1" i="1" dirty="0"/>
              <a:t>Southern Colony</a:t>
            </a:r>
          </a:p>
        </p:txBody>
      </p:sp>
      <p:pic>
        <p:nvPicPr>
          <p:cNvPr id="14343" name="Picture 7" descr="George Calvert, 1st Baron Baltimore">
            <a:hlinkClick r:id="rId2" tooltip="George Calvert, 1st Baron Baltimore"/>
            <a:extLst>
              <a:ext uri="{FF2B5EF4-FFF2-40B4-BE49-F238E27FC236}">
                <a16:creationId xmlns:a16="http://schemas.microsoft.com/office/drawing/2014/main" id="{B872A9D3-C21D-454B-BC94-CFE8ACC1BCA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1676400"/>
            <a:ext cx="2468563" cy="371951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C20821B9-2FE3-49D5-9CF1-DC847D535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562600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George Calvert, Lord Baltimore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build="p"/>
      <p:bldP spid="143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EFA7CB0-9D5E-4CA6-B441-CDBA1690E2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#4: Rhode Island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8A23CBF4-890D-4EC3-AD2C-B43AEDEC18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8768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60001"/>
                  </a:srgbClr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In </a:t>
            </a:r>
            <a:r>
              <a:rPr lang="en-US" altLang="en-US" sz="2400" dirty="0">
                <a:solidFill>
                  <a:srgbClr val="FF0000"/>
                </a:solidFill>
              </a:rPr>
              <a:t>1636</a:t>
            </a:r>
            <a:r>
              <a:rPr lang="en-US" altLang="en-US" sz="2400" dirty="0"/>
              <a:t>, Rhode Island became a colony after </a:t>
            </a:r>
            <a:r>
              <a:rPr lang="en-US" altLang="en-US" sz="2400" dirty="0">
                <a:solidFill>
                  <a:srgbClr val="0000FF"/>
                </a:solidFill>
              </a:rPr>
              <a:t>Roger Williams</a:t>
            </a:r>
            <a:r>
              <a:rPr lang="en-US" altLang="en-US" sz="2400" dirty="0"/>
              <a:t> obtained a charter from England to form the colony.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He spoke out against the Puritan’s strictness and went to this area to settle and provide religious freedom (for Christians).</a:t>
            </a:r>
          </a:p>
          <a:p>
            <a:pPr>
              <a:lnSpc>
                <a:spcPct val="80000"/>
              </a:lnSpc>
            </a:pPr>
            <a:r>
              <a:rPr lang="en-US" altLang="en-US" sz="2400" b="1" i="1" dirty="0"/>
              <a:t>New England Colony</a:t>
            </a:r>
          </a:p>
        </p:txBody>
      </p:sp>
      <p:pic>
        <p:nvPicPr>
          <p:cNvPr id="15367" name="Picture 7" descr="225px-Franklin_Simmons_Statue">
            <a:hlinkClick r:id="rId2" tooltip="Franklin Simmons Statue.jpg"/>
            <a:extLst>
              <a:ext uri="{FF2B5EF4-FFF2-40B4-BE49-F238E27FC236}">
                <a16:creationId xmlns:a16="http://schemas.microsoft.com/office/drawing/2014/main" id="{5DCC2890-84E6-462B-89B5-88AF1DEB8A6A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38" y="1524000"/>
            <a:ext cx="2825750" cy="37671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Text Box 8">
            <a:extLst>
              <a:ext uri="{FF2B5EF4-FFF2-40B4-BE49-F238E27FC236}">
                <a16:creationId xmlns:a16="http://schemas.microsoft.com/office/drawing/2014/main" id="{AA11C91E-D6D0-4CCB-918B-E762893CC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410200"/>
            <a:ext cx="35052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Roger Williams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“minister, author”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4" grpId="0" build="p"/>
      <p:bldP spid="1536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7A48807-650D-4760-A5A2-71B290095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#5: Connecticut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20C5DF08-54FA-48D2-BAEA-3C04C41A0F7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Also founded in </a:t>
            </a:r>
            <a:r>
              <a:rPr lang="en-US" altLang="en-US" sz="2800" dirty="0">
                <a:solidFill>
                  <a:srgbClr val="FF0000"/>
                </a:solidFill>
              </a:rPr>
              <a:t>1636</a:t>
            </a:r>
            <a:r>
              <a:rPr lang="en-US" altLang="en-US" sz="2800" dirty="0"/>
              <a:t> by the clergyman </a:t>
            </a:r>
            <a:r>
              <a:rPr lang="en-US" altLang="en-US" sz="2800" dirty="0">
                <a:solidFill>
                  <a:srgbClr val="0000FF"/>
                </a:solidFill>
              </a:rPr>
              <a:t>Thomas Hooker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He led a group of people from Rhode Island to start their own colony and they had </a:t>
            </a:r>
            <a:r>
              <a:rPr lang="en-US" altLang="en-US" sz="2800" i="1" u="sng" dirty="0"/>
              <a:t>freedom of religion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b="1" i="1" dirty="0"/>
              <a:t>New England Colony</a:t>
            </a:r>
          </a:p>
        </p:txBody>
      </p:sp>
      <p:pic>
        <p:nvPicPr>
          <p:cNvPr id="16391" name="Picture 7" descr="A map of the Connecticut, New Haven, and Saybrook colonies.">
            <a:hlinkClick r:id="rId2" tooltip="A map of the Connecticut, New Haven, and Saybrook colonies."/>
            <a:extLst>
              <a:ext uri="{FF2B5EF4-FFF2-40B4-BE49-F238E27FC236}">
                <a16:creationId xmlns:a16="http://schemas.microsoft.com/office/drawing/2014/main" id="{A11841AB-15B9-4697-9C6A-D8EB431001E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76400"/>
            <a:ext cx="4191000" cy="356393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Text Box 8">
            <a:extLst>
              <a:ext uri="{FF2B5EF4-FFF2-40B4-BE49-F238E27FC236}">
                <a16:creationId xmlns:a16="http://schemas.microsoft.com/office/drawing/2014/main" id="{1C452CA6-177D-4833-B3C6-E7F00FEC4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53340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 tooltip="Enlarge"/>
              </a:rPr>
              <a:t> </a:t>
            </a: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map of the Connecticut, New Haven, and Saybrook colonies.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639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63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build="p"/>
      <p:bldP spid="1639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F0AFE0C-032C-4B4A-8FCE-091A1D7FDD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latin typeface="Monotype Corsiva" panose="03010101010201010101" pitchFamily="66" charset="0"/>
              </a:rPr>
              <a:t>Colony #6: North Carolina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4AFE06DA-DE72-4AC8-9125-1409B516BFE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5814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Founded in 1663 by English nobles.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Charleston: main city was named after Charles II. Became very important port city.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Bad politics forced a split of the colony into North and South.</a:t>
            </a:r>
          </a:p>
          <a:p>
            <a:pPr>
              <a:lnSpc>
                <a:spcPct val="80000"/>
              </a:lnSpc>
            </a:pPr>
            <a:r>
              <a:rPr lang="en-US" altLang="en-US" sz="2400" b="1" i="1" dirty="0"/>
              <a:t>Southern Colony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4FBEE370-A4AF-4EEA-9A59-65412BD9B6C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67200" y="1219200"/>
            <a:ext cx="2451100" cy="2566988"/>
          </a:xfrm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44D67F8D-1240-4506-A65F-13198017C9F9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1800" y="3429000"/>
            <a:ext cx="2028825" cy="3124200"/>
          </a:xfrm>
          <a:noFill/>
          <a:ln/>
        </p:spPr>
      </p:pic>
      <p:sp>
        <p:nvSpPr>
          <p:cNvPr id="17416" name="Text Box 8">
            <a:extLst>
              <a:ext uri="{FF2B5EF4-FFF2-40B4-BE49-F238E27FC236}">
                <a16:creationId xmlns:a16="http://schemas.microsoft.com/office/drawing/2014/main" id="{8DCD5B90-236C-4B7F-9E95-C953572FA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971800"/>
            <a:ext cx="190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King Charles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 build="p"/>
      <p:bldP spid="17413" grpId="0"/>
      <p:bldP spid="174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B000B60-73C7-4D88-B6FE-AA940C8E60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#7: South Carolina</a:t>
            </a:r>
          </a:p>
        </p:txBody>
      </p:sp>
      <p:pic>
        <p:nvPicPr>
          <p:cNvPr id="18438" name="Picture 6">
            <a:extLst>
              <a:ext uri="{FF2B5EF4-FFF2-40B4-BE49-F238E27FC236}">
                <a16:creationId xmlns:a16="http://schemas.microsoft.com/office/drawing/2014/main" id="{4FA8FEDC-4633-42CA-9237-30A86423CC18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133600"/>
            <a:ext cx="4038600" cy="2971800"/>
          </a:xfrm>
        </p:spPr>
      </p:pic>
      <p:sp>
        <p:nvSpPr>
          <p:cNvPr id="18439" name="Rectangle 7">
            <a:extLst>
              <a:ext uri="{FF2B5EF4-FFF2-40B4-BE49-F238E27FC236}">
                <a16:creationId xmlns:a16="http://schemas.microsoft.com/office/drawing/2014/main" id="{7E6150A8-BFEA-433B-8AF3-4EFE2C3A68E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800" dirty="0"/>
              <a:t>In </a:t>
            </a:r>
            <a:r>
              <a:rPr lang="en-US" altLang="en-US" sz="2800" dirty="0">
                <a:solidFill>
                  <a:srgbClr val="FF0000"/>
                </a:solidFill>
              </a:rPr>
              <a:t>1729</a:t>
            </a:r>
            <a:r>
              <a:rPr lang="en-US" altLang="en-US" sz="2800" dirty="0"/>
              <a:t> South Carolina received its name after a political dispute and became a colony.</a:t>
            </a:r>
          </a:p>
          <a:p>
            <a:r>
              <a:rPr lang="en-US" altLang="en-US" sz="2800" dirty="0"/>
              <a:t>Had large plantations for growing crops and raising livestock and the port of Charleston.</a:t>
            </a:r>
          </a:p>
          <a:p>
            <a:r>
              <a:rPr lang="en-US" altLang="en-US" sz="2800" b="1" i="1" dirty="0"/>
              <a:t>Southern Colony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8" grpId="0"/>
      <p:bldP spid="1843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C81A56B-4381-4E9B-8301-127B47331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#8: New York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3CD12F99-ACD0-447E-9E0C-84DD1953D513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676400"/>
            <a:ext cx="3276600" cy="4191000"/>
          </a:xfrm>
        </p:spPr>
      </p:pic>
      <p:sp>
        <p:nvSpPr>
          <p:cNvPr id="27653" name="Rectangle 5">
            <a:extLst>
              <a:ext uri="{FF2B5EF4-FFF2-40B4-BE49-F238E27FC236}">
                <a16:creationId xmlns:a16="http://schemas.microsoft.com/office/drawing/2014/main" id="{C91A801D-8D6D-4C9E-8131-2F5E5B0E879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n-US" sz="2400" dirty="0"/>
              <a:t>Started as New Amsterdam, a Dutch colony in 1609.</a:t>
            </a:r>
          </a:p>
          <a:p>
            <a:r>
              <a:rPr lang="en-US" altLang="en-US" sz="2400" dirty="0"/>
              <a:t>The English took over in </a:t>
            </a:r>
            <a:r>
              <a:rPr lang="en-US" altLang="en-US" sz="2400" dirty="0">
                <a:solidFill>
                  <a:srgbClr val="FF0000"/>
                </a:solidFill>
              </a:rPr>
              <a:t>1664</a:t>
            </a:r>
            <a:r>
              <a:rPr lang="en-US" altLang="en-US" sz="2400" dirty="0"/>
              <a:t> and renamed it New York.</a:t>
            </a:r>
          </a:p>
          <a:p>
            <a:r>
              <a:rPr lang="en-US" altLang="en-US" sz="2400" dirty="0"/>
              <a:t>Was a major port and financial center.</a:t>
            </a:r>
          </a:p>
          <a:p>
            <a:r>
              <a:rPr lang="en-US" altLang="en-US" sz="2400" b="1" i="1" dirty="0"/>
              <a:t>Middle Colony (Breadbasket Colony)</a:t>
            </a:r>
          </a:p>
          <a:p>
            <a:endParaRPr lang="en-US" altLang="en-US" sz="2400" b="1" i="1" dirty="0"/>
          </a:p>
        </p:txBody>
      </p:sp>
      <p:sp>
        <p:nvSpPr>
          <p:cNvPr id="27654" name="Text Box 6">
            <a:extLst>
              <a:ext uri="{FF2B5EF4-FFF2-40B4-BE49-F238E27FC236}">
                <a16:creationId xmlns:a16="http://schemas.microsoft.com/office/drawing/2014/main" id="{B81FF6CB-B3FB-43E0-952B-635FA2F3C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9436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James, Duke of York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  <p:bldP spid="27653" grpId="0" build="p"/>
      <p:bldP spid="2765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268BF292-E937-4A09-B14B-AB83360DC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latin typeface="Monotype Corsiva" panose="03010101010201010101" pitchFamily="66" charset="0"/>
              </a:rPr>
              <a:t>Colony #9: New Hampshire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DA724AA4-895E-431D-AD7C-B5591FD9106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Sold to the king of England in </a:t>
            </a:r>
            <a:r>
              <a:rPr lang="en-US" altLang="en-US" sz="2800">
                <a:solidFill>
                  <a:srgbClr val="FF0000"/>
                </a:solidFill>
              </a:rPr>
              <a:t>1679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Royal colony: king chooses governor and no elected government.</a:t>
            </a:r>
          </a:p>
          <a:p>
            <a:r>
              <a:rPr lang="en-US" altLang="en-US" sz="2800" b="1" i="1"/>
              <a:t>New England Colony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51B3A120-61C4-46DC-BAEA-5B50AC355E7B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build="p"/>
      <p:bldP spid="286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387978D0-0E2F-4D8D-BEC0-DF7E88012F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#10: Pennsylvania</a:t>
            </a:r>
          </a:p>
        </p:txBody>
      </p:sp>
      <p:pic>
        <p:nvPicPr>
          <p:cNvPr id="29700" name="Picture 4">
            <a:extLst>
              <a:ext uri="{FF2B5EF4-FFF2-40B4-BE49-F238E27FC236}">
                <a16:creationId xmlns:a16="http://schemas.microsoft.com/office/drawing/2014/main" id="{50D0E08F-9925-4133-87A8-58A7A054DD8F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9701" name="Rectangle 5">
            <a:extLst>
              <a:ext uri="{FF2B5EF4-FFF2-40B4-BE49-F238E27FC236}">
                <a16:creationId xmlns:a16="http://schemas.microsoft.com/office/drawing/2014/main" id="{A67DD228-AC7D-440E-BA3F-5DD0B659245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267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In </a:t>
            </a:r>
            <a:r>
              <a:rPr lang="en-US" altLang="en-US" sz="2400" dirty="0">
                <a:solidFill>
                  <a:srgbClr val="FF0000"/>
                </a:solidFill>
              </a:rPr>
              <a:t>1681</a:t>
            </a:r>
            <a:r>
              <a:rPr lang="en-US" altLang="en-US" sz="2400" dirty="0"/>
              <a:t>, </a:t>
            </a:r>
            <a:r>
              <a:rPr lang="en-US" altLang="en-US" sz="2400" dirty="0">
                <a:solidFill>
                  <a:srgbClr val="0000FF"/>
                </a:solidFill>
              </a:rPr>
              <a:t>William Penn</a:t>
            </a:r>
            <a:r>
              <a:rPr lang="en-US" altLang="en-US" sz="2400" dirty="0"/>
              <a:t> was granted a charter for land between Maryland and New York.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King Charles was in debt to Penn’s father.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Penn was a Quaker and he gave the people two rights: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1. Freedom of Religion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400" dirty="0"/>
              <a:t>	2. Right to elect public officials.</a:t>
            </a:r>
          </a:p>
          <a:p>
            <a:pPr>
              <a:lnSpc>
                <a:spcPct val="80000"/>
              </a:lnSpc>
            </a:pPr>
            <a:r>
              <a:rPr lang="en-US" altLang="en-US" sz="2400" b="1" i="1" dirty="0"/>
              <a:t>Middle Colony (Breadbasket Colony)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770" decel="100000"/>
                                        <p:tgtEl>
                                          <p:spTgt spid="29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77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  <p:bldP spid="2970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60400FFD-83AB-456D-A6BC-792649B4E2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#11: Delaware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D90E3900-B8B1-419B-98C7-80C0C935CF4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altLang="en-US" sz="2800"/>
              <a:t>In 1682, the Duke of York granted William Penn this land.</a:t>
            </a:r>
          </a:p>
          <a:p>
            <a:r>
              <a:rPr lang="en-US" altLang="en-US" sz="2800"/>
              <a:t>It became a colony in 1704.</a:t>
            </a:r>
          </a:p>
          <a:p>
            <a:r>
              <a:rPr lang="en-US" altLang="en-US" sz="2800" b="1" i="1"/>
              <a:t>Middle Colony (Breadbasket Colony)</a:t>
            </a:r>
          </a:p>
        </p:txBody>
      </p:sp>
      <p:pic>
        <p:nvPicPr>
          <p:cNvPr id="30725" name="Picture 5">
            <a:extLst>
              <a:ext uri="{FF2B5EF4-FFF2-40B4-BE49-F238E27FC236}">
                <a16:creationId xmlns:a16="http://schemas.microsoft.com/office/drawing/2014/main" id="{1168191D-9A50-4857-9CA2-8B6ABDA13B78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752600"/>
            <a:ext cx="2855913" cy="3200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850"/>
                            </p:stCondLst>
                            <p:childTnLst>
                              <p:par>
                                <p:cTn id="12" presetID="56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build="p"/>
      <p:bldP spid="307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EF6B2AAF-8D11-4714-81C0-5CECDFF9CD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Mercantilism </a:t>
            </a: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3156BBF3-8577-463D-AF51-EA22DA2AC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 dirty="0"/>
              <a:t>Colonies exist as a market for home-country's goods and a supplier of raw materials. 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/>
              <a:t>All trade had to be on English or colonial ships to prevent trade with other countries.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/>
              <a:t>The English passed laws to enforce this known as </a:t>
            </a:r>
            <a:r>
              <a:rPr lang="en-US" altLang="en-US" sz="2400" b="1" dirty="0"/>
              <a:t>Navigation Acts.</a:t>
            </a:r>
            <a:endParaRPr lang="en-US" altLang="en-US" sz="2400" dirty="0"/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/>
              <a:t>Generally these laws were not well enforced which gave the colonies a great deal of freedom.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/>
              <a:t>Not enforcing the Navigation Acts was known as </a:t>
            </a:r>
            <a:r>
              <a:rPr lang="en-US" altLang="en-US" sz="2400" b="1" dirty="0"/>
              <a:t>Salutary Neglect.</a:t>
            </a: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7" dur="500"/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2" dur="500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47" dur="500"/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52" dur="500"/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B371BDF7-0C5A-4509-839D-9BB278135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#12: New Jersey</a:t>
            </a:r>
          </a:p>
        </p:txBody>
      </p:sp>
      <p:pic>
        <p:nvPicPr>
          <p:cNvPr id="36868" name="Picture 4">
            <a:extLst>
              <a:ext uri="{FF2B5EF4-FFF2-40B4-BE49-F238E27FC236}">
                <a16:creationId xmlns:a16="http://schemas.microsoft.com/office/drawing/2014/main" id="{198F1D09-B717-4D03-87DF-29B922110BFC}"/>
              </a:ext>
            </a:extLst>
          </p:cNvPr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133600"/>
            <a:ext cx="4038600" cy="2971800"/>
          </a:xfrm>
        </p:spPr>
      </p:pic>
      <p:sp>
        <p:nvSpPr>
          <p:cNvPr id="36869" name="Rectangle 5">
            <a:extLst>
              <a:ext uri="{FF2B5EF4-FFF2-40B4-BE49-F238E27FC236}">
                <a16:creationId xmlns:a16="http://schemas.microsoft.com/office/drawing/2014/main" id="{E7F09588-D55A-4EA2-A665-F4F092346F5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343400" cy="4525963"/>
          </a:xfrm>
        </p:spPr>
        <p:txBody>
          <a:bodyPr/>
          <a:lstStyle/>
          <a:p>
            <a:r>
              <a:rPr lang="en-US" altLang="en-US" sz="2800" dirty="0"/>
              <a:t>Royal colony governed directly by the king.</a:t>
            </a:r>
          </a:p>
          <a:p>
            <a:r>
              <a:rPr lang="en-US" altLang="en-US" sz="2800" b="1" i="1" dirty="0"/>
              <a:t>Middle Colony (Breadbasket Colony)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3A4EC0E2-E29C-4BB1-87CE-81EA2A33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181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Map of New Netherland (17th century)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D9092E2-5346-47A7-92F1-EA839A1B3C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600" b="1">
                <a:latin typeface="Monotype Corsiva" panose="03010101010201010101" pitchFamily="66" charset="0"/>
              </a:rPr>
              <a:t>Colony #13: Georgia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C48C070A-5E59-4521-88B8-953588016AB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It became a colony in </a:t>
            </a:r>
            <a:r>
              <a:rPr lang="en-US" altLang="en-US" sz="2400">
                <a:solidFill>
                  <a:srgbClr val="FF0000"/>
                </a:solidFill>
              </a:rPr>
              <a:t>1733</a:t>
            </a:r>
            <a:r>
              <a:rPr lang="en-US" altLang="en-US" sz="240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400">
                <a:solidFill>
                  <a:srgbClr val="0000FF"/>
                </a:solidFill>
              </a:rPr>
              <a:t>James Oglethorpe</a:t>
            </a:r>
            <a:r>
              <a:rPr lang="en-US" altLang="en-US" sz="2400"/>
              <a:t> was granted a charter to start Georgia for the poor and unfortunate who leave prison.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It was known as a buffer zone between the Spanish and the English colonies.</a:t>
            </a:r>
          </a:p>
          <a:p>
            <a:pPr>
              <a:lnSpc>
                <a:spcPct val="90000"/>
              </a:lnSpc>
            </a:pPr>
            <a:r>
              <a:rPr lang="en-US" altLang="en-US" sz="2400" b="1" i="1"/>
              <a:t>Southern Colony</a:t>
            </a:r>
          </a:p>
        </p:txBody>
      </p:sp>
      <p:pic>
        <p:nvPicPr>
          <p:cNvPr id="37893" name="Picture 5">
            <a:extLst>
              <a:ext uri="{FF2B5EF4-FFF2-40B4-BE49-F238E27FC236}">
                <a16:creationId xmlns:a16="http://schemas.microsoft.com/office/drawing/2014/main" id="{9C50BF26-4FCE-4B64-8C49-5BFD74D5294F}"/>
              </a:ext>
            </a:extLst>
          </p:cNvPr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676400"/>
            <a:ext cx="3740150" cy="4191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2" grpId="0" build="p"/>
      <p:bldP spid="3789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>
            <a:extLst>
              <a:ext uri="{FF2B5EF4-FFF2-40B4-BE49-F238E27FC236}">
                <a16:creationId xmlns:a16="http://schemas.microsoft.com/office/drawing/2014/main" id="{0318EADD-C342-424D-9247-BFB2DD5F7512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"/>
            <a:ext cx="6096000" cy="6324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0AA8FD03-2BF5-4584-BD1D-4783A86C6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7348538" cy="1001713"/>
          </a:xfrm>
        </p:spPr>
        <p:txBody>
          <a:bodyPr tIns="21600"/>
          <a:lstStyle/>
          <a:p>
            <a:pPr eaLnBrk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First Great Awakening</a:t>
            </a:r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1698BBF2-D0F3-4F6A-BA3C-956D99042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54175"/>
            <a:ext cx="8229600" cy="3976688"/>
          </a:xfrm>
        </p:spPr>
        <p:txBody>
          <a:bodyPr/>
          <a:lstStyle/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/>
              <a:t>In the early 1700s many felt that the colonies had lost their original love of religion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/>
              <a:t>In response there was the First Great Awakening, a series of revivals and preachings that tried to awaken the religious spirit of the colonies</a:t>
            </a:r>
          </a:p>
          <a:p>
            <a:pPr marL="430213" indent="-323850" eaLnBrk="1"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/>
              <a:t>The fire and brimstone speeches of this time period were very effective, many colonists became much more religious and reexamined their beliefs to better  conform with protestant Christianity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48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8C826738-CD1D-476C-84F6-C29A813BB5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Glorious Revolution of 1688 </a:t>
            </a: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F88FB7B9-0BA7-4738-8BC5-0607704BF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/>
              <a:t>The protestants in Parliament overthrew the king.</a:t>
            </a:r>
          </a:p>
          <a:p>
            <a:pPr marL="862013" lvl="1" indent="-32226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000" dirty="0"/>
              <a:t> </a:t>
            </a:r>
            <a:r>
              <a:rPr lang="en-US" altLang="en-US" sz="2600" dirty="0"/>
              <a:t>James’ daughter Mary and her husband William of Orange became king and queen.</a:t>
            </a:r>
          </a:p>
          <a:p>
            <a:pPr marL="862013" lvl="1" indent="-32226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600" dirty="0"/>
              <a:t>At the same time an English thinker wrote a very important book</a:t>
            </a:r>
          </a:p>
          <a:p>
            <a:pPr marL="862013" lvl="1" indent="-32226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600" dirty="0"/>
              <a:t>John Locke's </a:t>
            </a:r>
            <a:r>
              <a:rPr lang="en-US" altLang="en-US" sz="2600" i="1" dirty="0"/>
              <a:t>Two Treatises on Government</a:t>
            </a:r>
            <a:r>
              <a:rPr lang="en-US" altLang="en-US" sz="2600" dirty="0"/>
              <a:t> argued that power flows from the consent of the governed (the people), not from God and that citizens have inalienable (can’t be taken away) natural rights (life, liberty, property).</a:t>
            </a:r>
          </a:p>
          <a:p>
            <a:pPr marL="862013" lvl="1" indent="-322263" eaLnBrk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600" dirty="0"/>
              <a:t>…Does that sound </a:t>
            </a:r>
            <a:r>
              <a:rPr lang="en-US" altLang="en-US" sz="2600" dirty="0" err="1"/>
              <a:t>familier</a:t>
            </a:r>
            <a:r>
              <a:rPr lang="en-US" altLang="en-US" sz="2600" dirty="0"/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B3D18A30-64CF-48E4-B038-FBBEA60EAE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Four Major Regions</a:t>
            </a: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DC5A5E9B-DF1C-421F-9DAE-695A5A694E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/>
              <a:t>Plantation South</a:t>
            </a:r>
          </a:p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/>
              <a:t>Middle Colonies</a:t>
            </a:r>
          </a:p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/>
              <a:t>New England</a:t>
            </a:r>
          </a:p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/>
              <a:t>Frontier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>
            <a:extLst>
              <a:ext uri="{FF2B5EF4-FFF2-40B4-BE49-F238E27FC236}">
                <a16:creationId xmlns:a16="http://schemas.microsoft.com/office/drawing/2014/main" id="{9BD20C6D-73F2-42E4-AA56-73FF425A68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Plantation South </a:t>
            </a: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8687FA40-9B29-4489-83DE-46F25C2FF5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Rich soil, well-suited to tobacco farming. </a:t>
            </a:r>
          </a:p>
          <a:p>
            <a:pPr marL="862013" lvl="1" indent="-322263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Large plantations became economically more successful and became the center of life for the surrounding area, like a medieval manner.  </a:t>
            </a:r>
          </a:p>
          <a:p>
            <a:pPr marL="862013" lvl="1" indent="-322263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As indentured servants became harder to obtain (and retain), demand for slaves increased. </a:t>
            </a:r>
          </a:p>
          <a:p>
            <a:pPr marL="862013" lvl="1" indent="-322263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400,000 in colonies by 1776 </a:t>
            </a:r>
          </a:p>
          <a:p>
            <a:pPr marL="461963" indent="-322263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altLang="en-US" dirty="0"/>
              <a:t>Plantation owners became the leading economic, political, and social forces of the South. Democracy limited to wealthy landowners.</a:t>
            </a:r>
          </a:p>
          <a:p>
            <a:pPr marL="461963" indent="-322263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dirty="0"/>
          </a:p>
          <a:p>
            <a:pPr marL="431800" indent="-32226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dirty="0"/>
          </a:p>
          <a:p>
            <a:pPr marL="431800" indent="-32226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0" dur="500"/>
                                        <p:tgtEl>
                                          <p:spTgt spid="419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3" dur="5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6" dur="5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9" dur="5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39014E62-9FF2-4FA6-973C-A9BC32708A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Middle Colonies </a:t>
            </a: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B7C64103-BAB6-4126-AC2D-0A087E642F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Three large rivers (Hudson, Delaware, and Susquehanna) flowed north to south and served as trade paths. </a:t>
            </a:r>
          </a:p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Best farmland in the colonies, wheat, barley, rye.</a:t>
            </a:r>
          </a:p>
          <a:p>
            <a:pPr marL="430213" indent="-323850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Large numbers of immigrants</a:t>
            </a:r>
          </a:p>
          <a:p>
            <a:pPr marL="862013" lvl="1" indent="-322263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Dutch in Hudson Valley</a:t>
            </a:r>
          </a:p>
          <a:p>
            <a:pPr marL="862013" lvl="1" indent="-322263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Germans in Pennsylvania</a:t>
            </a:r>
          </a:p>
          <a:p>
            <a:pPr marL="862013" lvl="1" indent="-322263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75000"/>
              <a:buFont typeface="Symbol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 dirty="0"/>
              <a:t>Scotch-Irish in Pennsylvania</a:t>
            </a:r>
          </a:p>
          <a:p>
            <a:pPr marL="431800" indent="-322263" eaLnBrk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44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44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B0A2F01E-D44D-4CBD-9C68-DA6C8CC9A4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New England</a:t>
            </a:r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F18FACE6-C03A-4F0E-8122-DC0D2C1012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 dirty="0"/>
              <a:t>95% English immigrants, most from villages 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 dirty="0"/>
              <a:t>Came in groups and settled in self-governing towns.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 dirty="0"/>
              <a:t>The New England town meeting was the center of power.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 dirty="0"/>
              <a:t>Occupations included farming (scarce labor, tough conditions), fishing, boat building, and trade</a:t>
            </a:r>
          </a:p>
          <a:p>
            <a:pPr marL="862013" lvl="1" indent="-322263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/>
              <a:t>Slavery, rum and the triangular trade with West Indies and Africa brought economic wealth to New England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45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45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45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45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>
            <a:extLst>
              <a:ext uri="{FF2B5EF4-FFF2-40B4-BE49-F238E27FC236}">
                <a16:creationId xmlns:a16="http://schemas.microsoft.com/office/drawing/2014/main" id="{A2B3D2EF-BE7B-4A10-8044-E4A92EDEBC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Backcountry/Frontier </a:t>
            </a: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0A9EB7F5-896B-4D2A-B7E2-DC414AAABA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 dirty="0"/>
              <a:t>Large families, exhausted soil encouraged westward movement. 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 dirty="0"/>
              <a:t>Religious dissenters, immigrants, and criminals all found "refuge" in the West.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 dirty="0"/>
              <a:t>Large emphasis on individual freedom </a:t>
            </a:r>
          </a:p>
          <a:p>
            <a:pPr marL="862013" lvl="1" indent="-322263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75000"/>
              <a:buFont typeface="Symbol" panose="05050102010706020507" pitchFamily="18" charset="2"/>
              <a:buChar char="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400" dirty="0"/>
              <a:t>Strenuous objection to any governmental interference in daily life.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460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460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460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3C0B69B5-F436-4356-9673-51BBB630A8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/>
              <a:t>Triangular Trade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1C72A2A7-6038-459C-B843-F750D425C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4325"/>
            <a:ext cx="6781800" cy="495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4" name="Text Box 3">
            <a:extLst>
              <a:ext uri="{FF2B5EF4-FFF2-40B4-BE49-F238E27FC236}">
                <a16:creationId xmlns:a16="http://schemas.microsoft.com/office/drawing/2014/main" id="{C364C521-C224-4E43-850E-1C0F65227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75" y="1584325"/>
            <a:ext cx="2270125" cy="2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125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Droid Sans Fallback" charset="0"/>
              </a:rPr>
              <a:t>The Triangular Trade brought materials to Europe, Africa, and the Americas. </a:t>
            </a:r>
          </a:p>
          <a:p>
            <a:pPr marL="285750" indent="-285750">
              <a:lnSpc>
                <a:spcPct val="100000"/>
              </a:lnSpc>
              <a:spcBef>
                <a:spcPts val="1125"/>
              </a:spcBef>
              <a:buClrTx/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/>
                </a:solidFill>
                <a:latin typeface="Times New Roman" panose="02020603050405020304" pitchFamily="18" charset="0"/>
                <a:cs typeface="Droid Sans Fallback" charset="0"/>
              </a:rPr>
              <a:t>These areas became dependent on each other.</a:t>
            </a:r>
            <a:r>
              <a:rPr lang="en-US" altLang="en-US" dirty="0">
                <a:solidFill>
                  <a:srgbClr val="FFFFFF"/>
                </a:solidFill>
                <a:latin typeface="Times New Roman" panose="02020603050405020304" pitchFamily="18" charset="0"/>
                <a:cs typeface="Droid Sans Fallback" charset="0"/>
              </a:rPr>
              <a:t>. 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A87291-D8DE-42E0-AD26-FC93B656E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7200" dirty="0"/>
              <a:t>Jamestown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EF4DA09-BBB9-4CF9-97A4-103360E3E0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First Colony</a:t>
            </a:r>
          </a:p>
        </p:txBody>
      </p:sp>
    </p:spTree>
    <p:extLst>
      <p:ext uri="{BB962C8B-B14F-4D97-AF65-F5344CB8AC3E}">
        <p14:creationId xmlns:p14="http://schemas.microsoft.com/office/powerpoint/2010/main" val="362103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A5607942-3F64-4FC9-A5E7-3F425770A8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85725" y="182563"/>
            <a:ext cx="9321800" cy="12604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CCCCFF"/>
                </a:solidFill>
                <a:hlinkClick r:id=""/>
              </a:rPr>
              <a:t>Importance of the Virginia Charters</a:t>
            </a: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0E0628B0-5E94-43FD-AF29-F9B2C713AAE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163" y="1476375"/>
            <a:ext cx="8564562" cy="4284663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dirty="0"/>
              <a:t>The charters gave the Virginia Company the right to establish a settlement in North America.</a:t>
            </a:r>
          </a:p>
          <a:p>
            <a:pPr marL="430213" indent="-323850" eaLnBrk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dirty="0"/>
              <a:t>The charters extended English rights 	           to the colonists.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DAE1593B-B712-4B44-ABE6-38829FAA1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252913"/>
            <a:ext cx="1736725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78E5FF27-5267-4D08-89F3-32D3E96CD0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58750" y="228600"/>
            <a:ext cx="8985250" cy="12604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>
                <a:solidFill>
                  <a:srgbClr val="CCCCFF"/>
                </a:solidFill>
                <a:hlinkClick r:id=""/>
              </a:rPr>
              <a:t>Why Settlers Came to Jamestown</a:t>
            </a: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37EA8286-92CB-4ACD-A2CF-B059D9A46F3F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828800"/>
            <a:ext cx="8564562" cy="2811463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>
                <a:cs typeface="+mn-cs"/>
              </a:rPr>
              <a:t>Jamestown was primarily an economic venture.</a:t>
            </a:r>
          </a:p>
          <a:p>
            <a:pPr marL="431800" indent="-32226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>
              <a:cs typeface="+mn-cs"/>
            </a:endParaRPr>
          </a:p>
          <a:p>
            <a:pPr marL="430213" indent="-323850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SzPct val="45000"/>
              <a:buFont typeface="Wingdings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r>
              <a:rPr lang="en-US">
                <a:cs typeface="+mn-cs"/>
              </a:rPr>
              <a:t>The stockholders of the Virginia company of London financed the settlement of Jamestown.</a:t>
            </a:r>
          </a:p>
          <a:p>
            <a:pPr marL="431800" indent="-322263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45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>
              <a:cs typeface="+mn-cs"/>
            </a:endParaRPr>
          </a:p>
          <a:p>
            <a:pPr marL="430213" indent="-427038" eaLnBrk="1">
              <a:lnSpc>
                <a:spcPct val="90000"/>
              </a:lnSpc>
              <a:spcBef>
                <a:spcPts val="700"/>
              </a:spcBef>
              <a:spcAft>
                <a:spcPct val="0"/>
              </a:spcAft>
              <a:buClrTx/>
              <a:buSzPct val="90000"/>
              <a:buFontTx/>
              <a:buNone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97E38C7B-6179-48C2-90B1-BF98F2B91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075" y="0"/>
            <a:ext cx="9051925" cy="673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Rectangle 2">
            <a:extLst>
              <a:ext uri="{FF2B5EF4-FFF2-40B4-BE49-F238E27FC236}">
                <a16:creationId xmlns:a16="http://schemas.microsoft.com/office/drawing/2014/main" id="{ADE69056-32E7-4962-941F-6125FFFD1A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4873625"/>
            <a:ext cx="7558087" cy="1092200"/>
          </a:xfrm>
          <a:prstGeom prst="rect">
            <a:avLst/>
          </a:prstGeom>
          <a:solidFill>
            <a:srgbClr val="FFFFE1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14340" name="Text Box 3">
            <a:extLst>
              <a:ext uri="{FF2B5EF4-FFF2-40B4-BE49-F238E27FC236}">
                <a16:creationId xmlns:a16="http://schemas.microsoft.com/office/drawing/2014/main" id="{6A34ED72-9F4C-4BC3-A552-63C4DD37F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4789488"/>
            <a:ext cx="8061325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39725"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1pPr>
            <a:lvl2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2pPr>
            <a:lvl3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3pPr>
            <a:lvl4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4pPr>
            <a:lvl5pPr eaLnBrk="0"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Microsoft YaHei" panose="020B0503020204020204" pitchFamily="34" charset="-122"/>
              </a:defRPr>
            </a:lvl9pPr>
          </a:lstStyle>
          <a:p>
            <a:pPr algn="ctr" eaLnBrk="1">
              <a:lnSpc>
                <a:spcPct val="100000"/>
              </a:lnSpc>
              <a:spcBef>
                <a:spcPts val="700"/>
              </a:spcBef>
              <a:buClrTx/>
              <a:buSzPct val="90000"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    </a:t>
            </a:r>
            <a:r>
              <a:rPr lang="en-US" altLang="en-US" sz="2800">
                <a:solidFill>
                  <a:srgbClr val="CCCCFF"/>
                </a:solidFill>
                <a:hlinkClick r:id=""/>
              </a:rPr>
              <a:t>Jamestown</a:t>
            </a:r>
            <a:r>
              <a:rPr lang="en-US" altLang="en-US" sz="2800">
                <a:solidFill>
                  <a:srgbClr val="000000"/>
                </a:solidFill>
              </a:rPr>
              <a:t> became the first permanent</a:t>
            </a:r>
          </a:p>
          <a:p>
            <a:pPr algn="ctr" eaLnBrk="1">
              <a:lnSpc>
                <a:spcPct val="100000"/>
              </a:lnSpc>
              <a:spcBef>
                <a:spcPts val="800"/>
              </a:spcBef>
              <a:buClrTx/>
              <a:buSzPct val="90000"/>
              <a:buFontTx/>
              <a:buNone/>
            </a:pPr>
            <a:r>
              <a:rPr lang="en-US" altLang="en-US" sz="2800">
                <a:solidFill>
                  <a:srgbClr val="000000"/>
                </a:solidFill>
              </a:rPr>
              <a:t> English settlement in north America in 1608</a:t>
            </a:r>
            <a:r>
              <a:rPr lang="en-US" altLang="en-US" sz="32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23556" name="Picture 23555">
            <a:hlinkClick r:id="" action="ppaction://media"/>
            <a:extLst>
              <a:ext uri="{FF2B5EF4-FFF2-40B4-BE49-F238E27FC236}">
                <a16:creationId xmlns:a16="http://schemas.microsoft.com/office/drawing/2014/main" id="{295EEE81-D6CD-49DC-A6F2-3B4ED2E4AFBE}"/>
              </a:ext>
            </a:extLst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923925"/>
            <a:ext cx="8564562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5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3556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4B1703F4-16C9-4410-A934-AAA60A64DA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65125" y="92075"/>
            <a:ext cx="8564563" cy="1260475"/>
          </a:xfrm>
        </p:spPr>
        <p:txBody>
          <a:bodyPr lIns="90000" tIns="46800" rIns="90000" bIns="46800"/>
          <a:lstStyle/>
          <a:p>
            <a:pPr eaLnBrk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>
                <a:solidFill>
                  <a:srgbClr val="CCCCFF"/>
                </a:solidFill>
                <a:hlinkClick r:id=""/>
              </a:rPr>
              <a:t>Women Come to Jamestown </a:t>
            </a:r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F4CF98D7-EE2A-4297-8DAC-4451328A646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4325" y="1371600"/>
            <a:ext cx="3749675" cy="6035675"/>
          </a:xfrm>
        </p:spPr>
        <p:txBody>
          <a:bodyPr lIns="90000" tIns="46800" rIns="90000" bIns="46800"/>
          <a:lstStyle/>
          <a:p>
            <a:pPr marL="430213" indent="-323850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/>
              <a:t>The first women settlers came Jamestown in 1620.</a:t>
            </a:r>
          </a:p>
          <a:p>
            <a:pPr marL="430213" indent="-323850" eaLnBrk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SzPct val="45000"/>
              <a:buFont typeface="Wingdings" panose="05000000000000000000" pitchFamily="2" charset="2"/>
              <a:buChar char=""/>
              <a:tabLst>
                <a:tab pos="430213" algn="l"/>
                <a:tab pos="542925" algn="l"/>
                <a:tab pos="1000125" algn="l"/>
                <a:tab pos="1457325" algn="l"/>
                <a:tab pos="1914525" algn="l"/>
                <a:tab pos="2371725" algn="l"/>
                <a:tab pos="2828925" algn="l"/>
                <a:tab pos="3286125" algn="l"/>
                <a:tab pos="3743325" algn="l"/>
                <a:tab pos="4200525" algn="l"/>
                <a:tab pos="4657725" algn="l"/>
                <a:tab pos="5114925" algn="l"/>
                <a:tab pos="5572125" algn="l"/>
                <a:tab pos="6029325" algn="l"/>
                <a:tab pos="6486525" algn="l"/>
                <a:tab pos="6943725" algn="l"/>
                <a:tab pos="7400925" algn="l"/>
                <a:tab pos="7858125" algn="l"/>
                <a:tab pos="8315325" algn="l"/>
                <a:tab pos="8772525" algn="l"/>
                <a:tab pos="9229725" algn="l"/>
              </a:tabLst>
            </a:pPr>
            <a:r>
              <a:rPr lang="en-US" altLang="en-US" sz="2800"/>
              <a:t>The arrival of women made it possible for the settlers to establish families and a more permanent settlement at Jamestown.</a:t>
            </a:r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3C521764-6C9B-4A06-8507-0AA4A58EC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616075"/>
            <a:ext cx="5394325" cy="524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Bar/>
  </p:transition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1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Droid Sans Fallback"/>
        <a:cs typeface="Droid Sans Fallback"/>
      </a:majorFont>
      <a:minorFont>
        <a:latin typeface="Times New Roman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21333</TotalTime>
  <Words>1718</Words>
  <Application>Microsoft Office PowerPoint</Application>
  <PresentationFormat>On-screen Show (4:3)</PresentationFormat>
  <Paragraphs>195</Paragraphs>
  <Slides>39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Microsoft YaHei</vt:lpstr>
      <vt:lpstr>Times New Roman</vt:lpstr>
      <vt:lpstr>Arial Unicode MS</vt:lpstr>
      <vt:lpstr>Droid Sans Fallback</vt:lpstr>
      <vt:lpstr>Wingdings</vt:lpstr>
      <vt:lpstr>Monotype Sorts</vt:lpstr>
      <vt:lpstr>Symbol</vt:lpstr>
      <vt:lpstr>Office Theme</vt:lpstr>
      <vt:lpstr>3_Office Theme</vt:lpstr>
      <vt:lpstr>Default Design</vt:lpstr>
      <vt:lpstr>Colonial America</vt:lpstr>
      <vt:lpstr>Reasons for English Colonization</vt:lpstr>
      <vt:lpstr>Mercantilism </vt:lpstr>
      <vt:lpstr>Triangular Trade</vt:lpstr>
      <vt:lpstr>Jamestown</vt:lpstr>
      <vt:lpstr>Importance of the Virginia Charters</vt:lpstr>
      <vt:lpstr>Why Settlers Came to Jamestown</vt:lpstr>
      <vt:lpstr>PowerPoint Presentation</vt:lpstr>
      <vt:lpstr>Women Come to Jamestown </vt:lpstr>
      <vt:lpstr>Africans Come to Jamestown</vt:lpstr>
      <vt:lpstr>Virginia House of Burgesses</vt:lpstr>
      <vt:lpstr>PowerPoint Presentation</vt:lpstr>
      <vt:lpstr>The Reformation and the Mayflower</vt:lpstr>
      <vt:lpstr>Mayflower Compact</vt:lpstr>
      <vt:lpstr>King Phillip's War</vt:lpstr>
      <vt:lpstr>The 13 Originals</vt:lpstr>
      <vt:lpstr>Colony # 1: Virginia</vt:lpstr>
      <vt:lpstr>Colony # 1: Virginia</vt:lpstr>
      <vt:lpstr>Colony # 2: Massachusetts</vt:lpstr>
      <vt:lpstr>Colony # 2: Massachusetts</vt:lpstr>
      <vt:lpstr>Colony # 3: Maryland</vt:lpstr>
      <vt:lpstr>Colony #4: Rhode Island</vt:lpstr>
      <vt:lpstr>Colony #5: Connecticut</vt:lpstr>
      <vt:lpstr>Colony #6: North Carolina</vt:lpstr>
      <vt:lpstr>Colony #7: South Carolina</vt:lpstr>
      <vt:lpstr>Colony #8: New York</vt:lpstr>
      <vt:lpstr>Colony #9: New Hampshire</vt:lpstr>
      <vt:lpstr>Colony #10: Pennsylvania</vt:lpstr>
      <vt:lpstr>Colony #11: Delaware</vt:lpstr>
      <vt:lpstr>Colony #12: New Jersey</vt:lpstr>
      <vt:lpstr>Colony #13: Georgia</vt:lpstr>
      <vt:lpstr>PowerPoint Presentation</vt:lpstr>
      <vt:lpstr>First Great Awakening</vt:lpstr>
      <vt:lpstr>Glorious Revolution of 1688 </vt:lpstr>
      <vt:lpstr>Four Major Regions</vt:lpstr>
      <vt:lpstr>Plantation South </vt:lpstr>
      <vt:lpstr>Middle Colonies </vt:lpstr>
      <vt:lpstr>New England</vt:lpstr>
      <vt:lpstr>Backcountry/Frontier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Ken</dc:creator>
  <cp:keywords/>
  <dc:description/>
  <cp:lastModifiedBy>kfgroh@yahoo.com</cp:lastModifiedBy>
  <cp:revision>31</cp:revision>
  <cp:lastPrinted>2016-01-28T14:19:50Z</cp:lastPrinted>
  <dcterms:created xsi:type="dcterms:W3CDTF">2014-08-21T15:51:26Z</dcterms:created>
  <dcterms:modified xsi:type="dcterms:W3CDTF">2018-08-27T01:21:47Z</dcterms:modified>
</cp:coreProperties>
</file>